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71" r:id="rId10"/>
    <p:sldId id="267" r:id="rId11"/>
    <p:sldId id="268" r:id="rId12"/>
    <p:sldId id="269" r:id="rId13"/>
    <p:sldId id="270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829" autoAdjust="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92000">
              <a:schemeClr val="accent2">
                <a:lumMod val="5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17030333"/>
              </p:ext>
            </p:extLst>
          </p:nvPr>
        </p:nvGraphicFramePr>
        <p:xfrm>
          <a:off x="899592" y="1844824"/>
          <a:ext cx="7470799" cy="4985520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16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 VY_12_INOVACE_22</a:t>
                      </a:r>
                      <a:endParaRPr lang="cs-CZ" sz="1400" b="0" i="0" u="none" strike="noStrike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Jak dobře znáš česká přísloví a rčení IV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29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Čtení s porozuměním, rozšiřování slovní zásoby.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Pro 3 – 5 ročník ZŠ.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Děti hledají dvojice přísloví, který mají podobný smysl. Své typy nejdříve píší na papír, potom si je kontrolují.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Další aktivitou je hra –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odkrývačka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 – pro dvě družstva. Děti postupně odkrývají obrázek, přitom také procvičují čtení souřadnic. Hádají, které přísloví je nakreslené na obrázku.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100895" y="5184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95536" y="260648"/>
            <a:ext cx="8568952" cy="86409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Najdi dvojici významově podobných přísloví nebo rčení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86316" y="4581128"/>
            <a:ext cx="3672408" cy="86409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Někdo má rád holky, jiný zase vdolky.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263302" y="1268760"/>
            <a:ext cx="3672408" cy="86409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Nechval dne před večerem.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03947" y="3461079"/>
            <a:ext cx="3672408" cy="86409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Neříkej hop,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dokud jsi nepřeskočil.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3731" y="4581128"/>
            <a:ext cx="3672408" cy="86409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Práce kvapná,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 málo platná.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83731" y="5662139"/>
            <a:ext cx="3672408" cy="86409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Proti gustu,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žádný </a:t>
            </a:r>
            <a:r>
              <a:rPr lang="cs-CZ" sz="2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dišputát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292080" y="5662139"/>
            <a:ext cx="3672408" cy="86409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Jablko nepadá daleko od stromu.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292080" y="3461079"/>
            <a:ext cx="3672408" cy="86409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Kdo seje vítr, </a:t>
            </a:r>
          </a:p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sklízí bouři.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292080" y="2348136"/>
            <a:ext cx="3672408" cy="86409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Dvakrát měř, </a:t>
            </a:r>
          </a:p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jednou řež.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95536" y="1268760"/>
            <a:ext cx="3672408" cy="86409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Jak se do lesa volá,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tak se z lesa ozývá.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97318" y="2348136"/>
            <a:ext cx="3672408" cy="86409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Jaká matka,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taká Katka.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836361" y="1376772"/>
            <a:ext cx="629776" cy="648072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836361" y="5770151"/>
            <a:ext cx="629776" cy="648072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836361" y="4689140"/>
            <a:ext cx="629776" cy="648072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836361" y="3569091"/>
            <a:ext cx="629776" cy="648072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836361" y="2456148"/>
            <a:ext cx="629776" cy="648072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890513" y="5770151"/>
            <a:ext cx="629776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890513" y="4689140"/>
            <a:ext cx="629776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890513" y="3569091"/>
            <a:ext cx="629776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890513" y="2456148"/>
            <a:ext cx="629776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890513" y="1376772"/>
            <a:ext cx="629776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40826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95536" y="260648"/>
            <a:ext cx="8568952" cy="86409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Najdi dvojici významově podobných přísloví nebo rčení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86316" y="4581128"/>
            <a:ext cx="3672408" cy="86409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Pečení holubi nikde nelétají do huby.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5263302" y="1268760"/>
            <a:ext cx="3672408" cy="86409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Vrána k vráně sedá.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03947" y="3461079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Svůj k svému.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3731" y="4581128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Zítra je také den.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83731" y="5662139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Všude chleba o dvou kůrkách.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292080" y="5662139"/>
            <a:ext cx="3672408" cy="86409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Kdo </a:t>
            </a:r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má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hodně, 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  <a:p>
            <a:pPr algn="ctr"/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chce ještě víc.</a:t>
            </a:r>
          </a:p>
          <a:p>
            <a:pPr algn="ctr"/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292080" y="3461079"/>
            <a:ext cx="3672408" cy="86409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Často převléká kabát.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292080" y="2348136"/>
            <a:ext cx="3672408" cy="86409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Ráno moudřejší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večera.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95536" y="1268760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Kam vítr,</a:t>
            </a:r>
          </a:p>
          <a:p>
            <a:pPr algn="ctr"/>
            <a:r>
              <a:rPr lang="cs-CZ" sz="2400" b="1" dirty="0">
                <a:ln/>
                <a:solidFill>
                  <a:schemeClr val="accent3"/>
                </a:solidFill>
                <a:latin typeface="Comic Sans MS" pitchFamily="66" charset="0"/>
              </a:rPr>
              <a:t>t</a:t>
            </a:r>
            <a:r>
              <a:rPr lang="cs-CZ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am plášť.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397318" y="2348136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/>
                <a:solidFill>
                  <a:schemeClr val="accent3"/>
                </a:solidFill>
                <a:latin typeface="Comic Sans MS" pitchFamily="66" charset="0"/>
              </a:rPr>
              <a:t>S jídlem roste chuť.</a:t>
            </a:r>
            <a:endParaRPr lang="cs-CZ" sz="2400" b="1" dirty="0">
              <a:ln/>
              <a:solidFill>
                <a:schemeClr val="accent3"/>
              </a:solidFill>
              <a:latin typeface="Comic Sans MS" pitchFamily="66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836361" y="1376772"/>
            <a:ext cx="629776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dirty="0">
                <a:ln/>
                <a:solidFill>
                  <a:schemeClr val="accent3"/>
                </a:solidFill>
              </a:rPr>
              <a:t>6</a:t>
            </a:r>
          </a:p>
        </p:txBody>
      </p:sp>
      <p:sp>
        <p:nvSpPr>
          <p:cNvPr id="19" name="Ovál 18"/>
          <p:cNvSpPr/>
          <p:nvPr/>
        </p:nvSpPr>
        <p:spPr>
          <a:xfrm>
            <a:off x="3836361" y="5770151"/>
            <a:ext cx="629776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1400" b="1" dirty="0" smtClean="0">
                <a:ln/>
                <a:solidFill>
                  <a:schemeClr val="accent3"/>
                </a:solidFill>
              </a:rPr>
              <a:t>10</a:t>
            </a:r>
            <a:endParaRPr lang="cs-CZ" sz="1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836361" y="4689140"/>
            <a:ext cx="629776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dirty="0">
                <a:ln/>
                <a:solidFill>
                  <a:schemeClr val="accent3"/>
                </a:solidFill>
              </a:rPr>
              <a:t>9</a:t>
            </a:r>
          </a:p>
        </p:txBody>
      </p:sp>
      <p:sp>
        <p:nvSpPr>
          <p:cNvPr id="21" name="Ovál 20"/>
          <p:cNvSpPr/>
          <p:nvPr/>
        </p:nvSpPr>
        <p:spPr>
          <a:xfrm>
            <a:off x="3836361" y="3569091"/>
            <a:ext cx="629776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dirty="0">
                <a:ln/>
                <a:solidFill>
                  <a:schemeClr val="accent3"/>
                </a:solidFill>
              </a:rPr>
              <a:t>8</a:t>
            </a:r>
          </a:p>
        </p:txBody>
      </p:sp>
      <p:sp>
        <p:nvSpPr>
          <p:cNvPr id="22" name="Ovál 21"/>
          <p:cNvSpPr/>
          <p:nvPr/>
        </p:nvSpPr>
        <p:spPr>
          <a:xfrm>
            <a:off x="3836361" y="2456148"/>
            <a:ext cx="629776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dirty="0">
                <a:ln/>
                <a:solidFill>
                  <a:schemeClr val="accent3"/>
                </a:solidFill>
              </a:rPr>
              <a:t>7</a:t>
            </a:r>
          </a:p>
        </p:txBody>
      </p:sp>
      <p:sp>
        <p:nvSpPr>
          <p:cNvPr id="23" name="Ovál 22"/>
          <p:cNvSpPr/>
          <p:nvPr/>
        </p:nvSpPr>
        <p:spPr>
          <a:xfrm>
            <a:off x="4890513" y="5770151"/>
            <a:ext cx="629776" cy="64807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890513" y="4689140"/>
            <a:ext cx="629776" cy="64807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890513" y="3569091"/>
            <a:ext cx="629776" cy="64807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890513" y="2456148"/>
            <a:ext cx="629776" cy="64807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890513" y="1376772"/>
            <a:ext cx="629776" cy="64807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562985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95536" y="260648"/>
            <a:ext cx="8568952" cy="86409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Najdi dvojici významově podobných přísloví nebo rčení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86316" y="4581128"/>
            <a:ext cx="3672408" cy="86409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 Přátelské služby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se neúčtují.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263302" y="1268760"/>
            <a:ext cx="3672408" cy="86409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 Prázdný sud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nejvíce duní.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03947" y="3461079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 Kdo se moc ptá,</a:t>
            </a:r>
          </a:p>
          <a:p>
            <a:pPr algn="ctr"/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m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oc se dozví.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3731" y="4581128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 Každý ať zamete před svým prahem.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83731" y="5662139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 Dvakrát měř,</a:t>
            </a:r>
          </a:p>
          <a:p>
            <a:pPr algn="ctr"/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j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ednou řež.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292080" y="5662139"/>
            <a:ext cx="3672408" cy="86409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 Mluviti stříbro,</a:t>
            </a:r>
          </a:p>
          <a:p>
            <a:pPr algn="ctr"/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m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lčeti zlato.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292080" y="3461079"/>
            <a:ext cx="3672408" cy="86409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 Kdo je bez viny,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ať hodí kamenem.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292080" y="2348136"/>
            <a:ext cx="3672408" cy="86409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 Práce kvapná,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málo platná.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95536" y="1268760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 Přítel k pomoci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třeba o půlnoci.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397318" y="2348136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 Potrefená husa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se nejdřív ozve.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635896" y="1268760"/>
            <a:ext cx="830241" cy="75608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11</a:t>
            </a:r>
            <a:endParaRPr lang="cs-CZ" sz="2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635896" y="5662139"/>
            <a:ext cx="830241" cy="75608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15</a:t>
            </a:r>
            <a:endParaRPr lang="cs-CZ" sz="2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635896" y="4581128"/>
            <a:ext cx="830241" cy="75608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14</a:t>
            </a:r>
            <a:endParaRPr lang="cs-CZ" sz="2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635896" y="3461079"/>
            <a:ext cx="830241" cy="75608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13</a:t>
            </a:r>
            <a:endParaRPr lang="cs-CZ" sz="2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635896" y="2348136"/>
            <a:ext cx="830241" cy="75608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13</a:t>
            </a:r>
            <a:endParaRPr lang="cs-CZ" sz="2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890513" y="5770151"/>
            <a:ext cx="629776" cy="64807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890513" y="4689140"/>
            <a:ext cx="629776" cy="64807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890513" y="3569091"/>
            <a:ext cx="629776" cy="64807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890513" y="2456148"/>
            <a:ext cx="629776" cy="64807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890513" y="1376772"/>
            <a:ext cx="629776" cy="64807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14030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15616" y="1484784"/>
            <a:ext cx="7056784" cy="2952328"/>
          </a:xfrm>
          <a:prstGeom prst="round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Kontroluj svou volbu. </a:t>
            </a:r>
          </a:p>
          <a:p>
            <a:pPr algn="ctr"/>
            <a:r>
              <a:rPr lang="cs-CZ" sz="4000" dirty="0" smtClean="0"/>
              <a:t>Za každou správnou odpověď si zapiš jeden bod.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73739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95536" y="260648"/>
            <a:ext cx="8568952" cy="86409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Najdi dvojici významově podobných přísloví nebo rčení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286316" y="4581128"/>
            <a:ext cx="3672408" cy="86409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Někdo má rád holky, jiný zase vdolky.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263302" y="1268760"/>
            <a:ext cx="3672408" cy="86409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Nechval dne před večerem.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03947" y="3461079"/>
            <a:ext cx="3672408" cy="86409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Neříkej hop,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dokud jsi nepřeskočil.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3731" y="4581128"/>
            <a:ext cx="3672408" cy="86409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Práce kvapná,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 málo platná.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83731" y="5662139"/>
            <a:ext cx="3672408" cy="86409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Proti gustu,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žádný </a:t>
            </a:r>
            <a:r>
              <a:rPr lang="cs-CZ" sz="2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dišputát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292080" y="5662139"/>
            <a:ext cx="3672408" cy="86409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Jablko nepadá daleko od stromu.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292080" y="3461079"/>
            <a:ext cx="3672408" cy="86409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Kdo seje vítr, </a:t>
            </a:r>
          </a:p>
          <a:p>
            <a:pPr algn="ctr"/>
            <a:r>
              <a:rPr lang="cs-CZ" sz="2400" dirty="0" smtClean="0">
                <a:latin typeface="Comic Sans MS" pitchFamily="66" charset="0"/>
              </a:rPr>
              <a:t>sklízí bouři.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292080" y="2348136"/>
            <a:ext cx="3672408" cy="86409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Dvakrát měř, </a:t>
            </a:r>
          </a:p>
          <a:p>
            <a:pPr algn="ctr"/>
            <a:r>
              <a:rPr lang="cs-CZ" sz="2400" dirty="0" smtClean="0">
                <a:latin typeface="Comic Sans MS" pitchFamily="66" charset="0"/>
              </a:rPr>
              <a:t>jednou řež.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95536" y="1268760"/>
            <a:ext cx="3672408" cy="86409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Jak se do lesa volá,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tak se z lesa ozývá.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97318" y="2348136"/>
            <a:ext cx="3672408" cy="86409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Jaká matka,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taká Katka.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836361" y="1376772"/>
            <a:ext cx="629776" cy="64807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836361" y="5770151"/>
            <a:ext cx="629776" cy="64807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836361" y="4689140"/>
            <a:ext cx="629776" cy="64807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836361" y="3569091"/>
            <a:ext cx="629776" cy="64807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836361" y="2456148"/>
            <a:ext cx="629776" cy="64807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890513" y="5770151"/>
            <a:ext cx="629776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24" name="Ovál 23"/>
          <p:cNvSpPr/>
          <p:nvPr/>
        </p:nvSpPr>
        <p:spPr>
          <a:xfrm>
            <a:off x="4890513" y="4689140"/>
            <a:ext cx="629776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25" name="Ovál 24"/>
          <p:cNvSpPr/>
          <p:nvPr/>
        </p:nvSpPr>
        <p:spPr>
          <a:xfrm>
            <a:off x="4890513" y="3569091"/>
            <a:ext cx="629776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6" name="Ovál 25"/>
          <p:cNvSpPr/>
          <p:nvPr/>
        </p:nvSpPr>
        <p:spPr>
          <a:xfrm>
            <a:off x="4890513" y="2456148"/>
            <a:ext cx="629776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27" name="Ovál 26"/>
          <p:cNvSpPr/>
          <p:nvPr/>
        </p:nvSpPr>
        <p:spPr>
          <a:xfrm>
            <a:off x="4890513" y="1376772"/>
            <a:ext cx="629776" cy="64807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cxnSp>
        <p:nvCxnSpPr>
          <p:cNvPr id="31" name="Přímá spojnice se šipkou 30"/>
          <p:cNvCxnSpPr/>
          <p:nvPr/>
        </p:nvCxnSpPr>
        <p:spPr>
          <a:xfrm>
            <a:off x="4355976" y="1700808"/>
            <a:ext cx="720080" cy="219231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4355976" y="2780184"/>
            <a:ext cx="720080" cy="331400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4283968" y="1772816"/>
            <a:ext cx="921433" cy="21203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V="1">
            <a:off x="4283968" y="2832972"/>
            <a:ext cx="1008112" cy="22522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V="1">
            <a:off x="4283968" y="5085185"/>
            <a:ext cx="1008112" cy="115212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2" name="Obdélník 5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Šipka doprava 52"/>
          <p:cNvSpPr/>
          <p:nvPr/>
        </p:nvSpPr>
        <p:spPr>
          <a:xfrm>
            <a:off x="4026417" y="179245"/>
            <a:ext cx="1728192" cy="1116124"/>
          </a:xfrm>
          <a:prstGeom prst="rightArrow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232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95536" y="260648"/>
            <a:ext cx="8568952" cy="86409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Najdi dvojici významově podobných přísloví nebo rčení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286316" y="4581128"/>
            <a:ext cx="3672408" cy="86409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Pečení holubi nikde nelétají do huby.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5263302" y="1268760"/>
            <a:ext cx="3672408" cy="86409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Vrána k vráně sedá.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03947" y="3461079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Svůj k svému.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3731" y="4581128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Zítra je také den.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83731" y="5662139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Všude chleba o dvou kůrkách.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292080" y="5662139"/>
            <a:ext cx="3672408" cy="86409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 smtClean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Kdo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má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hodně, 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  <a:p>
            <a:pPr algn="ctr"/>
            <a:r>
              <a:rPr lang="cs-CZ" sz="24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chce ještě víc.</a:t>
            </a:r>
          </a:p>
          <a:p>
            <a:pPr algn="ctr"/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292080" y="3461079"/>
            <a:ext cx="3672408" cy="86409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Často převléká kabát.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292080" y="2348136"/>
            <a:ext cx="3672408" cy="86409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Ráno moudřejší </a:t>
            </a:r>
          </a:p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večera.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95536" y="1268760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Kam vítr,</a:t>
            </a:r>
          </a:p>
          <a:p>
            <a:pPr algn="ctr"/>
            <a:r>
              <a:rPr lang="cs-CZ" sz="24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t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am plášť.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397318" y="2348136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S jídlem roste chuť.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836361" y="1376772"/>
            <a:ext cx="629776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6</a:t>
            </a:r>
          </a:p>
        </p:txBody>
      </p:sp>
      <p:sp>
        <p:nvSpPr>
          <p:cNvPr id="19" name="Ovál 18"/>
          <p:cNvSpPr/>
          <p:nvPr/>
        </p:nvSpPr>
        <p:spPr>
          <a:xfrm>
            <a:off x="3635896" y="5770151"/>
            <a:ext cx="830241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10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836361" y="4689140"/>
            <a:ext cx="629776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9</a:t>
            </a:r>
          </a:p>
        </p:txBody>
      </p:sp>
      <p:sp>
        <p:nvSpPr>
          <p:cNvPr id="21" name="Ovál 20"/>
          <p:cNvSpPr/>
          <p:nvPr/>
        </p:nvSpPr>
        <p:spPr>
          <a:xfrm>
            <a:off x="3836361" y="3569091"/>
            <a:ext cx="629776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8</a:t>
            </a:r>
          </a:p>
        </p:txBody>
      </p:sp>
      <p:sp>
        <p:nvSpPr>
          <p:cNvPr id="22" name="Ovál 21"/>
          <p:cNvSpPr/>
          <p:nvPr/>
        </p:nvSpPr>
        <p:spPr>
          <a:xfrm>
            <a:off x="3836361" y="2456148"/>
            <a:ext cx="629776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7</a:t>
            </a:r>
          </a:p>
        </p:txBody>
      </p:sp>
      <p:sp>
        <p:nvSpPr>
          <p:cNvPr id="23" name="Ovál 22"/>
          <p:cNvSpPr/>
          <p:nvPr/>
        </p:nvSpPr>
        <p:spPr>
          <a:xfrm>
            <a:off x="4890513" y="5770151"/>
            <a:ext cx="629776" cy="64807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J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890513" y="4689140"/>
            <a:ext cx="629776" cy="64807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I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890513" y="3569091"/>
            <a:ext cx="629776" cy="64807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H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890513" y="2456148"/>
            <a:ext cx="629776" cy="64807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G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890513" y="1376772"/>
            <a:ext cx="629776" cy="64807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F</a:t>
            </a: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4355976" y="1700808"/>
            <a:ext cx="720080" cy="219231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355976" y="2796967"/>
            <a:ext cx="720080" cy="329722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4355976" y="1700809"/>
            <a:ext cx="720080" cy="219231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V="1">
            <a:off x="4355976" y="2780184"/>
            <a:ext cx="720080" cy="22329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4355976" y="5157193"/>
            <a:ext cx="849425" cy="93699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0" name="Šipka doprava 39"/>
          <p:cNvSpPr/>
          <p:nvPr/>
        </p:nvSpPr>
        <p:spPr>
          <a:xfrm>
            <a:off x="4026417" y="179245"/>
            <a:ext cx="1728192" cy="1116124"/>
          </a:xfrm>
          <a:prstGeom prst="rightArrow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297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95536" y="260648"/>
            <a:ext cx="8568952" cy="86409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Najdi dvojici významově podobných přísloví nebo rčení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6588224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286316" y="4581128"/>
            <a:ext cx="3672408" cy="86409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Přátelské služby </a:t>
            </a:r>
          </a:p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se neúčtují.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263302" y="1268760"/>
            <a:ext cx="3672408" cy="86409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Prázdný sud </a:t>
            </a:r>
          </a:p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nejvíce duní.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03947" y="3461079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Kdo se moc ptá,</a:t>
            </a:r>
          </a:p>
          <a:p>
            <a:pPr algn="ctr"/>
            <a:r>
              <a:rPr lang="cs-CZ" sz="24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m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oc se dozví.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3731" y="4581128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Každý ať zamete před svým prahem.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83731" y="5662139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Dvakrát měř,</a:t>
            </a:r>
          </a:p>
          <a:p>
            <a:pPr algn="ctr"/>
            <a:r>
              <a:rPr lang="cs-CZ" sz="24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j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ednou řež.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292080" y="5662139"/>
            <a:ext cx="3672408" cy="86409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Mluviti stříbro,</a:t>
            </a:r>
          </a:p>
          <a:p>
            <a:pPr algn="ctr"/>
            <a:r>
              <a:rPr lang="cs-CZ" sz="24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m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lčeti zlato.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292080" y="3461079"/>
            <a:ext cx="3672408" cy="86409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Kdo je bez viny, </a:t>
            </a:r>
          </a:p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ať hodí kamenem.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292080" y="2348136"/>
            <a:ext cx="3672408" cy="86409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Práce kvapná,</a:t>
            </a:r>
          </a:p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málo platná.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95536" y="1268760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Přítel k pomoci </a:t>
            </a:r>
          </a:p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třeba o půlnoci.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397318" y="2348136"/>
            <a:ext cx="367240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Potrefená husa </a:t>
            </a:r>
          </a:p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se nejdřív ozve.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851920" y="1376772"/>
            <a:ext cx="792088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11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851920" y="5770151"/>
            <a:ext cx="792088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15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851920" y="4689140"/>
            <a:ext cx="792088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14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851920" y="3569091"/>
            <a:ext cx="792088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13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851920" y="2456148"/>
            <a:ext cx="792088" cy="64807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12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890513" y="5770151"/>
            <a:ext cx="629776" cy="64807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O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890513" y="4689140"/>
            <a:ext cx="629776" cy="64807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890513" y="3569091"/>
            <a:ext cx="629776" cy="64807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M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890513" y="2456148"/>
            <a:ext cx="629776" cy="64807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L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890513" y="1376772"/>
            <a:ext cx="629776" cy="648072"/>
          </a:xfrm>
          <a:prstGeom prst="ellipse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K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4283968" y="1844824"/>
            <a:ext cx="720080" cy="31683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4283968" y="1844824"/>
            <a:ext cx="921433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4283968" y="4005064"/>
            <a:ext cx="720080" cy="20162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4283968" y="4005064"/>
            <a:ext cx="921433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V="1">
            <a:off x="4283968" y="2780184"/>
            <a:ext cx="720080" cy="3241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9" name="Šipka doprava 28"/>
          <p:cNvSpPr/>
          <p:nvPr/>
        </p:nvSpPr>
        <p:spPr>
          <a:xfrm>
            <a:off x="4026417" y="179245"/>
            <a:ext cx="1728192" cy="1116124"/>
          </a:xfrm>
          <a:prstGeom prst="rightArrow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60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2231" y="1340768"/>
            <a:ext cx="835292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Děti se rozdělí na dvě družstva</a:t>
            </a: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Jedno družstvo bude mít barvu červenou, druhé modrou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Vedoucí družstev si střihnou o to, které družstvo jako první začne odkrývat obrázek</a:t>
            </a:r>
          </a:p>
          <a:p>
            <a:endParaRPr lang="cs-CZ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Děti vždy ukáží na část obrázku, kterou chtějí odkrýt a přečtou souřadnice políčka, kliknou na šestiúhelník, kde je souřadnice napsaná – dojde k odkrytí daného políčka, zároveň se objeví červený kruh, který odpočítává dobu, která je určena pro odpověď na otázku:  Hádej, které jídlo se skrývá. Urči, pro který stát je typické. 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 vypršení času pokračuje druhé družstvo</a:t>
            </a:r>
          </a:p>
          <a:p>
            <a:endParaRPr lang="cs-CZ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Pokud jedno družstvo uhodne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přísloví,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klikne na hvězdici své barvy – objeví se kontrola a počet bodů, které si družstvo přičítá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Pokud družstvo při hádání obrázku neuhodne, druhé družstvo má výhodu – odkrývá dvě políčka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89887" y="398249"/>
            <a:ext cx="81976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Pravidla další hry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1296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2" descr="C:\Users\svetlana\AppData\Local\Microsoft\Windows\Temporary Internet Files\Content.IE5\JCWQXA46\MC900435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397" y="2954696"/>
            <a:ext cx="3479982" cy="3366465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vaatřiceticípá hvězda 5"/>
          <p:cNvSpPr/>
          <p:nvPr/>
        </p:nvSpPr>
        <p:spPr>
          <a:xfrm>
            <a:off x="7088234" y="207896"/>
            <a:ext cx="1838377" cy="1780149"/>
          </a:xfrm>
          <a:prstGeom prst="star32">
            <a:avLst>
              <a:gd name="adj" fmla="val 28342"/>
            </a:avLst>
          </a:prstGeom>
          <a:solidFill>
            <a:srgbClr val="0000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7" name="Ovál 6"/>
          <p:cNvSpPr/>
          <p:nvPr/>
        </p:nvSpPr>
        <p:spPr>
          <a:xfrm>
            <a:off x="7643475" y="726216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Šipka doprava se zářezem 7"/>
          <p:cNvSpPr/>
          <p:nvPr/>
        </p:nvSpPr>
        <p:spPr>
          <a:xfrm>
            <a:off x="7579319" y="2148680"/>
            <a:ext cx="1314179" cy="720080"/>
          </a:xfrm>
          <a:prstGeom prst="notchedRightArrow">
            <a:avLst/>
          </a:prstGeom>
          <a:solidFill>
            <a:srgbClr val="C0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9" name="Dvaatřiceticípá hvězda 8"/>
          <p:cNvSpPr/>
          <p:nvPr/>
        </p:nvSpPr>
        <p:spPr>
          <a:xfrm>
            <a:off x="7133378" y="3197787"/>
            <a:ext cx="1838377" cy="1654282"/>
          </a:xfrm>
          <a:prstGeom prst="star32">
            <a:avLst>
              <a:gd name="adj" fmla="val 28342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0" name="Ovál 9"/>
          <p:cNvSpPr/>
          <p:nvPr/>
        </p:nvSpPr>
        <p:spPr>
          <a:xfrm>
            <a:off x="7688619" y="3664888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90465" y="2778356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48059" y="273506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19389" y="277769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21458" y="278493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905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337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193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049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905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337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193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049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9905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8193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9049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905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337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8193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9049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31863" y="2777695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31863" y="36608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31863" y="45752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1863" y="5485043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31863" y="188640"/>
            <a:ext cx="6588409" cy="1224135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Odkrývej obrázek a hádej přísloví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Volný tvar 10"/>
          <p:cNvSpPr/>
          <p:nvPr/>
        </p:nvSpPr>
        <p:spPr>
          <a:xfrm>
            <a:off x="5960691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1" name="Volný tvar 40"/>
          <p:cNvSpPr/>
          <p:nvPr/>
        </p:nvSpPr>
        <p:spPr>
          <a:xfrm>
            <a:off x="5278935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5618507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4" name="Volný tvar 43"/>
          <p:cNvSpPr/>
          <p:nvPr/>
        </p:nvSpPr>
        <p:spPr>
          <a:xfrm>
            <a:off x="6300263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5" name="Volný tvar 44"/>
          <p:cNvSpPr/>
          <p:nvPr/>
        </p:nvSpPr>
        <p:spPr>
          <a:xfrm>
            <a:off x="5960691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7" name="Volný tvar 46"/>
          <p:cNvSpPr/>
          <p:nvPr/>
        </p:nvSpPr>
        <p:spPr>
          <a:xfrm>
            <a:off x="5278935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8" name="Volný tvar 47"/>
          <p:cNvSpPr/>
          <p:nvPr/>
        </p:nvSpPr>
        <p:spPr>
          <a:xfrm>
            <a:off x="5618507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0" name="Volný tvar 49"/>
          <p:cNvSpPr/>
          <p:nvPr/>
        </p:nvSpPr>
        <p:spPr>
          <a:xfrm>
            <a:off x="6300263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1" name="Volný tvar 50"/>
          <p:cNvSpPr/>
          <p:nvPr/>
        </p:nvSpPr>
        <p:spPr>
          <a:xfrm>
            <a:off x="5960691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3" name="Volný tvar 52"/>
          <p:cNvSpPr/>
          <p:nvPr/>
        </p:nvSpPr>
        <p:spPr>
          <a:xfrm>
            <a:off x="5278935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4" name="Volný tvar 53"/>
          <p:cNvSpPr/>
          <p:nvPr/>
        </p:nvSpPr>
        <p:spPr>
          <a:xfrm>
            <a:off x="5618507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6" name="Volný tvar 55"/>
          <p:cNvSpPr/>
          <p:nvPr/>
        </p:nvSpPr>
        <p:spPr>
          <a:xfrm>
            <a:off x="6300263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7" name="Volný tvar 56"/>
          <p:cNvSpPr/>
          <p:nvPr/>
        </p:nvSpPr>
        <p:spPr>
          <a:xfrm>
            <a:off x="5618507" y="1988045"/>
            <a:ext cx="631255" cy="725582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1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9" name="Volný tvar 58"/>
          <p:cNvSpPr/>
          <p:nvPr/>
        </p:nvSpPr>
        <p:spPr>
          <a:xfrm>
            <a:off x="4951419" y="5706681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0" name="Volný tvar 59"/>
          <p:cNvSpPr/>
          <p:nvPr/>
        </p:nvSpPr>
        <p:spPr>
          <a:xfrm>
            <a:off x="4951420" y="444860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1" name="Volný tvar 60"/>
          <p:cNvSpPr/>
          <p:nvPr/>
        </p:nvSpPr>
        <p:spPr>
          <a:xfrm>
            <a:off x="4929170" y="7210458"/>
            <a:ext cx="783627" cy="435348"/>
          </a:xfrm>
          <a:custGeom>
            <a:avLst/>
            <a:gdLst>
              <a:gd name="connsiteX0" fmla="*/ 0 w 783627"/>
              <a:gd name="connsiteY0" fmla="*/ 0 h 435348"/>
              <a:gd name="connsiteX1" fmla="*/ 783627 w 783627"/>
              <a:gd name="connsiteY1" fmla="*/ 0 h 435348"/>
              <a:gd name="connsiteX2" fmla="*/ 783627 w 783627"/>
              <a:gd name="connsiteY2" fmla="*/ 435348 h 435348"/>
              <a:gd name="connsiteX3" fmla="*/ 0 w 783627"/>
              <a:gd name="connsiteY3" fmla="*/ 435348 h 435348"/>
              <a:gd name="connsiteX4" fmla="*/ 0 w 783627"/>
              <a:gd name="connsiteY4" fmla="*/ 0 h 435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3627" h="435348">
                <a:moveTo>
                  <a:pt x="0" y="0"/>
                </a:moveTo>
                <a:lnTo>
                  <a:pt x="783627" y="0"/>
                </a:lnTo>
                <a:lnTo>
                  <a:pt x="783627" y="435348"/>
                </a:lnTo>
                <a:lnTo>
                  <a:pt x="0" y="4353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200" kern="1200"/>
          </a:p>
        </p:txBody>
      </p:sp>
      <p:sp>
        <p:nvSpPr>
          <p:cNvPr id="62" name="Volný tvar 61"/>
          <p:cNvSpPr/>
          <p:nvPr/>
        </p:nvSpPr>
        <p:spPr>
          <a:xfrm>
            <a:off x="4961131" y="320777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3" name="Pětiúhelník 62"/>
          <p:cNvSpPr/>
          <p:nvPr/>
        </p:nvSpPr>
        <p:spPr>
          <a:xfrm>
            <a:off x="372890" y="1539164"/>
            <a:ext cx="5245617" cy="591888"/>
          </a:xfrm>
          <a:prstGeom prst="homePlate">
            <a:avLst/>
          </a:prstGeom>
          <a:scene3d>
            <a:camera prst="orthographicFront"/>
            <a:lightRig rig="soft" dir="tl">
              <a:rot lat="0" lon="0" rev="0"/>
            </a:lightRig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Co na srdci, to na jazyku</a:t>
            </a:r>
            <a:endParaRPr lang="cs-CZ" sz="24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250828" y="5032449"/>
            <a:ext cx="1513186" cy="156490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726067" y="457645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89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21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21" presetClass="exit" presetSubtype="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1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21" presetClass="exit" presetSubtype="1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15" presetID="21" presetClass="exit" presetSubtype="1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ntr" presetSubtype="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000"/>
                            </p:stCondLst>
                            <p:childTnLst>
                              <p:par>
                                <p:cTn id="127" presetID="21" presetClass="exit" presetSubtype="1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ntr" presetSubtype="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000"/>
                            </p:stCondLst>
                            <p:childTnLst>
                              <p:par>
                                <p:cTn id="139" presetID="21" presetClass="exit" presetSubtype="1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" presetClass="entr" presetSubtype="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21" presetClass="exit" presetSubtype="1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ntr" presetSubtype="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21" presetClass="exit" presetSubtype="1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1" presetClass="entr" presetSubtype="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2000"/>
                            </p:stCondLst>
                            <p:childTnLst>
                              <p:par>
                                <p:cTn id="175" presetID="21" presetClass="exit" presetSubtype="1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1" presetClass="entr" presetSubtype="0" fill="hold" grpId="2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2000"/>
                            </p:stCondLst>
                            <p:childTnLst>
                              <p:par>
                                <p:cTn id="187" presetID="21" presetClass="exit" presetSubtype="1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1" presetClass="entr" presetSubtype="0" fill="hold" grpId="2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9" presetID="21" presetClass="exit" presetSubtype="1" fill="hold" grpId="1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0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1" presetClass="entr" presetSubtype="0" fill="hold" grpId="2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1" presetID="21" presetClass="exit" presetSubtype="1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1" presetClass="entr" presetSubtype="0" fill="hold" grpId="3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23" presetID="21" presetClass="exit" presetSubtype="1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1" presetClass="entr" presetSubtype="0" fill="hold" grpId="3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2000"/>
                            </p:stCondLst>
                            <p:childTnLst>
                              <p:par>
                                <p:cTn id="235" presetID="21" presetClass="exit" presetSubtype="1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  <p:bldP spid="10" grpId="0" animBg="1"/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9" grpId="0" animBg="1"/>
      <p:bldP spid="63" grpId="0" animBg="1"/>
      <p:bldP spid="63" grpId="1" animBg="1"/>
      <p:bldP spid="64" grpId="0" animBg="1"/>
      <p:bldP spid="64" grpId="1" animBg="1"/>
      <p:bldP spid="64" grpId="2" animBg="1"/>
      <p:bldP spid="64" grpId="3" animBg="1"/>
      <p:bldP spid="64" grpId="4" animBg="1"/>
      <p:bldP spid="64" grpId="5" animBg="1"/>
      <p:bldP spid="64" grpId="6" animBg="1"/>
      <p:bldP spid="64" grpId="7" animBg="1"/>
      <p:bldP spid="64" grpId="8" animBg="1"/>
      <p:bldP spid="64" grpId="9" animBg="1"/>
      <p:bldP spid="64" grpId="10" animBg="1"/>
      <p:bldP spid="64" grpId="11" animBg="1"/>
      <p:bldP spid="64" grpId="12" animBg="1"/>
      <p:bldP spid="64" grpId="13" animBg="1"/>
      <p:bldP spid="64" grpId="14" animBg="1"/>
      <p:bldP spid="64" grpId="15" animBg="1"/>
      <p:bldP spid="64" grpId="16" animBg="1"/>
      <p:bldP spid="64" grpId="17" animBg="1"/>
      <p:bldP spid="64" grpId="18" animBg="1"/>
      <p:bldP spid="64" grpId="19" animBg="1"/>
      <p:bldP spid="64" grpId="20" animBg="1"/>
      <p:bldP spid="64" grpId="21" animBg="1"/>
      <p:bldP spid="64" grpId="22" animBg="1"/>
      <p:bldP spid="64" grpId="23" animBg="1"/>
      <p:bldP spid="64" grpId="24" animBg="1"/>
      <p:bldP spid="64" grpId="25" animBg="1"/>
      <p:bldP spid="64" grpId="26" animBg="1"/>
      <p:bldP spid="64" grpId="27" animBg="1"/>
      <p:bldP spid="64" grpId="28" animBg="1"/>
      <p:bldP spid="64" grpId="29" animBg="1"/>
      <p:bldP spid="64" grpId="30" animBg="1"/>
      <p:bldP spid="64" grpId="31" animBg="1"/>
      <p:bldP spid="6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3" descr="C:\Users\svetlana\AppData\Local\Microsoft\Windows\Temporary Internet Files\Content.IE5\PZDAZ1CL\MC9004352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980" y="2904168"/>
            <a:ext cx="3413755" cy="3333143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vaatřiceticípá hvězda 5"/>
          <p:cNvSpPr/>
          <p:nvPr/>
        </p:nvSpPr>
        <p:spPr>
          <a:xfrm>
            <a:off x="7088234" y="207896"/>
            <a:ext cx="1838377" cy="1780149"/>
          </a:xfrm>
          <a:prstGeom prst="star32">
            <a:avLst>
              <a:gd name="adj" fmla="val 28342"/>
            </a:avLst>
          </a:prstGeom>
          <a:solidFill>
            <a:srgbClr val="0000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7" name="Ovál 6"/>
          <p:cNvSpPr/>
          <p:nvPr/>
        </p:nvSpPr>
        <p:spPr>
          <a:xfrm>
            <a:off x="7643475" y="726216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Šipka doprava se zářezem 7"/>
          <p:cNvSpPr/>
          <p:nvPr/>
        </p:nvSpPr>
        <p:spPr>
          <a:xfrm>
            <a:off x="7579319" y="2148680"/>
            <a:ext cx="1314179" cy="720080"/>
          </a:xfrm>
          <a:prstGeom prst="notchedRightArrow">
            <a:avLst/>
          </a:prstGeom>
          <a:solidFill>
            <a:srgbClr val="C0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9" name="Dvaatřiceticípá hvězda 8"/>
          <p:cNvSpPr/>
          <p:nvPr/>
        </p:nvSpPr>
        <p:spPr>
          <a:xfrm>
            <a:off x="7133378" y="3197787"/>
            <a:ext cx="1838377" cy="1654282"/>
          </a:xfrm>
          <a:prstGeom prst="star32">
            <a:avLst>
              <a:gd name="adj" fmla="val 28342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10" name="Ovál 9"/>
          <p:cNvSpPr/>
          <p:nvPr/>
        </p:nvSpPr>
        <p:spPr>
          <a:xfrm>
            <a:off x="7688619" y="3664888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90465" y="2778356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62346" y="277769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19389" y="277769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21458" y="278493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905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337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193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049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905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337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193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049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9905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8193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9049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905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337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8193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9049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31863" y="2777695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31863" y="36608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31863" y="45752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1863" y="5485043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31863" y="188640"/>
            <a:ext cx="6588409" cy="1224135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Odkrývej obrázek a hádej přísloví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Volný tvar 10"/>
          <p:cNvSpPr/>
          <p:nvPr/>
        </p:nvSpPr>
        <p:spPr>
          <a:xfrm>
            <a:off x="5960691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1" name="Volný tvar 40"/>
          <p:cNvSpPr/>
          <p:nvPr/>
        </p:nvSpPr>
        <p:spPr>
          <a:xfrm>
            <a:off x="5278935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5618507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4" name="Volný tvar 43"/>
          <p:cNvSpPr/>
          <p:nvPr/>
        </p:nvSpPr>
        <p:spPr>
          <a:xfrm>
            <a:off x="6300263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5" name="Volný tvar 44"/>
          <p:cNvSpPr/>
          <p:nvPr/>
        </p:nvSpPr>
        <p:spPr>
          <a:xfrm>
            <a:off x="5960691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7" name="Volný tvar 46"/>
          <p:cNvSpPr/>
          <p:nvPr/>
        </p:nvSpPr>
        <p:spPr>
          <a:xfrm>
            <a:off x="5278935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8" name="Volný tvar 47"/>
          <p:cNvSpPr/>
          <p:nvPr/>
        </p:nvSpPr>
        <p:spPr>
          <a:xfrm>
            <a:off x="5618507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0" name="Volný tvar 49"/>
          <p:cNvSpPr/>
          <p:nvPr/>
        </p:nvSpPr>
        <p:spPr>
          <a:xfrm>
            <a:off x="6300263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1" name="Volný tvar 50"/>
          <p:cNvSpPr/>
          <p:nvPr/>
        </p:nvSpPr>
        <p:spPr>
          <a:xfrm>
            <a:off x="5960691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3" name="Volný tvar 52"/>
          <p:cNvSpPr/>
          <p:nvPr/>
        </p:nvSpPr>
        <p:spPr>
          <a:xfrm>
            <a:off x="5278935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4" name="Volný tvar 53"/>
          <p:cNvSpPr/>
          <p:nvPr/>
        </p:nvSpPr>
        <p:spPr>
          <a:xfrm>
            <a:off x="5618507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6" name="Volný tvar 55"/>
          <p:cNvSpPr/>
          <p:nvPr/>
        </p:nvSpPr>
        <p:spPr>
          <a:xfrm>
            <a:off x="6300263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7" name="Volný tvar 56"/>
          <p:cNvSpPr/>
          <p:nvPr/>
        </p:nvSpPr>
        <p:spPr>
          <a:xfrm>
            <a:off x="5618507" y="1988045"/>
            <a:ext cx="631255" cy="725582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1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9" name="Volný tvar 58"/>
          <p:cNvSpPr/>
          <p:nvPr/>
        </p:nvSpPr>
        <p:spPr>
          <a:xfrm>
            <a:off x="4951419" y="5706681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0" name="Volný tvar 59"/>
          <p:cNvSpPr/>
          <p:nvPr/>
        </p:nvSpPr>
        <p:spPr>
          <a:xfrm>
            <a:off x="4951420" y="444860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1" name="Volný tvar 60"/>
          <p:cNvSpPr/>
          <p:nvPr/>
        </p:nvSpPr>
        <p:spPr>
          <a:xfrm>
            <a:off x="4929170" y="7210458"/>
            <a:ext cx="783627" cy="435348"/>
          </a:xfrm>
          <a:custGeom>
            <a:avLst/>
            <a:gdLst>
              <a:gd name="connsiteX0" fmla="*/ 0 w 783627"/>
              <a:gd name="connsiteY0" fmla="*/ 0 h 435348"/>
              <a:gd name="connsiteX1" fmla="*/ 783627 w 783627"/>
              <a:gd name="connsiteY1" fmla="*/ 0 h 435348"/>
              <a:gd name="connsiteX2" fmla="*/ 783627 w 783627"/>
              <a:gd name="connsiteY2" fmla="*/ 435348 h 435348"/>
              <a:gd name="connsiteX3" fmla="*/ 0 w 783627"/>
              <a:gd name="connsiteY3" fmla="*/ 435348 h 435348"/>
              <a:gd name="connsiteX4" fmla="*/ 0 w 783627"/>
              <a:gd name="connsiteY4" fmla="*/ 0 h 435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3627" h="435348">
                <a:moveTo>
                  <a:pt x="0" y="0"/>
                </a:moveTo>
                <a:lnTo>
                  <a:pt x="783627" y="0"/>
                </a:lnTo>
                <a:lnTo>
                  <a:pt x="783627" y="435348"/>
                </a:lnTo>
                <a:lnTo>
                  <a:pt x="0" y="4353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200" kern="1200"/>
          </a:p>
        </p:txBody>
      </p:sp>
      <p:sp>
        <p:nvSpPr>
          <p:cNvPr id="62" name="Volný tvar 61"/>
          <p:cNvSpPr/>
          <p:nvPr/>
        </p:nvSpPr>
        <p:spPr>
          <a:xfrm>
            <a:off x="4961131" y="320777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3" name="Pětiúhelník 62"/>
          <p:cNvSpPr/>
          <p:nvPr/>
        </p:nvSpPr>
        <p:spPr>
          <a:xfrm>
            <a:off x="323528" y="1556792"/>
            <a:ext cx="7056784" cy="591888"/>
          </a:xfrm>
          <a:prstGeom prst="homePlate">
            <a:avLst/>
          </a:prstGeom>
          <a:scene3d>
            <a:camera prst="orthographicFront"/>
            <a:lightRig rig="soft" dir="tl">
              <a:rot lat="0" lon="0" rev="0"/>
            </a:lightRig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Jak se do lesa volá, tak se z lesa ozývá</a:t>
            </a:r>
            <a:endParaRPr lang="cs-CZ" sz="24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250828" y="5032449"/>
            <a:ext cx="1513186" cy="156490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726067" y="457645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448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21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21" presetClass="exit" presetSubtype="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1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21" presetClass="exit" presetSubtype="1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15" presetID="21" presetClass="exit" presetSubtype="1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ntr" presetSubtype="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000"/>
                            </p:stCondLst>
                            <p:childTnLst>
                              <p:par>
                                <p:cTn id="127" presetID="21" presetClass="exit" presetSubtype="1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ntr" presetSubtype="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000"/>
                            </p:stCondLst>
                            <p:childTnLst>
                              <p:par>
                                <p:cTn id="139" presetID="21" presetClass="exit" presetSubtype="1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" presetClass="entr" presetSubtype="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21" presetClass="exit" presetSubtype="1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ntr" presetSubtype="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21" presetClass="exit" presetSubtype="1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1" presetClass="entr" presetSubtype="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2000"/>
                            </p:stCondLst>
                            <p:childTnLst>
                              <p:par>
                                <p:cTn id="175" presetID="21" presetClass="exit" presetSubtype="1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1" presetClass="entr" presetSubtype="0" fill="hold" grpId="2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2000"/>
                            </p:stCondLst>
                            <p:childTnLst>
                              <p:par>
                                <p:cTn id="187" presetID="21" presetClass="exit" presetSubtype="1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1" presetClass="entr" presetSubtype="0" fill="hold" grpId="2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9" presetID="21" presetClass="exit" presetSubtype="1" fill="hold" grpId="1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0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1" presetClass="entr" presetSubtype="0" fill="hold" grpId="2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1" presetID="21" presetClass="exit" presetSubtype="1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1" presetClass="entr" presetSubtype="0" fill="hold" grpId="3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23" presetID="21" presetClass="exit" presetSubtype="1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1" presetClass="entr" presetSubtype="0" fill="hold" grpId="3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2000"/>
                            </p:stCondLst>
                            <p:childTnLst>
                              <p:par>
                                <p:cTn id="235" presetID="21" presetClass="exit" presetSubtype="1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  <p:bldP spid="10" grpId="0" animBg="1"/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9" grpId="0" animBg="1"/>
      <p:bldP spid="63" grpId="0" animBg="1"/>
      <p:bldP spid="63" grpId="1" animBg="1"/>
      <p:bldP spid="64" grpId="0" animBg="1"/>
      <p:bldP spid="64" grpId="1" animBg="1"/>
      <p:bldP spid="64" grpId="2" animBg="1"/>
      <p:bldP spid="64" grpId="3" animBg="1"/>
      <p:bldP spid="64" grpId="4" animBg="1"/>
      <p:bldP spid="64" grpId="5" animBg="1"/>
      <p:bldP spid="64" grpId="6" animBg="1"/>
      <p:bldP spid="64" grpId="7" animBg="1"/>
      <p:bldP spid="64" grpId="8" animBg="1"/>
      <p:bldP spid="64" grpId="9" animBg="1"/>
      <p:bldP spid="64" grpId="10" animBg="1"/>
      <p:bldP spid="64" grpId="11" animBg="1"/>
      <p:bldP spid="64" grpId="12" animBg="1"/>
      <p:bldP spid="64" grpId="13" animBg="1"/>
      <p:bldP spid="64" grpId="14" animBg="1"/>
      <p:bldP spid="64" grpId="15" animBg="1"/>
      <p:bldP spid="64" grpId="16" animBg="1"/>
      <p:bldP spid="64" grpId="17" animBg="1"/>
      <p:bldP spid="64" grpId="18" animBg="1"/>
      <p:bldP spid="64" grpId="19" animBg="1"/>
      <p:bldP spid="64" grpId="20" animBg="1"/>
      <p:bldP spid="64" grpId="21" animBg="1"/>
      <p:bldP spid="64" grpId="22" animBg="1"/>
      <p:bldP spid="64" grpId="23" animBg="1"/>
      <p:bldP spid="64" grpId="24" animBg="1"/>
      <p:bldP spid="64" grpId="25" animBg="1"/>
      <p:bldP spid="64" grpId="26" animBg="1"/>
      <p:bldP spid="64" grpId="27" animBg="1"/>
      <p:bldP spid="64" grpId="28" animBg="1"/>
      <p:bldP spid="64" grpId="29" animBg="1"/>
      <p:bldP spid="64" grpId="30" animBg="1"/>
      <p:bldP spid="64" grpId="31" animBg="1"/>
      <p:bldP spid="6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4" descr="C:\Users\svetlana\AppData\Local\Microsoft\Windows\Temporary Internet Files\Content.IE5\SOJ1T5T9\MC9004352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474" y="2954696"/>
            <a:ext cx="3509828" cy="3330140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vaatřiceticípá hvězda 5"/>
          <p:cNvSpPr/>
          <p:nvPr/>
        </p:nvSpPr>
        <p:spPr>
          <a:xfrm>
            <a:off x="7088234" y="207896"/>
            <a:ext cx="1838377" cy="1780149"/>
          </a:xfrm>
          <a:prstGeom prst="star32">
            <a:avLst>
              <a:gd name="adj" fmla="val 28342"/>
            </a:avLst>
          </a:prstGeom>
          <a:solidFill>
            <a:srgbClr val="0000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7" name="Ovál 6"/>
          <p:cNvSpPr/>
          <p:nvPr/>
        </p:nvSpPr>
        <p:spPr>
          <a:xfrm>
            <a:off x="7643475" y="726216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Šipka doprava se zářezem 7"/>
          <p:cNvSpPr/>
          <p:nvPr/>
        </p:nvSpPr>
        <p:spPr>
          <a:xfrm>
            <a:off x="7579319" y="2148680"/>
            <a:ext cx="1314179" cy="720080"/>
          </a:xfrm>
          <a:prstGeom prst="notchedRightArrow">
            <a:avLst/>
          </a:prstGeom>
          <a:solidFill>
            <a:srgbClr val="C0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9" name="Dvaatřiceticípá hvězda 8"/>
          <p:cNvSpPr/>
          <p:nvPr/>
        </p:nvSpPr>
        <p:spPr>
          <a:xfrm>
            <a:off x="7133378" y="3197787"/>
            <a:ext cx="1838377" cy="1654282"/>
          </a:xfrm>
          <a:prstGeom prst="star32">
            <a:avLst>
              <a:gd name="adj" fmla="val 28342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10" name="Ovál 9"/>
          <p:cNvSpPr/>
          <p:nvPr/>
        </p:nvSpPr>
        <p:spPr>
          <a:xfrm>
            <a:off x="7688619" y="3664888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90465" y="2778356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38905" y="278761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19389" y="277769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21458" y="278493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905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337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193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049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905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337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193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049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9905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8193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9049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905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337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8193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9049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31863" y="2777695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31863" y="36608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31863" y="45752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1863" y="5485043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31863" y="188640"/>
            <a:ext cx="6588409" cy="1224135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Odkrývej obrázek a hádej přísloví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Volný tvar 10"/>
          <p:cNvSpPr/>
          <p:nvPr/>
        </p:nvSpPr>
        <p:spPr>
          <a:xfrm>
            <a:off x="5960691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1" name="Volný tvar 40"/>
          <p:cNvSpPr/>
          <p:nvPr/>
        </p:nvSpPr>
        <p:spPr>
          <a:xfrm>
            <a:off x="5278935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5618507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4" name="Volný tvar 43"/>
          <p:cNvSpPr/>
          <p:nvPr/>
        </p:nvSpPr>
        <p:spPr>
          <a:xfrm>
            <a:off x="6300263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5" name="Volný tvar 44"/>
          <p:cNvSpPr/>
          <p:nvPr/>
        </p:nvSpPr>
        <p:spPr>
          <a:xfrm>
            <a:off x="5960691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7" name="Volný tvar 46"/>
          <p:cNvSpPr/>
          <p:nvPr/>
        </p:nvSpPr>
        <p:spPr>
          <a:xfrm>
            <a:off x="5278935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8" name="Volný tvar 47"/>
          <p:cNvSpPr/>
          <p:nvPr/>
        </p:nvSpPr>
        <p:spPr>
          <a:xfrm>
            <a:off x="5618507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0" name="Volný tvar 49"/>
          <p:cNvSpPr/>
          <p:nvPr/>
        </p:nvSpPr>
        <p:spPr>
          <a:xfrm>
            <a:off x="6300263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1" name="Volný tvar 50"/>
          <p:cNvSpPr/>
          <p:nvPr/>
        </p:nvSpPr>
        <p:spPr>
          <a:xfrm>
            <a:off x="5960691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3" name="Volný tvar 52"/>
          <p:cNvSpPr/>
          <p:nvPr/>
        </p:nvSpPr>
        <p:spPr>
          <a:xfrm>
            <a:off x="5278935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4" name="Volný tvar 53"/>
          <p:cNvSpPr/>
          <p:nvPr/>
        </p:nvSpPr>
        <p:spPr>
          <a:xfrm>
            <a:off x="5618507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6" name="Volný tvar 55"/>
          <p:cNvSpPr/>
          <p:nvPr/>
        </p:nvSpPr>
        <p:spPr>
          <a:xfrm>
            <a:off x="6300263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7" name="Volný tvar 56"/>
          <p:cNvSpPr/>
          <p:nvPr/>
        </p:nvSpPr>
        <p:spPr>
          <a:xfrm>
            <a:off x="5618507" y="1988045"/>
            <a:ext cx="631255" cy="725582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1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9" name="Volný tvar 58"/>
          <p:cNvSpPr/>
          <p:nvPr/>
        </p:nvSpPr>
        <p:spPr>
          <a:xfrm>
            <a:off x="4951419" y="5706681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0" name="Volný tvar 59"/>
          <p:cNvSpPr/>
          <p:nvPr/>
        </p:nvSpPr>
        <p:spPr>
          <a:xfrm>
            <a:off x="4951420" y="444860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1" name="Volný tvar 60"/>
          <p:cNvSpPr/>
          <p:nvPr/>
        </p:nvSpPr>
        <p:spPr>
          <a:xfrm>
            <a:off x="4929170" y="7210458"/>
            <a:ext cx="783627" cy="435348"/>
          </a:xfrm>
          <a:custGeom>
            <a:avLst/>
            <a:gdLst>
              <a:gd name="connsiteX0" fmla="*/ 0 w 783627"/>
              <a:gd name="connsiteY0" fmla="*/ 0 h 435348"/>
              <a:gd name="connsiteX1" fmla="*/ 783627 w 783627"/>
              <a:gd name="connsiteY1" fmla="*/ 0 h 435348"/>
              <a:gd name="connsiteX2" fmla="*/ 783627 w 783627"/>
              <a:gd name="connsiteY2" fmla="*/ 435348 h 435348"/>
              <a:gd name="connsiteX3" fmla="*/ 0 w 783627"/>
              <a:gd name="connsiteY3" fmla="*/ 435348 h 435348"/>
              <a:gd name="connsiteX4" fmla="*/ 0 w 783627"/>
              <a:gd name="connsiteY4" fmla="*/ 0 h 435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3627" h="435348">
                <a:moveTo>
                  <a:pt x="0" y="0"/>
                </a:moveTo>
                <a:lnTo>
                  <a:pt x="783627" y="0"/>
                </a:lnTo>
                <a:lnTo>
                  <a:pt x="783627" y="435348"/>
                </a:lnTo>
                <a:lnTo>
                  <a:pt x="0" y="4353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200" kern="1200"/>
          </a:p>
        </p:txBody>
      </p:sp>
      <p:sp>
        <p:nvSpPr>
          <p:cNvPr id="62" name="Volný tvar 61"/>
          <p:cNvSpPr/>
          <p:nvPr/>
        </p:nvSpPr>
        <p:spPr>
          <a:xfrm>
            <a:off x="4961131" y="320777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3" name="Pětiúhelník 62"/>
          <p:cNvSpPr/>
          <p:nvPr/>
        </p:nvSpPr>
        <p:spPr>
          <a:xfrm>
            <a:off x="990588" y="1556792"/>
            <a:ext cx="4970103" cy="591888"/>
          </a:xfrm>
          <a:prstGeom prst="homePlate">
            <a:avLst/>
          </a:prstGeom>
          <a:scene3d>
            <a:camera prst="orthographicFront"/>
            <a:lightRig rig="soft" dir="tl">
              <a:rot lat="0" lon="0" rev="0"/>
            </a:lightRig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Nedráždi hada bosou nohou</a:t>
            </a:r>
            <a:endParaRPr lang="cs-CZ" sz="24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250828" y="5032449"/>
            <a:ext cx="1513186" cy="156490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726067" y="457645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448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21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21" presetClass="exit" presetSubtype="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1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21" presetClass="exit" presetSubtype="1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15" presetID="21" presetClass="exit" presetSubtype="1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ntr" presetSubtype="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000"/>
                            </p:stCondLst>
                            <p:childTnLst>
                              <p:par>
                                <p:cTn id="127" presetID="21" presetClass="exit" presetSubtype="1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ntr" presetSubtype="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000"/>
                            </p:stCondLst>
                            <p:childTnLst>
                              <p:par>
                                <p:cTn id="139" presetID="21" presetClass="exit" presetSubtype="1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" presetClass="entr" presetSubtype="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21" presetClass="exit" presetSubtype="1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ntr" presetSubtype="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21" presetClass="exit" presetSubtype="1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1" presetClass="entr" presetSubtype="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2000"/>
                            </p:stCondLst>
                            <p:childTnLst>
                              <p:par>
                                <p:cTn id="175" presetID="21" presetClass="exit" presetSubtype="1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1" presetClass="entr" presetSubtype="0" fill="hold" grpId="2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2000"/>
                            </p:stCondLst>
                            <p:childTnLst>
                              <p:par>
                                <p:cTn id="187" presetID="21" presetClass="exit" presetSubtype="1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1" presetClass="entr" presetSubtype="0" fill="hold" grpId="2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9" presetID="21" presetClass="exit" presetSubtype="1" fill="hold" grpId="1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0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1" presetClass="entr" presetSubtype="0" fill="hold" grpId="2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1" presetID="21" presetClass="exit" presetSubtype="1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1" presetClass="entr" presetSubtype="0" fill="hold" grpId="3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23" presetID="21" presetClass="exit" presetSubtype="1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1" presetClass="entr" presetSubtype="0" fill="hold" grpId="3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2000"/>
                            </p:stCondLst>
                            <p:childTnLst>
                              <p:par>
                                <p:cTn id="235" presetID="21" presetClass="exit" presetSubtype="1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  <p:bldP spid="10" grpId="0" animBg="1"/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9" grpId="0" animBg="1"/>
      <p:bldP spid="63" grpId="0" animBg="1"/>
      <p:bldP spid="63" grpId="1" animBg="1"/>
      <p:bldP spid="64" grpId="0" animBg="1"/>
      <p:bldP spid="64" grpId="1" animBg="1"/>
      <p:bldP spid="64" grpId="2" animBg="1"/>
      <p:bldP spid="64" grpId="3" animBg="1"/>
      <p:bldP spid="64" grpId="4" animBg="1"/>
      <p:bldP spid="64" grpId="5" animBg="1"/>
      <p:bldP spid="64" grpId="6" animBg="1"/>
      <p:bldP spid="64" grpId="7" animBg="1"/>
      <p:bldP spid="64" grpId="8" animBg="1"/>
      <p:bldP spid="64" grpId="9" animBg="1"/>
      <p:bldP spid="64" grpId="10" animBg="1"/>
      <p:bldP spid="64" grpId="11" animBg="1"/>
      <p:bldP spid="64" grpId="12" animBg="1"/>
      <p:bldP spid="64" grpId="13" animBg="1"/>
      <p:bldP spid="64" grpId="14" animBg="1"/>
      <p:bldP spid="64" grpId="15" animBg="1"/>
      <p:bldP spid="64" grpId="16" animBg="1"/>
      <p:bldP spid="64" grpId="17" animBg="1"/>
      <p:bldP spid="64" grpId="18" animBg="1"/>
      <p:bldP spid="64" grpId="19" animBg="1"/>
      <p:bldP spid="64" grpId="20" animBg="1"/>
      <p:bldP spid="64" grpId="21" animBg="1"/>
      <p:bldP spid="64" grpId="22" animBg="1"/>
      <p:bldP spid="64" grpId="23" animBg="1"/>
      <p:bldP spid="64" grpId="24" animBg="1"/>
      <p:bldP spid="64" grpId="25" animBg="1"/>
      <p:bldP spid="64" grpId="26" animBg="1"/>
      <p:bldP spid="64" grpId="27" animBg="1"/>
      <p:bldP spid="64" grpId="28" animBg="1"/>
      <p:bldP spid="64" grpId="29" animBg="1"/>
      <p:bldP spid="64" grpId="30" animBg="1"/>
      <p:bldP spid="64" grpId="31" animBg="1"/>
      <p:bldP spid="6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5" descr="C:\Users\svetlana\AppData\Local\Microsoft\Windows\Temporary Internet Files\Content.IE5\5IXC3KFZ\MC9004352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7" y="2954696"/>
            <a:ext cx="3384376" cy="3317487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vaatřiceticípá hvězda 5"/>
          <p:cNvSpPr/>
          <p:nvPr/>
        </p:nvSpPr>
        <p:spPr>
          <a:xfrm>
            <a:off x="7088234" y="207896"/>
            <a:ext cx="1838377" cy="1780149"/>
          </a:xfrm>
          <a:prstGeom prst="star32">
            <a:avLst>
              <a:gd name="adj" fmla="val 28342"/>
            </a:avLst>
          </a:prstGeom>
          <a:solidFill>
            <a:srgbClr val="0000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7" name="Ovál 6"/>
          <p:cNvSpPr/>
          <p:nvPr/>
        </p:nvSpPr>
        <p:spPr>
          <a:xfrm>
            <a:off x="7643475" y="726216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Šipka doprava se zářezem 7"/>
          <p:cNvSpPr/>
          <p:nvPr/>
        </p:nvSpPr>
        <p:spPr>
          <a:xfrm>
            <a:off x="7579319" y="2148680"/>
            <a:ext cx="1314179" cy="720080"/>
          </a:xfrm>
          <a:prstGeom prst="notchedRightArrow">
            <a:avLst/>
          </a:prstGeom>
          <a:solidFill>
            <a:srgbClr val="C0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9" name="Dvaatřiceticípá hvězda 8"/>
          <p:cNvSpPr/>
          <p:nvPr/>
        </p:nvSpPr>
        <p:spPr>
          <a:xfrm>
            <a:off x="7133378" y="3197787"/>
            <a:ext cx="1838377" cy="1654282"/>
          </a:xfrm>
          <a:prstGeom prst="star32">
            <a:avLst>
              <a:gd name="adj" fmla="val 28342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10" name="Ovál 9"/>
          <p:cNvSpPr/>
          <p:nvPr/>
        </p:nvSpPr>
        <p:spPr>
          <a:xfrm>
            <a:off x="7688619" y="3664888"/>
            <a:ext cx="727893" cy="720080"/>
          </a:xfrm>
          <a:prstGeom prst="ellipse">
            <a:avLst/>
          </a:prstGeom>
          <a:solidFill>
            <a:srgbClr val="FFFF66"/>
          </a:solidFill>
          <a:ln>
            <a:noFill/>
          </a:ln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90465" y="2778356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33789" y="277769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19389" y="277769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21458" y="278493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905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337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193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049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905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337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193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049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9905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8193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9049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905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337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8193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9049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31863" y="2777695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31863" y="36608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31863" y="45752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1863" y="5485043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31863" y="188640"/>
            <a:ext cx="6588409" cy="1224135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Odkrývej obrázek a hádej přísloví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Volný tvar 10"/>
          <p:cNvSpPr/>
          <p:nvPr/>
        </p:nvSpPr>
        <p:spPr>
          <a:xfrm>
            <a:off x="5960691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1" name="Volný tvar 40"/>
          <p:cNvSpPr/>
          <p:nvPr/>
        </p:nvSpPr>
        <p:spPr>
          <a:xfrm>
            <a:off x="5278935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5618507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4" name="Volný tvar 43"/>
          <p:cNvSpPr/>
          <p:nvPr/>
        </p:nvSpPr>
        <p:spPr>
          <a:xfrm>
            <a:off x="6300263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5" name="Volný tvar 44"/>
          <p:cNvSpPr/>
          <p:nvPr/>
        </p:nvSpPr>
        <p:spPr>
          <a:xfrm>
            <a:off x="5960691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7" name="Volný tvar 46"/>
          <p:cNvSpPr/>
          <p:nvPr/>
        </p:nvSpPr>
        <p:spPr>
          <a:xfrm>
            <a:off x="5278935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8" name="Volný tvar 47"/>
          <p:cNvSpPr/>
          <p:nvPr/>
        </p:nvSpPr>
        <p:spPr>
          <a:xfrm>
            <a:off x="5618507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0" name="Volný tvar 49"/>
          <p:cNvSpPr/>
          <p:nvPr/>
        </p:nvSpPr>
        <p:spPr>
          <a:xfrm>
            <a:off x="6300263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1" name="Volný tvar 50"/>
          <p:cNvSpPr/>
          <p:nvPr/>
        </p:nvSpPr>
        <p:spPr>
          <a:xfrm>
            <a:off x="5960691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3" name="Volný tvar 52"/>
          <p:cNvSpPr/>
          <p:nvPr/>
        </p:nvSpPr>
        <p:spPr>
          <a:xfrm>
            <a:off x="5278935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4" name="Volný tvar 53"/>
          <p:cNvSpPr/>
          <p:nvPr/>
        </p:nvSpPr>
        <p:spPr>
          <a:xfrm>
            <a:off x="5618507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A2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6" name="Volný tvar 55"/>
          <p:cNvSpPr/>
          <p:nvPr/>
        </p:nvSpPr>
        <p:spPr>
          <a:xfrm>
            <a:off x="6300263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D3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7" name="Volný tvar 56"/>
          <p:cNvSpPr/>
          <p:nvPr/>
        </p:nvSpPr>
        <p:spPr>
          <a:xfrm>
            <a:off x="5618507" y="1988045"/>
            <a:ext cx="631255" cy="725582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1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A1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9" name="Volný tvar 58"/>
          <p:cNvSpPr/>
          <p:nvPr/>
        </p:nvSpPr>
        <p:spPr>
          <a:xfrm>
            <a:off x="4951419" y="5706681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C3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0" name="Volný tvar 59"/>
          <p:cNvSpPr/>
          <p:nvPr/>
        </p:nvSpPr>
        <p:spPr>
          <a:xfrm>
            <a:off x="4951420" y="444860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A3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1" name="Volný tvar 60"/>
          <p:cNvSpPr/>
          <p:nvPr/>
        </p:nvSpPr>
        <p:spPr>
          <a:xfrm>
            <a:off x="4929170" y="7210458"/>
            <a:ext cx="783627" cy="435348"/>
          </a:xfrm>
          <a:custGeom>
            <a:avLst/>
            <a:gdLst>
              <a:gd name="connsiteX0" fmla="*/ 0 w 783627"/>
              <a:gd name="connsiteY0" fmla="*/ 0 h 435348"/>
              <a:gd name="connsiteX1" fmla="*/ 783627 w 783627"/>
              <a:gd name="connsiteY1" fmla="*/ 0 h 435348"/>
              <a:gd name="connsiteX2" fmla="*/ 783627 w 783627"/>
              <a:gd name="connsiteY2" fmla="*/ 435348 h 435348"/>
              <a:gd name="connsiteX3" fmla="*/ 0 w 783627"/>
              <a:gd name="connsiteY3" fmla="*/ 435348 h 435348"/>
              <a:gd name="connsiteX4" fmla="*/ 0 w 783627"/>
              <a:gd name="connsiteY4" fmla="*/ 0 h 435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3627" h="435348">
                <a:moveTo>
                  <a:pt x="0" y="0"/>
                </a:moveTo>
                <a:lnTo>
                  <a:pt x="783627" y="0"/>
                </a:lnTo>
                <a:lnTo>
                  <a:pt x="783627" y="435348"/>
                </a:lnTo>
                <a:lnTo>
                  <a:pt x="0" y="4353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200" kern="1200"/>
          </a:p>
        </p:txBody>
      </p:sp>
      <p:sp>
        <p:nvSpPr>
          <p:cNvPr id="62" name="Volný tvar 61"/>
          <p:cNvSpPr/>
          <p:nvPr/>
        </p:nvSpPr>
        <p:spPr>
          <a:xfrm>
            <a:off x="4961131" y="320777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B4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3" name="Pětiúhelník 62"/>
          <p:cNvSpPr/>
          <p:nvPr/>
        </p:nvSpPr>
        <p:spPr>
          <a:xfrm>
            <a:off x="990588" y="1556792"/>
            <a:ext cx="6029684" cy="591888"/>
          </a:xfrm>
          <a:prstGeom prst="homePlate">
            <a:avLst/>
          </a:prstGeom>
          <a:scene3d>
            <a:camera prst="orthographicFront"/>
            <a:lightRig rig="soft" dir="tl">
              <a:rot lat="0" lon="0" rev="0"/>
            </a:lightRig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Když se dva hádají, třetí se směje</a:t>
            </a:r>
            <a:endParaRPr lang="cs-CZ" sz="24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250828" y="5032449"/>
            <a:ext cx="1513186" cy="156490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726067" y="457645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448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21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21" presetClass="exit" presetSubtype="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1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21" presetClass="exit" presetSubtype="1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15" presetID="21" presetClass="exit" presetSubtype="1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ntr" presetSubtype="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000"/>
                            </p:stCondLst>
                            <p:childTnLst>
                              <p:par>
                                <p:cTn id="127" presetID="21" presetClass="exit" presetSubtype="1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ntr" presetSubtype="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000"/>
                            </p:stCondLst>
                            <p:childTnLst>
                              <p:par>
                                <p:cTn id="139" presetID="21" presetClass="exit" presetSubtype="1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" presetClass="entr" presetSubtype="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21" presetClass="exit" presetSubtype="1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ntr" presetSubtype="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21" presetClass="exit" presetSubtype="1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1" presetClass="entr" presetSubtype="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2000"/>
                            </p:stCondLst>
                            <p:childTnLst>
                              <p:par>
                                <p:cTn id="175" presetID="21" presetClass="exit" presetSubtype="1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1" presetClass="entr" presetSubtype="0" fill="hold" grpId="2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2000"/>
                            </p:stCondLst>
                            <p:childTnLst>
                              <p:par>
                                <p:cTn id="187" presetID="21" presetClass="exit" presetSubtype="1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8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1" presetClass="entr" presetSubtype="0" fill="hold" grpId="2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9" presetID="21" presetClass="exit" presetSubtype="1" fill="hold" grpId="1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00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1" presetClass="entr" presetSubtype="0" fill="hold" grpId="2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1" presetID="21" presetClass="exit" presetSubtype="1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2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1" presetClass="entr" presetSubtype="0" fill="hold" grpId="3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23" presetID="21" presetClass="exit" presetSubtype="1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1" presetClass="entr" presetSubtype="0" fill="hold" grpId="3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2000"/>
                            </p:stCondLst>
                            <p:childTnLst>
                              <p:par>
                                <p:cTn id="235" presetID="21" presetClass="exit" presetSubtype="1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6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  <p:bldP spid="10" grpId="0" animBg="1"/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9" grpId="0" animBg="1"/>
      <p:bldP spid="63" grpId="0" animBg="1"/>
      <p:bldP spid="63" grpId="1" animBg="1"/>
      <p:bldP spid="64" grpId="0" animBg="1"/>
      <p:bldP spid="64" grpId="1" animBg="1"/>
      <p:bldP spid="64" grpId="2" animBg="1"/>
      <p:bldP spid="64" grpId="3" animBg="1"/>
      <p:bldP spid="64" grpId="4" animBg="1"/>
      <p:bldP spid="64" grpId="5" animBg="1"/>
      <p:bldP spid="64" grpId="6" animBg="1"/>
      <p:bldP spid="64" grpId="7" animBg="1"/>
      <p:bldP spid="64" grpId="8" animBg="1"/>
      <p:bldP spid="64" grpId="9" animBg="1"/>
      <p:bldP spid="64" grpId="10" animBg="1"/>
      <p:bldP spid="64" grpId="11" animBg="1"/>
      <p:bldP spid="64" grpId="12" animBg="1"/>
      <p:bldP spid="64" grpId="13" animBg="1"/>
      <p:bldP spid="64" grpId="14" animBg="1"/>
      <p:bldP spid="64" grpId="15" animBg="1"/>
      <p:bldP spid="64" grpId="16" animBg="1"/>
      <p:bldP spid="64" grpId="17" animBg="1"/>
      <p:bldP spid="64" grpId="18" animBg="1"/>
      <p:bldP spid="64" grpId="19" animBg="1"/>
      <p:bldP spid="64" grpId="20" animBg="1"/>
      <p:bldP spid="64" grpId="21" animBg="1"/>
      <p:bldP spid="64" grpId="22" animBg="1"/>
      <p:bldP spid="64" grpId="23" animBg="1"/>
      <p:bldP spid="64" grpId="24" animBg="1"/>
      <p:bldP spid="64" grpId="25" animBg="1"/>
      <p:bldP spid="64" grpId="26" animBg="1"/>
      <p:bldP spid="64" grpId="27" animBg="1"/>
      <p:bldP spid="64" grpId="28" animBg="1"/>
      <p:bldP spid="64" grpId="29" animBg="1"/>
      <p:bldP spid="64" grpId="30" animBg="1"/>
      <p:bldP spid="64" grpId="31" animBg="1"/>
      <p:bldP spid="6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Použité zdroje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3"/>
            <a:ext cx="8229600" cy="9298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Všechny obrázky čerpány  z klipartu MS Office</a:t>
            </a: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1100895" y="5184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Vlastní 3">
      <a:dk1>
        <a:srgbClr val="F88630"/>
      </a:dk1>
      <a:lt1>
        <a:srgbClr val="FEE29C"/>
      </a:lt1>
      <a:dk2>
        <a:srgbClr val="D66007"/>
      </a:dk2>
      <a:lt2>
        <a:srgbClr val="FFFF00"/>
      </a:lt2>
      <a:accent1>
        <a:srgbClr val="FED46B"/>
      </a:accent1>
      <a:accent2>
        <a:srgbClr val="FEB80A"/>
      </a:accent2>
      <a:accent3>
        <a:srgbClr val="8F4004"/>
      </a:accent3>
      <a:accent4>
        <a:srgbClr val="CBCB13"/>
      </a:accent4>
      <a:accent5>
        <a:srgbClr val="964305"/>
      </a:accent5>
      <a:accent6>
        <a:srgbClr val="8F4004"/>
      </a:accent6>
      <a:hlink>
        <a:srgbClr val="D66007"/>
      </a:hlink>
      <a:folHlink>
        <a:srgbClr val="AA8A14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88</TotalTime>
  <Words>944</Words>
  <Application>Microsoft Office PowerPoint</Application>
  <PresentationFormat>Předvádění na obrazovce (4:3)</PresentationFormat>
  <Paragraphs>314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Spring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40</cp:revision>
  <dcterms:created xsi:type="dcterms:W3CDTF">2012-11-26T19:09:11Z</dcterms:created>
  <dcterms:modified xsi:type="dcterms:W3CDTF">2013-05-12T15:50:13Z</dcterms:modified>
</cp:coreProperties>
</file>