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6" r:id="rId3"/>
    <p:sldId id="262" r:id="rId4"/>
    <p:sldId id="263" r:id="rId5"/>
    <p:sldId id="260" r:id="rId6"/>
    <p:sldId id="272" r:id="rId7"/>
    <p:sldId id="268" r:id="rId8"/>
    <p:sldId id="261" r:id="rId9"/>
    <p:sldId id="259" r:id="rId10"/>
    <p:sldId id="287" r:id="rId11"/>
    <p:sldId id="264" r:id="rId12"/>
    <p:sldId id="269" r:id="rId13"/>
    <p:sldId id="270" r:id="rId14"/>
    <p:sldId id="271" r:id="rId15"/>
    <p:sldId id="285" r:id="rId16"/>
    <p:sldId id="257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6600"/>
    <a:srgbClr val="F18A01"/>
    <a:srgbClr val="D97C01"/>
    <a:srgbClr val="FF9933"/>
    <a:srgbClr val="FFA953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11" autoAdjust="0"/>
  </p:normalViewPr>
  <p:slideViewPr>
    <p:cSldViewPr>
      <p:cViewPr>
        <p:scale>
          <a:sx n="66" d="100"/>
          <a:sy n="66" d="100"/>
        </p:scale>
        <p:origin x="-1506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Kytice_(sb%C3%ADrka)#Extern.C3.AD_odkazy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rozhlas.cz/ctenarskydenik/dila/_zprava/699307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hyperlink" Target="http://www.youtube.com/watch?v=wA6mb7Fwblw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youtube.com/watch?v=3gpp2ZbtH30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6129099"/>
              </p:ext>
            </p:extLst>
          </p:nvPr>
        </p:nvGraphicFramePr>
        <p:xfrm>
          <a:off x="899592" y="1674540"/>
          <a:ext cx="7470799" cy="459951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VY_12_INOVACE_s1_25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Chvilky se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spisovateli 2. – Karel Jaromír Erben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literatura, podpora čtenářské gramotnosti.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 5. ročník ZŠ – ale dá se využít pro zpestření výuky i ve vyšších ročnících.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 postupným doplňováním písmen hádají jména českých spisovatelů, fakta a zajímavosti spojené s jejich dílem nebo životem. Použitím „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odkrývačky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“ zjišťují jména jednotlivých balad. Luštěním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odkrývačky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zároveň procvičují čtení souřadnic. Prezentace je doplněna zvukovými ukázkami a videoukázkami.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66590" y="188640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u="sng" dirty="0" smtClean="0"/>
              <a:t>Str.3</a:t>
            </a:r>
            <a:r>
              <a:rPr lang="cs-CZ" sz="2000" dirty="0" smtClean="0"/>
              <a:t> – popis hry – hádání písmen</a:t>
            </a:r>
          </a:p>
          <a:p>
            <a:pPr marL="0" indent="0">
              <a:buNone/>
            </a:pPr>
            <a:r>
              <a:rPr lang="cs-CZ" sz="2000" b="1" u="sng" dirty="0" smtClean="0"/>
              <a:t>Str.4</a:t>
            </a:r>
            <a:r>
              <a:rPr lang="cs-CZ" sz="2000" dirty="0" smtClean="0"/>
              <a:t> -  hádání písmen</a:t>
            </a:r>
          </a:p>
          <a:p>
            <a:pPr marL="0" indent="0">
              <a:buNone/>
            </a:pPr>
            <a:r>
              <a:rPr lang="cs-CZ" sz="2000" b="1" u="sng" dirty="0" smtClean="0"/>
              <a:t>Str.6</a:t>
            </a:r>
            <a:r>
              <a:rPr lang="cs-CZ" sz="2000" dirty="0" smtClean="0"/>
              <a:t> – </a:t>
            </a:r>
            <a:r>
              <a:rPr lang="cs-CZ" sz="2000" dirty="0" err="1" smtClean="0"/>
              <a:t>proklik</a:t>
            </a:r>
            <a:r>
              <a:rPr lang="cs-CZ" sz="2000" dirty="0" smtClean="0"/>
              <a:t> na první vydání Kytice</a:t>
            </a:r>
          </a:p>
          <a:p>
            <a:pPr marL="0" indent="0">
              <a:buNone/>
            </a:pPr>
            <a:r>
              <a:rPr lang="cs-CZ" sz="2000" b="1" u="sng" dirty="0" smtClean="0"/>
              <a:t>Str.7</a:t>
            </a:r>
            <a:r>
              <a:rPr lang="cs-CZ" sz="2000" dirty="0" smtClean="0"/>
              <a:t> – </a:t>
            </a:r>
            <a:r>
              <a:rPr lang="cs-CZ" sz="2000" dirty="0" err="1" smtClean="0"/>
              <a:t>audioukázka</a:t>
            </a:r>
            <a:r>
              <a:rPr lang="cs-CZ" sz="2000" dirty="0" smtClean="0"/>
              <a:t> + videoukázka z filmu Kytice</a:t>
            </a:r>
          </a:p>
          <a:p>
            <a:pPr marL="0" indent="0">
              <a:buNone/>
            </a:pPr>
            <a:r>
              <a:rPr lang="cs-CZ" sz="2000" b="1" u="sng" dirty="0" smtClean="0"/>
              <a:t>Str.8</a:t>
            </a:r>
            <a:r>
              <a:rPr lang="cs-CZ" sz="2000" dirty="0" smtClean="0"/>
              <a:t> – </a:t>
            </a:r>
            <a:r>
              <a:rPr lang="cs-CZ" sz="2000" dirty="0" err="1" smtClean="0"/>
              <a:t>audioukázka</a:t>
            </a:r>
            <a:r>
              <a:rPr lang="cs-CZ" sz="2000" dirty="0" smtClean="0"/>
              <a:t> balady Polednice</a:t>
            </a:r>
          </a:p>
          <a:p>
            <a:pPr marL="0" indent="0">
              <a:buNone/>
            </a:pPr>
            <a:r>
              <a:rPr lang="cs-CZ" sz="2000" b="1" u="sng" dirty="0" smtClean="0"/>
              <a:t>Str.9</a:t>
            </a:r>
            <a:r>
              <a:rPr lang="cs-CZ" sz="2000" dirty="0" smtClean="0"/>
              <a:t> – názvy balad ze sbírky Kytice</a:t>
            </a:r>
          </a:p>
          <a:p>
            <a:pPr marL="0" indent="0">
              <a:buNone/>
            </a:pPr>
            <a:r>
              <a:rPr lang="cs-CZ" sz="2000" b="1" u="sng" dirty="0" smtClean="0"/>
              <a:t>Str.10 </a:t>
            </a:r>
            <a:r>
              <a:rPr lang="cs-CZ" sz="2000" dirty="0" smtClean="0"/>
              <a:t>– čti pravidla pro další hru</a:t>
            </a:r>
          </a:p>
          <a:p>
            <a:pPr marL="0" indent="0">
              <a:buNone/>
            </a:pPr>
            <a:r>
              <a:rPr lang="cs-CZ" sz="2000" b="1" u="sng" dirty="0" smtClean="0"/>
              <a:t>Str. 11 – 15 </a:t>
            </a:r>
            <a:r>
              <a:rPr lang="cs-CZ" sz="2000" dirty="0" smtClean="0"/>
              <a:t>– děti určují názvy jednotlivých balad podle postupného odkrývání obrázku. Soutěžit mohou dvě družstva. Odkrýváním obrázku si zároveň procvičují čtení souřadnic.</a:t>
            </a:r>
          </a:p>
          <a:p>
            <a:pPr marL="0" indent="0">
              <a:buNone/>
            </a:pPr>
            <a:r>
              <a:rPr lang="cs-CZ" sz="2000" b="1" u="sng" dirty="0" smtClean="0"/>
              <a:t>Str.16</a:t>
            </a:r>
            <a:r>
              <a:rPr lang="cs-CZ" sz="2000" dirty="0" smtClean="0"/>
              <a:t> – použité zdroje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7378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648072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Pravidla  hry – hádání písmen</a:t>
            </a:r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just" fontAlgn="base">
              <a:spcAft>
                <a:spcPct val="0"/>
              </a:spcAft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rozdělí do dvou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družstev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zvolí si kapitána, který bude mluvčím družstva. 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fontAlgn="base">
              <a:spcAft>
                <a:spcPct val="0"/>
              </a:spcAft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Vyberou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si  oranžovou nebo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zelenou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barvu. Na začátku si kapitáni mohou střihnout nebo hodit kostkou o to, které družstvo začne hádat písmena.</a:t>
            </a:r>
          </a:p>
          <a:p>
            <a:pPr marL="0" lvl="0" indent="0" algn="just" fontAlgn="base">
              <a:spcAft>
                <a:spcPct val="0"/>
              </a:spcAft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Děti  ve družstvu spolupracují a vzájemně si radí při určování dalšího postupu –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písmena. Správně uhodnutá písmena se objevují  v mřížce.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fontAlgn="base">
              <a:spcAft>
                <a:spcPct val="0"/>
              </a:spcAft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Pokud neuhodnou, hraje další družstvo.</a:t>
            </a:r>
          </a:p>
          <a:p>
            <a:pPr marL="0" lvl="0" indent="0" algn="just" fontAlgn="base">
              <a:spcAft>
                <a:spcPct val="0"/>
              </a:spcAft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uhodnou celé jméno nebo potřebná slova a odpověď je správná,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kliknou na barvu své hvězdičky a jsou jim přiděleny body, které si zapíší.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Pokud se v odhadu spletou a unáhlí,  a prostor dostává družstvo protivníků, které vybírá dvě písmena najednou.</a:t>
            </a:r>
          </a:p>
          <a:p>
            <a:pPr marL="0" lvl="0" indent="0" algn="just" fontAlgn="base">
              <a:spcAft>
                <a:spcPct val="0"/>
              </a:spcAft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fontAlgn="base">
              <a:spcAft>
                <a:spcPct val="0"/>
              </a:spcAft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konci  hry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se body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sečtou a porovnají.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80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0111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A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81249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B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46042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Č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67545" y="5030141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C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9671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E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33973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D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22614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G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53545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F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91684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H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463680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J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5905786" y="503063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I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020992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K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59510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L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8171272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M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0111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N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1878635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P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1282193" y="5796157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O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3596717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Ř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3033973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</a:rPr>
              <a:t>R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4722614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Š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4153545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S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5291684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T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5854589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U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6980486" y="577933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Y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6411417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V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7549556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Z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8112461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Ž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458106" y="313258"/>
            <a:ext cx="8410404" cy="1099517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Spisovatel, který napsal jedinou sbírku básní – balad. Ta se stala jeho dílem nejznámějším. Její název obsahuje svázané rostliny. </a:t>
            </a:r>
            <a:endParaRPr lang="cs-CZ" sz="2400" dirty="0"/>
          </a:p>
        </p:txBody>
      </p:sp>
      <p:sp>
        <p:nvSpPr>
          <p:cNvPr id="57" name="Obdélník 56"/>
          <p:cNvSpPr/>
          <p:nvPr/>
        </p:nvSpPr>
        <p:spPr>
          <a:xfrm>
            <a:off x="4413261" y="1603932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002630" y="1603932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465971" y="1603932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939616" y="1603932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886906" y="1603932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7012669" y="16027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602038" y="16027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8416663" y="16027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6065379" y="16027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6539024" y="16027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486314" y="16027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7943998" y="1602766"/>
            <a:ext cx="473645" cy="72124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6" name="Dvaatřiceticípá hvězda 75"/>
          <p:cNvSpPr/>
          <p:nvPr/>
        </p:nvSpPr>
        <p:spPr>
          <a:xfrm>
            <a:off x="3303996" y="3257780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3859237" y="3776100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1" name="Šipka doprava se zářezem 80"/>
          <p:cNvSpPr/>
          <p:nvPr/>
        </p:nvSpPr>
        <p:spPr>
          <a:xfrm>
            <a:off x="5202126" y="3848468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Dvaatřiceticípá hvězda 95"/>
          <p:cNvSpPr/>
          <p:nvPr/>
        </p:nvSpPr>
        <p:spPr>
          <a:xfrm>
            <a:off x="6630367" y="3246621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7185608" y="3713722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0" name="Vodorovný svitek 79"/>
          <p:cNvSpPr/>
          <p:nvPr/>
        </p:nvSpPr>
        <p:spPr>
          <a:xfrm>
            <a:off x="3119418" y="2113808"/>
            <a:ext cx="3206391" cy="1424181"/>
          </a:xfrm>
          <a:prstGeom prst="horizontalScroll">
            <a:avLst>
              <a:gd name="adj" fmla="val 20422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Karel Jaromír</a:t>
            </a:r>
          </a:p>
          <a:p>
            <a:pPr algn="ctr"/>
            <a:r>
              <a:rPr lang="cs-CZ" sz="2400" b="1" dirty="0" smtClean="0"/>
              <a:t> Erben</a:t>
            </a:r>
            <a:endParaRPr lang="cs-CZ" sz="2400" b="1" dirty="0"/>
          </a:p>
        </p:txBody>
      </p:sp>
      <p:sp>
        <p:nvSpPr>
          <p:cNvPr id="111" name="Zaoblený obdélník 110"/>
          <p:cNvSpPr/>
          <p:nvPr/>
        </p:nvSpPr>
        <p:spPr>
          <a:xfrm>
            <a:off x="246042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u="sng" dirty="0" smtClean="0">
                <a:solidFill>
                  <a:srgbClr val="F18A01"/>
                </a:solidFill>
                <a:latin typeface="Comic Sans MS" pitchFamily="66" charset="0"/>
                <a:hlinkClick r:id="" action="ppaction://hlinkshowjump?jump=lastslide"/>
              </a:rPr>
              <a:t>Q</a:t>
            </a:r>
            <a:endParaRPr lang="cs-CZ" sz="2400" u="sng" dirty="0">
              <a:solidFill>
                <a:srgbClr val="F18A01"/>
              </a:solidFill>
              <a:latin typeface="Comic Sans MS" pitchFamily="66" charset="0"/>
            </a:endParaRPr>
          </a:p>
        </p:txBody>
      </p:sp>
      <p:pic>
        <p:nvPicPr>
          <p:cNvPr id="2" name="Picture 2" descr="http://upload.wikimedia.org/wikipedia/commons/6/6a/Jan_Vil%C3%ADmek_-_Karel_Jarom%C3%ADr_Erbe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32"/>
          <a:stretch/>
        </p:blipFill>
        <p:spPr bwMode="auto">
          <a:xfrm>
            <a:off x="277302" y="1602765"/>
            <a:ext cx="2630366" cy="331003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Obdélník 67"/>
          <p:cNvSpPr/>
          <p:nvPr/>
        </p:nvSpPr>
        <p:spPr>
          <a:xfrm>
            <a:off x="7949655" y="2465859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6539024" y="2465859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7002365" y="2465859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7476010" y="2465859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8423300" y="2465859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4401154" y="1603932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E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2980219" y="1603932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3453864" y="1603932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3927509" y="1603932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R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4874799" y="1603932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L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7000562" y="160276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5589931" y="160276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J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8404556" y="160276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R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6053272" y="160276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6526917" y="160276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R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7474207" y="160276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M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7950686" y="1603932"/>
            <a:ext cx="473645" cy="72124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Í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7937548" y="2465859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E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6526917" y="2465859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E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6990258" y="2465859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R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7463903" y="2465859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B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8411193" y="2465859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</a:t>
            </a:r>
            <a:endParaRPr lang="cs-CZ" sz="2800" b="1" spc="50" dirty="0">
              <a:ln w="11430"/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82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0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56" grpId="0" animBg="1"/>
      <p:bldP spid="77" grpId="0" animBg="1"/>
      <p:bldP spid="81" grpId="0" animBg="1"/>
      <p:bldP spid="81" grpId="1" animBg="1"/>
      <p:bldP spid="97" grpId="0" animBg="1"/>
      <p:bldP spid="80" grpId="0" animBg="1"/>
      <p:bldP spid="80" grpId="1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112" grpId="0" animBg="1"/>
      <p:bldP spid="113" grpId="0" animBg="1"/>
      <p:bldP spid="114" grpId="0" animBg="1"/>
      <p:bldP spid="1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0111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A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0" name="Zaoblený obdélník 9">
            <a:hlinkClick r:id="" action="ppaction://hlinkshowjump?jump=lastslide"/>
          </p:cNvPr>
          <p:cNvSpPr/>
          <p:nvPr/>
        </p:nvSpPr>
        <p:spPr>
          <a:xfrm>
            <a:off x="1281249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B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>
            <a:hlinkClick r:id="" action="ppaction://hlinkshowjump?jump=lastslide"/>
          </p:cNvPr>
          <p:cNvSpPr/>
          <p:nvPr/>
        </p:nvSpPr>
        <p:spPr>
          <a:xfrm>
            <a:off x="246042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Č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67545" y="5030141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C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9671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E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33973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D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>
            <a:hlinkClick r:id="" action="ppaction://hlinkshowjump?jump=lastslide"/>
          </p:cNvPr>
          <p:cNvSpPr/>
          <p:nvPr/>
        </p:nvSpPr>
        <p:spPr>
          <a:xfrm>
            <a:off x="4722614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G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>
            <a:hlinkClick r:id="" action="ppaction://hlinkshowjump?jump=lastslide"/>
          </p:cNvPr>
          <p:cNvSpPr/>
          <p:nvPr/>
        </p:nvSpPr>
        <p:spPr>
          <a:xfrm>
            <a:off x="4153545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F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91684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H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>
            <a:hlinkClick r:id="" action="ppaction://hlinkshowjump?jump=lastslide"/>
          </p:cNvPr>
          <p:cNvSpPr/>
          <p:nvPr/>
        </p:nvSpPr>
        <p:spPr>
          <a:xfrm>
            <a:off x="6463680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J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5905786" y="503063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I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020992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K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7" name="Zaoblený obdélník 36">
            <a:hlinkClick r:id="" action="ppaction://hlinkshowjump?jump=lastslide"/>
          </p:cNvPr>
          <p:cNvSpPr/>
          <p:nvPr/>
        </p:nvSpPr>
        <p:spPr>
          <a:xfrm>
            <a:off x="759510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L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2" name="Zaoblený obdélník 41">
            <a:hlinkClick r:id="" action="ppaction://hlinkshowjump?jump=lastslide"/>
          </p:cNvPr>
          <p:cNvSpPr/>
          <p:nvPr/>
        </p:nvSpPr>
        <p:spPr>
          <a:xfrm>
            <a:off x="812664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M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0111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N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1878635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P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1282193" y="5796157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O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6" name="Zaoblený obdélník 45">
            <a:hlinkClick r:id="" action="ppaction://hlinkshowjump?jump=lastslide"/>
          </p:cNvPr>
          <p:cNvSpPr/>
          <p:nvPr/>
        </p:nvSpPr>
        <p:spPr>
          <a:xfrm>
            <a:off x="3596717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Ř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3033973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R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8" name="Zaoblený obdélník 47">
            <a:hlinkClick r:id="" action="ppaction://hlinkshowjump?jump=lastslide"/>
          </p:cNvPr>
          <p:cNvSpPr/>
          <p:nvPr/>
        </p:nvSpPr>
        <p:spPr>
          <a:xfrm>
            <a:off x="4722614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Š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9" name="Zaoblený obdélník 48">
            <a:hlinkClick r:id="" action="ppaction://hlinkshowjump?jump=lastslide"/>
          </p:cNvPr>
          <p:cNvSpPr/>
          <p:nvPr/>
        </p:nvSpPr>
        <p:spPr>
          <a:xfrm>
            <a:off x="4153545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S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5291684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T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1" name="Zaoblený obdélník 50">
            <a:hlinkClick r:id="" action="ppaction://hlinkshowjump?jump=lastslide"/>
          </p:cNvPr>
          <p:cNvSpPr/>
          <p:nvPr/>
        </p:nvSpPr>
        <p:spPr>
          <a:xfrm>
            <a:off x="5854589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U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6980486" y="577933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Y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6411417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V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7549556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Z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5" name="Zaoblený obdélník 54">
            <a:hlinkClick r:id="" action="ppaction://hlinkshowjump?jump=lastslide"/>
          </p:cNvPr>
          <p:cNvSpPr/>
          <p:nvPr/>
        </p:nvSpPr>
        <p:spPr>
          <a:xfrm>
            <a:off x="8112461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Ž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458106" y="313258"/>
            <a:ext cx="8410404" cy="1099517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Spisovatel, který napsal jedinou sbírku básní – balad. Ta se stala jeho dílem nejznámějším. Její název obsahuje svázané rostliny. </a:t>
            </a:r>
            <a:endParaRPr lang="cs-CZ" sz="2400" dirty="0"/>
          </a:p>
        </p:txBody>
      </p:sp>
      <p:sp>
        <p:nvSpPr>
          <p:cNvPr id="111" name="Zaoblený obdélník 110">
            <a:hlinkClick r:id="" action="ppaction://hlinkshowjump?jump=lastslide"/>
          </p:cNvPr>
          <p:cNvSpPr/>
          <p:nvPr/>
        </p:nvSpPr>
        <p:spPr>
          <a:xfrm>
            <a:off x="246042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Q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420938" y="158555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2010307" y="158555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0" name="Vodorovný svitek 79"/>
          <p:cNvSpPr/>
          <p:nvPr/>
        </p:nvSpPr>
        <p:spPr>
          <a:xfrm>
            <a:off x="2549935" y="72582"/>
            <a:ext cx="4215332" cy="1580865"/>
          </a:xfrm>
          <a:prstGeom prst="horizontalScroll">
            <a:avLst>
              <a:gd name="adj" fmla="val 20422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Kytice z pověstí národních</a:t>
            </a:r>
            <a:endParaRPr lang="cs-CZ" sz="3200" b="1" dirty="0"/>
          </a:p>
        </p:txBody>
      </p:sp>
      <p:sp>
        <p:nvSpPr>
          <p:cNvPr id="78" name="Obdélník 77"/>
          <p:cNvSpPr/>
          <p:nvPr/>
        </p:nvSpPr>
        <p:spPr>
          <a:xfrm>
            <a:off x="2473648" y="158555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947293" y="158555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3894583" y="158555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4352267" y="158555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3420937" y="158671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I</a:t>
            </a:r>
          </a:p>
        </p:txBody>
      </p:sp>
      <p:sp>
        <p:nvSpPr>
          <p:cNvPr id="85" name="Obdélník 84"/>
          <p:cNvSpPr/>
          <p:nvPr/>
        </p:nvSpPr>
        <p:spPr>
          <a:xfrm>
            <a:off x="2008349" y="158671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</a:t>
            </a:r>
          </a:p>
        </p:txBody>
      </p:sp>
      <p:sp>
        <p:nvSpPr>
          <p:cNvPr id="87" name="Obdélník 86"/>
          <p:cNvSpPr/>
          <p:nvPr/>
        </p:nvSpPr>
        <p:spPr>
          <a:xfrm>
            <a:off x="2475632" y="1585550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Y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2947293" y="158671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894582" y="1586716"/>
            <a:ext cx="473645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4353918" y="1585550"/>
            <a:ext cx="473645" cy="72124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E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1" name="Dvaatřiceticípá hvězda 90"/>
          <p:cNvSpPr/>
          <p:nvPr/>
        </p:nvSpPr>
        <p:spPr>
          <a:xfrm>
            <a:off x="3554024" y="3257780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4109265" y="3776100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3" name="Šipka doprava se zářezem 92"/>
          <p:cNvSpPr/>
          <p:nvPr/>
        </p:nvSpPr>
        <p:spPr>
          <a:xfrm>
            <a:off x="5452154" y="3848468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Dvaatřiceticípá hvězda 93"/>
          <p:cNvSpPr/>
          <p:nvPr/>
        </p:nvSpPr>
        <p:spPr>
          <a:xfrm>
            <a:off x="6880395" y="3246621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7435636" y="3713722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81" y="2496458"/>
            <a:ext cx="3007719" cy="2356924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7" name="Obdélník 56"/>
          <p:cNvSpPr/>
          <p:nvPr/>
        </p:nvSpPr>
        <p:spPr>
          <a:xfrm>
            <a:off x="6228669" y="2471775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4818038" y="2471775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281379" y="2471775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5755024" y="2471775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702314" y="2471775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159998" y="2471775"/>
            <a:ext cx="473645" cy="72124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6640446" y="15503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5054861" y="1554980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5693156" y="15503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6166801" y="15503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7114091" y="1550366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7571775" y="1550366"/>
            <a:ext cx="473645" cy="72124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8045420" y="1546348"/>
            <a:ext cx="473645" cy="72871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7633643" y="2472941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8096984" y="2472941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8570629" y="2472941"/>
            <a:ext cx="473645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8519065" y="1546348"/>
            <a:ext cx="473645" cy="7252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6632544" y="1558377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5063474" y="1557570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5684169" y="1559543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6166800" y="1556406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7115801" y="1559543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Ě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591604" y="1558377"/>
            <a:ext cx="473645" cy="721246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8065084" y="1550911"/>
            <a:ext cx="473645" cy="728712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8527257" y="1553814"/>
            <a:ext cx="473645" cy="725264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Í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7" name="Obdélník 106"/>
          <p:cNvSpPr/>
          <p:nvPr/>
        </p:nvSpPr>
        <p:spPr>
          <a:xfrm>
            <a:off x="6204398" y="2472941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4788956" y="2471775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5272631" y="2472941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Á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0" name="Obdélník 109"/>
          <p:cNvSpPr/>
          <p:nvPr/>
        </p:nvSpPr>
        <p:spPr>
          <a:xfrm>
            <a:off x="5730046" y="2474555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R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6683004" y="2471775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7156649" y="2474555"/>
            <a:ext cx="473645" cy="721246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7612831" y="2469691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Í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8100818" y="2464149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8584234" y="2469691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66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H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477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6" grpId="0" animBg="1"/>
      <p:bldP spid="80" grpId="0" animBg="1"/>
      <p:bldP spid="80" grpId="1" animBg="1"/>
      <p:bldP spid="84" grpId="0" animBg="1"/>
      <p:bldP spid="85" grpId="0" animBg="1"/>
      <p:bldP spid="87" grpId="0" animBg="1"/>
      <p:bldP spid="88" grpId="0" animBg="1"/>
      <p:bldP spid="89" grpId="0" animBg="1"/>
      <p:bldP spid="90" grpId="0" animBg="1"/>
      <p:bldP spid="92" grpId="0" animBg="1"/>
      <p:bldP spid="93" grpId="0" animBg="1"/>
      <p:bldP spid="93" grpId="1" animBg="1"/>
      <p:bldP spid="95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2" grpId="0" animBg="1"/>
      <p:bldP spid="113" grpId="0" animBg="1"/>
      <p:bldP spid="114" grpId="0" animBg="1"/>
      <p:bldP spid="115" grpId="0" animBg="1"/>
      <p:bldP spid="1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476672"/>
            <a:ext cx="8280920" cy="129614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Podívej se, jak vypadalo první vydání Kytice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8" b="9938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43" y="3572655"/>
            <a:ext cx="2519921" cy="2519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4283968" y="2420888"/>
            <a:ext cx="720080" cy="1008112"/>
          </a:xfrm>
          <a:prstGeom prst="down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55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640527" y="1780745"/>
            <a:ext cx="1368152" cy="1834981"/>
            <a:chOff x="1675110" y="2492896"/>
            <a:chExt cx="2443655" cy="3528392"/>
          </a:xfrm>
        </p:grpSpPr>
        <p:sp>
          <p:nvSpPr>
            <p:cNvPr id="14" name="Ovál 13"/>
            <p:cNvSpPr/>
            <p:nvPr/>
          </p:nvSpPr>
          <p:spPr>
            <a:xfrm>
              <a:off x="1675110" y="2492896"/>
              <a:ext cx="2443655" cy="352839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0" name="Picture 6" descr="C:\Users\svetlana\AppData\Local\Microsoft\Windows\Temporary Internet Files\Content.IE5\SOJ1T5T9\MC900290368[1].wmf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0232" y="3645024"/>
              <a:ext cx="1593410" cy="1023042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pic>
      </p:grpSp>
      <p:grpSp>
        <p:nvGrpSpPr>
          <p:cNvPr id="4" name="Skupina 3"/>
          <p:cNvGrpSpPr/>
          <p:nvPr/>
        </p:nvGrpSpPr>
        <p:grpSpPr>
          <a:xfrm>
            <a:off x="6095678" y="1726129"/>
            <a:ext cx="1512167" cy="1944215"/>
            <a:chOff x="5652120" y="2490589"/>
            <a:chExt cx="2443655" cy="3528392"/>
          </a:xfrm>
        </p:grpSpPr>
        <p:sp>
          <p:nvSpPr>
            <p:cNvPr id="13" name="Ovál 12"/>
            <p:cNvSpPr/>
            <p:nvPr/>
          </p:nvSpPr>
          <p:spPr>
            <a:xfrm>
              <a:off x="5652120" y="2490589"/>
              <a:ext cx="2443655" cy="352839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4" name="Picture 10" descr="C:\Users\svetlana\AppData\Local\Microsoft\Windows\Temporary Internet Files\Content.IE5\PZDAZ1CL\MC900290244[1].wmf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7996" y="3096830"/>
              <a:ext cx="1591901" cy="2174341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pic>
      </p:grpSp>
      <p:sp>
        <p:nvSpPr>
          <p:cNvPr id="17" name="Zaoblený obdélník 16"/>
          <p:cNvSpPr/>
          <p:nvPr/>
        </p:nvSpPr>
        <p:spPr>
          <a:xfrm>
            <a:off x="458106" y="313258"/>
            <a:ext cx="8410404" cy="1099517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latin typeface="Comic Sans MS" pitchFamily="66" charset="0"/>
            </a:endParaRPr>
          </a:p>
          <a:p>
            <a:pPr algn="ctr"/>
            <a:r>
              <a:rPr lang="cs-CZ" sz="3200" b="1" dirty="0" smtClean="0">
                <a:latin typeface="Comic Sans MS" pitchFamily="66" charset="0"/>
              </a:rPr>
              <a:t>Úvodní básní, která pojmenovala celou sbírku, je balada Kytice.</a:t>
            </a:r>
          </a:p>
          <a:p>
            <a:pPr algn="ctr"/>
            <a:r>
              <a:rPr lang="cs-CZ" sz="3200" b="1" dirty="0" smtClean="0">
                <a:latin typeface="Comic Sans MS" pitchFamily="66" charset="0"/>
              </a:rPr>
              <a:t>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Pětiúhelník 5"/>
          <p:cNvSpPr/>
          <p:nvPr/>
        </p:nvSpPr>
        <p:spPr>
          <a:xfrm rot="16200000">
            <a:off x="1027862" y="3221256"/>
            <a:ext cx="2592288" cy="3751762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Rozhlasová ukázka -  </a:t>
            </a:r>
          </a:p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nahrávka </a:t>
            </a:r>
          </a:p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Českého rozhlasu.</a:t>
            </a:r>
          </a:p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stránce sjeďte trošku dolů.</a:t>
            </a:r>
          </a:p>
        </p:txBody>
      </p:sp>
      <p:sp>
        <p:nvSpPr>
          <p:cNvPr id="20" name="Pětiúhelník 19"/>
          <p:cNvSpPr/>
          <p:nvPr/>
        </p:nvSpPr>
        <p:spPr>
          <a:xfrm rot="16200000">
            <a:off x="5576156" y="3229865"/>
            <a:ext cx="2592288" cy="3751762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Videoukázka z  filmu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7749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99592" y="620688"/>
            <a:ext cx="7344816" cy="187220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divo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odměnu si poslechněte  baladu Polednice</a:t>
            </a:r>
          </a:p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 sbírky Kytice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2051" name="Picture 3" descr="C:\Users\svetlana\AppData\Local\Microsoft\Windows\Temporary Internet Files\Content.IE5\JCWQXA46\MC90029036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295" y="2917479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18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56729" y="116632"/>
            <a:ext cx="8410404" cy="1099517"/>
          </a:xfrm>
          <a:prstGeom prst="roundRect">
            <a:avLst>
              <a:gd name="adj" fmla="val 31548"/>
            </a:avLst>
          </a:prstGeom>
          <a:solidFill>
            <a:schemeClr val="accent3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Balady, které jsou ve sbírce kytice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" name="Pětiúhelník 1"/>
          <p:cNvSpPr/>
          <p:nvPr/>
        </p:nvSpPr>
        <p:spPr>
          <a:xfrm flipH="1">
            <a:off x="4813176" y="5805264"/>
            <a:ext cx="3862424" cy="72008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Věštkyně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Pětiúhelník 16"/>
          <p:cNvSpPr/>
          <p:nvPr/>
        </p:nvSpPr>
        <p:spPr>
          <a:xfrm flipH="1">
            <a:off x="4813176" y="4941168"/>
            <a:ext cx="3862424" cy="720080"/>
          </a:xfrm>
          <a:prstGeom prst="homePlat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Dceřina kletba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8" name="Pětiúhelník 17"/>
          <p:cNvSpPr/>
          <p:nvPr/>
        </p:nvSpPr>
        <p:spPr>
          <a:xfrm flipH="1">
            <a:off x="4813176" y="4005064"/>
            <a:ext cx="3862424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Lilie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9" name="Pětiúhelník 18"/>
          <p:cNvSpPr/>
          <p:nvPr/>
        </p:nvSpPr>
        <p:spPr>
          <a:xfrm flipH="1">
            <a:off x="4813176" y="3140968"/>
            <a:ext cx="3862424" cy="720080"/>
          </a:xfrm>
          <a:prstGeom prst="homePlat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Vrba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0" name="Pětiúhelník 19"/>
          <p:cNvSpPr/>
          <p:nvPr/>
        </p:nvSpPr>
        <p:spPr>
          <a:xfrm flipH="1">
            <a:off x="4813176" y="2276872"/>
            <a:ext cx="3862424" cy="720080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Vodník 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1" name="Pětiúhelník 20"/>
          <p:cNvSpPr/>
          <p:nvPr/>
        </p:nvSpPr>
        <p:spPr>
          <a:xfrm flipH="1">
            <a:off x="4813176" y="1369219"/>
            <a:ext cx="3862424" cy="720080"/>
          </a:xfrm>
          <a:prstGeom prst="homePlat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Záhořovo lože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2" name="Pětiúhelník 21"/>
          <p:cNvSpPr/>
          <p:nvPr/>
        </p:nvSpPr>
        <p:spPr>
          <a:xfrm flipH="1">
            <a:off x="425578" y="5805264"/>
            <a:ext cx="3862424" cy="720080"/>
          </a:xfrm>
          <a:prstGeom prst="homePlat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Holoubek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3" name="Pětiúhelník 22"/>
          <p:cNvSpPr/>
          <p:nvPr/>
        </p:nvSpPr>
        <p:spPr>
          <a:xfrm flipH="1">
            <a:off x="425578" y="4941168"/>
            <a:ext cx="3862424" cy="720080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Štědrý den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4" name="Pětiúhelník 23"/>
          <p:cNvSpPr/>
          <p:nvPr/>
        </p:nvSpPr>
        <p:spPr>
          <a:xfrm flipH="1">
            <a:off x="425578" y="4005064"/>
            <a:ext cx="3862424" cy="720080"/>
          </a:xfrm>
          <a:prstGeom prst="homePlat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Zlatý kolovrat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5" name="Pětiúhelník 24"/>
          <p:cNvSpPr/>
          <p:nvPr/>
        </p:nvSpPr>
        <p:spPr>
          <a:xfrm flipH="1">
            <a:off x="437676" y="3140968"/>
            <a:ext cx="3862424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Polednice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6" name="Pětiúhelník 25"/>
          <p:cNvSpPr/>
          <p:nvPr/>
        </p:nvSpPr>
        <p:spPr>
          <a:xfrm flipH="1">
            <a:off x="437676" y="2241699"/>
            <a:ext cx="3862424" cy="720080"/>
          </a:xfrm>
          <a:prstGeom prst="homePlat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Svatební košile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7" name="Pětiúhelník 26"/>
          <p:cNvSpPr/>
          <p:nvPr/>
        </p:nvSpPr>
        <p:spPr>
          <a:xfrm flipH="1">
            <a:off x="437676" y="1369219"/>
            <a:ext cx="3862424" cy="72008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Poklad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48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84784"/>
            <a:ext cx="820891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Vedoucí družstev si střihnou o to, které družstvo jako první začne odkrývat obrázek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Děti vždy ukáží na část obrázku, kterou chtějí odkrýt a přečtou souřadnice políčka, kliknou na šestiúhelník, kde je souřadnice napsaná – dojde k odkrytí daného políčka, zároveň se objeví červený kruh, který odpočítává dobu, která je určena pro odpověď na otázku:  Hádej, které jídlo se skrývá. Urči, pro který stát je typické.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 vypršení času pokračuje druhé družstvo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Pokud jedno družstvo uhodne obrázek, klikne na hvězdici své barvy – objeví se kontrola a počet bodů, které si družstvo přičítá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Pokud družstvo při hádání obrázku neuhodne, druhé družstvo má výhodu – odkrývá dvě políčka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67544" y="476672"/>
            <a:ext cx="799288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Přečti si pravidla další hry a pokračuj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1045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401" y="2778356"/>
            <a:ext cx="3633787" cy="3621087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37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897267" y="2740587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4993" y="3679804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1667" y="3653630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Zjisti název balady ze sbírky Kytice.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 odkrývání se střídej se spolužáky.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Kdo uhodne název jako první, boduje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393858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ŠTĚDRÝ DEN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8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191" y="2784931"/>
            <a:ext cx="3528393" cy="3602374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26067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04989" y="2740587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1667" y="3664420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Zjisti název balady ze sbírky Kytice.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 odkrývání se střídej se spolužáky.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Kdo uhodne název jako první, boduje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393858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ZLATÝ KOLOVRAT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6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089" y="2830292"/>
            <a:ext cx="3437881" cy="3437881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3789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04989" y="2740587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Zjisti název balady ze sbírky Kytice.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 odkrývání se střídej se spolužáky.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Kdo uhodne název jako první, boduje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393858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HOLOUBEK 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AutoShape 2" descr="kv&amp;ecaron;tiny,kytice,zvláštní p&amp;rcaron;íle&amp;zcaron;itosti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6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32" y="2750579"/>
            <a:ext cx="3611420" cy="3611420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3789" y="275057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Zjisti název balady ze sbírky Kytice.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 odkrývání se střídej se spolužáky.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Kdo uhodne název jako první, boduje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393858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POKLAD 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6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Skupina 51"/>
          <p:cNvGrpSpPr/>
          <p:nvPr/>
        </p:nvGrpSpPr>
        <p:grpSpPr>
          <a:xfrm>
            <a:off x="906679" y="2616658"/>
            <a:ext cx="4044741" cy="3766436"/>
            <a:chOff x="3043062" y="1612031"/>
            <a:chExt cx="4336531" cy="4120506"/>
          </a:xfrm>
        </p:grpSpPr>
        <p:pic>
          <p:nvPicPr>
            <p:cNvPr id="5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99077" l="9538" r="89538">
                          <a14:backgroundMark x1="23077" y1="12308" x2="23077" y2="12308"/>
                          <a14:backgroundMark x1="29538" y1="11692" x2="29538" y2="11692"/>
                          <a14:backgroundMark x1="33846" y1="9846" x2="33846" y2="9846"/>
                          <a14:backgroundMark x1="35077" y1="8615" x2="35077" y2="8615"/>
                          <a14:backgroundMark x1="38462" y1="4923" x2="38462" y2="4923"/>
                          <a14:backgroundMark x1="35077" y1="33538" x2="35077" y2="33538"/>
                          <a14:backgroundMark x1="42462" y1="36308" x2="42462" y2="36308"/>
                          <a14:backgroundMark x1="47385" y1="41846" x2="47385" y2="41846"/>
                          <a14:backgroundMark x1="64615" y1="25538" x2="64615" y2="25538"/>
                          <a14:backgroundMark x1="72923" y1="22462" x2="72923" y2="22462"/>
                          <a14:backgroundMark x1="71077" y1="29538" x2="71077" y2="29538"/>
                          <a14:backgroundMark x1="71077" y1="32308" x2="71077" y2="32308"/>
                          <a14:backgroundMark x1="70462" y1="60000" x2="70462" y2="60000"/>
                          <a14:backgroundMark x1="50769" y1="64615" x2="50769" y2="64615"/>
                          <a14:backgroundMark x1="49846" y1="72615" x2="49846" y2="72615"/>
                          <a14:backgroundMark x1="49846" y1="73846" x2="49846" y2="73846"/>
                          <a14:backgroundMark x1="49538" y1="77846" x2="49538" y2="77846"/>
                          <a14:backgroundMark x1="48308" y1="79692" x2="48308" y2="79692"/>
                          <a14:backgroundMark x1="45538" y1="83692" x2="45538" y2="83692"/>
                          <a14:backgroundMark x1="15385" y1="82462" x2="15385" y2="82462"/>
                          <a14:backgroundMark x1="14769" y1="86154" x2="14769" y2="86154"/>
                          <a14:backgroundMark x1="14769" y1="85538" x2="14769" y2="85538"/>
                          <a14:backgroundMark x1="15385" y1="81538" x2="15385" y2="81538"/>
                          <a14:backgroundMark x1="15385" y1="76923" x2="16000" y2="75385"/>
                          <a14:backgroundMark x1="16923" y1="72000" x2="16923" y2="72000"/>
                          <a14:backgroundMark x1="17231" y1="69846" x2="17231" y2="69846"/>
                          <a14:backgroundMark x1="18154" y1="67692" x2="18154" y2="67692"/>
                          <a14:backgroundMark x1="19077" y1="62769" x2="19077" y2="62769"/>
                          <a14:backgroundMark x1="20308" y1="60615" x2="20308" y2="60615"/>
                          <a14:backgroundMark x1="20308" y1="60615" x2="20308" y2="6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025795">
              <a:off x="3043062" y="1612031"/>
              <a:ext cx="3095625" cy="3095625"/>
            </a:xfrm>
            <a:prstGeom prst="flowChartProcess">
              <a:avLst/>
            </a:prstGeom>
            <a:noFill/>
            <a:ln>
              <a:noFill/>
            </a:ln>
            <a:effectLst>
              <a:softEdge rad="317500"/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8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9538" r="89538">
                          <a14:foregroundMark x1="27692" y1="78154" x2="27692" y2="78154"/>
                          <a14:foregroundMark x1="29538" y1="69231" x2="29538" y2="69231"/>
                          <a14:foregroundMark x1="28308" y1="32615" x2="28308" y2="32615"/>
                          <a14:foregroundMark x1="34154" y1="43692" x2="34154" y2="43692"/>
                          <a14:foregroundMark x1="57846" y1="24615" x2="57846" y2="24615"/>
                          <a14:foregroundMark x1="49231" y1="7077" x2="49231" y2="7077"/>
                          <a14:foregroundMark x1="60000" y1="9846" x2="60000" y2="9846"/>
                          <a14:foregroundMark x1="71077" y1="16923" x2="71077" y2="16923"/>
                          <a14:foregroundMark x1="65231" y1="28000" x2="65231" y2="28000"/>
                          <a14:foregroundMark x1="68615" y1="33538" x2="68615" y2="33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2636912"/>
              <a:ext cx="3095625" cy="3095625"/>
            </a:xfrm>
            <a:prstGeom prst="flowChartProcess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3789" y="275057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Zjisti název balady ze sbírky Kytice.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 odkrývání se střídej se spolužáky.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Kdo uhodne název jako první, boduje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393858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SVATEBNÍ KOŠILE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89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49006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zdroje: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060848"/>
            <a:ext cx="83529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000" b="1" u="sng" dirty="0"/>
              <a:t>Str. </a:t>
            </a:r>
            <a:r>
              <a:rPr lang="pl-PL" sz="2000" b="1" u="sng" dirty="0" smtClean="0"/>
              <a:t>5 </a:t>
            </a:r>
            <a:r>
              <a:rPr lang="pl-PL" sz="2000" dirty="0"/>
              <a:t>- </a:t>
            </a:r>
            <a:r>
              <a:rPr lang="nl-NL" sz="2000" dirty="0"/>
              <a:t>VILÍMEK, Jan. </a:t>
            </a:r>
            <a:r>
              <a:rPr lang="nl-NL" sz="2000" i="1" dirty="0"/>
              <a:t>www.wikipedia.cz</a:t>
            </a:r>
            <a:r>
              <a:rPr lang="nl-NL" sz="2000" dirty="0"/>
              <a:t> [online]. [cit. 2.4.2013]. </a:t>
            </a:r>
            <a:endParaRPr lang="cs-CZ" sz="2000" dirty="0"/>
          </a:p>
          <a:p>
            <a:pPr marL="0" indent="0">
              <a:buNone/>
            </a:pPr>
            <a:r>
              <a:rPr lang="nl-NL" sz="2000" dirty="0"/>
              <a:t>Dostupný na WWW: http://upload.wikimedia.org/wikipedia/commons/6/6a/Jan_Vil%C3%ADmek_-_Karel_Jarom%C3%ADr_Erben.jpg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Ostatní obrázky čerpány z klipartu MS Office</a:t>
            </a:r>
            <a:endParaRPr lang="cs-CZ" sz="20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1066590" y="188640"/>
            <a:ext cx="6968502" cy="1485900"/>
            <a:chOff x="846154" y="500042"/>
            <a:chExt cx="6968502" cy="1485900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9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2281" y1="13542" x2="12281" y2="13542"/>
                        <a14:foregroundMark x1="12281" y1="27083" x2="12281" y2="27083"/>
                        <a14:foregroundMark x1="29825" y1="6771" x2="29825" y2="6771"/>
                        <a14:foregroundMark x1="24561" y1="14063" x2="24561" y2="14063"/>
                        <a14:foregroundMark x1="47953" y1="40625" x2="47953" y2="40625"/>
                        <a14:foregroundMark x1="40351" y1="43229" x2="40351" y2="43229"/>
                        <a14:foregroundMark x1="38596" y1="36458" x2="38596" y2="36458"/>
                        <a14:foregroundMark x1="45029" y1="43750" x2="45029" y2="43750"/>
                        <a14:foregroundMark x1="52047" y1="38542" x2="52047" y2="38542"/>
                        <a14:foregroundMark x1="66082" y1="42708" x2="66082" y2="42708"/>
                        <a14:foregroundMark x1="71930" y1="43229" x2="71930" y2="43229"/>
                        <a14:foregroundMark x1="59649" y1="77083" x2="59649" y2="77083"/>
                        <a14:foregroundMark x1="69591" y1="65625" x2="69591" y2="65625"/>
                        <a14:foregroundMark x1="77778" y1="35417" x2="77778" y2="35417"/>
                        <a14:foregroundMark x1="55556" y1="72396" x2="55556" y2="72396"/>
                        <a14:foregroundMark x1="64327" y1="72396" x2="64327" y2="72396"/>
                        <a14:foregroundMark x1="64912" y1="68229" x2="64912" y2="68229"/>
                        <a14:foregroundMark x1="61404" y1="82292" x2="61404" y2="82292"/>
                        <a14:foregroundMark x1="66082" y1="78646" x2="66082" y2="78646"/>
                        <a14:foregroundMark x1="54386" y1="93229" x2="54386" y2="93229"/>
                        <a14:foregroundMark x1="59649" y1="92708" x2="59649" y2="927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060848"/>
            <a:ext cx="3168352" cy="3226236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 rot="19142489" flipH="1">
            <a:off x="992839" y="1258282"/>
            <a:ext cx="4106691" cy="2257634"/>
          </a:xfrm>
          <a:prstGeom prst="cloudCallout">
            <a:avLst>
              <a:gd name="adj1" fmla="val -23587"/>
              <a:gd name="adj2" fmla="val 13035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 tedy asi ne,</a:t>
            </a:r>
          </a:p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ej šanci spolužákům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Šipka doleva 4">
            <a:hlinkClick r:id="" action="ppaction://hlinkshowjump?jump=lastslideviewed"/>
          </p:cNvPr>
          <p:cNvSpPr/>
          <p:nvPr/>
        </p:nvSpPr>
        <p:spPr>
          <a:xfrm>
            <a:off x="2987824" y="4532921"/>
            <a:ext cx="1584176" cy="1003682"/>
          </a:xfrm>
          <a:prstGeom prst="lef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9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1442</TotalTime>
  <Words>978</Words>
  <Application>Microsoft Office PowerPoint</Application>
  <PresentationFormat>Předvádění na obrazovce (4:3)</PresentationFormat>
  <Paragraphs>333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Metodický pokyn</vt:lpstr>
      <vt:lpstr>Pravidla  hry – hádání písmen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114</cp:revision>
  <dcterms:created xsi:type="dcterms:W3CDTF">2012-11-26T19:09:11Z</dcterms:created>
  <dcterms:modified xsi:type="dcterms:W3CDTF">2013-05-12T19:47:54Z</dcterms:modified>
</cp:coreProperties>
</file>