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0" r:id="rId3"/>
    <p:sldId id="258" r:id="rId4"/>
    <p:sldId id="262" r:id="rId5"/>
    <p:sldId id="261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03B6E5-D18F-4BC7-8865-D955270BC523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054946-1ADD-4854-B855-437D0A81A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1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054946-1ADD-4854-B855-437D0A81AC9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8242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054946-1ADD-4854-B855-437D0A81AC9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29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hyperlink" Target="http://www.youtube.com/watch?v=mi0Xc8HjAqc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hyperlink" Target="http://www.youtube.com/watch?v=WBB1HBnRXo8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PtBLuQl5FY" TargetMode="External"/><Relationship Id="rId7" Type="http://schemas.openxmlformats.org/officeDocument/2006/relationships/hyperlink" Target="http://www.youtube.com/watch?v=HzQejxJqW6w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rrpd2cHjAmo" TargetMode="External"/><Relationship Id="rId5" Type="http://schemas.openxmlformats.org/officeDocument/2006/relationships/hyperlink" Target="http://www.youtube.com/watch?v=XtoCUsDCRuk&amp;playnext=1&amp;list=PLF85BCEF6B332DA83&amp;feature=results_main" TargetMode="Externa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0890954"/>
              </p:ext>
            </p:extLst>
          </p:nvPr>
        </p:nvGraphicFramePr>
        <p:xfrm>
          <a:off x="899592" y="1622551"/>
          <a:ext cx="7470799" cy="5190826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VY_12_INOVACE_26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a literatura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Chvilky s poezií –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K.J.Erben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– Zlatý kolovrat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02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Určeno žákům od 5.ročníku.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Aktivní naslouchání a sledování psaného textu.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Pomocí „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odkrývačky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“ žáci zjistí, jakou baladu budou číst.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sledují a čtou psaný text, přitom poslouchají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audioukázku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a porovnávají. Pokud zjistí odlišnost, přihlásí se. Učitel zastaví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audioukázku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a společně mohou diskutovat o rozdílech  slyšeného a čteného. Stejně tak lze vysvětlovat obrazná vyjádření, básnické obraty.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snímku 4 –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prokliky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na videoukázku školního projektu a ukázku z filmu Kytice režiséra F.A Brabce.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snímku 5 - Zvukové ukázky symfonických básní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A.Dvořáka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lze využít i při poslechu v hudební výchově.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66590" y="21673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191" y="2784931"/>
            <a:ext cx="3528393" cy="3602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Dvaatřiceticípá hvězda 5"/>
          <p:cNvSpPr/>
          <p:nvPr/>
        </p:nvSpPr>
        <p:spPr>
          <a:xfrm>
            <a:off x="7088234" y="207896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643475" y="726216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7579319" y="2148680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vaatřiceticípá hvězda 8"/>
          <p:cNvSpPr/>
          <p:nvPr/>
        </p:nvSpPr>
        <p:spPr>
          <a:xfrm>
            <a:off x="7133378" y="3197787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688619" y="3664888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90465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36108" y="278761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21458" y="278493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37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93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Zjisti název balady ze sbírky Kytice.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V odkrývání se střídej se spolužáky. 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Kdo uhodne název jako první, boduje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990588" y="1556792"/>
            <a:ext cx="3938583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Zlatý kolovrat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250828" y="5032449"/>
            <a:ext cx="1513186" cy="156490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865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1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1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1" presetClass="exit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21" presetClass="exit" presetSubtype="1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1" presetClass="exit" presetSubtype="1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1" presetClass="exit" presetSubtype="1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1" presetClass="exit" presetSubtype="1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1" presetClass="exit" presetSubtype="1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"/>
                            </p:stCondLst>
                            <p:childTnLst>
                              <p:par>
                                <p:cTn id="175" presetID="21" presetClass="exit" presetSubtype="1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ntr" presetSubtype="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000"/>
                            </p:stCondLst>
                            <p:childTnLst>
                              <p:par>
                                <p:cTn id="187" presetID="21" presetClass="exit" presetSubtype="1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9" presetID="21" presetClass="exit" presetSubtype="1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" presetClass="entr" presetSubtype="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21" presetClass="exit" presetSubtype="1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21" presetClass="exit" presetSubtype="1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ntr" presetSubtype="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21" presetClass="exit" presetSubtype="1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9" grpId="0" animBg="1"/>
      <p:bldP spid="63" grpId="0" animBg="1"/>
      <p:bldP spid="63" grpId="1" animBg="1"/>
      <p:bldP spid="64" grpId="0" animBg="1"/>
      <p:bldP spid="64" grpId="1" animBg="1"/>
      <p:bldP spid="64" grpId="2" animBg="1"/>
      <p:bldP spid="64" grpId="3" animBg="1"/>
      <p:bldP spid="64" grpId="4" animBg="1"/>
      <p:bldP spid="64" grpId="5" animBg="1"/>
      <p:bldP spid="64" grpId="6" animBg="1"/>
      <p:bldP spid="64" grpId="7" animBg="1"/>
      <p:bldP spid="64" grpId="8" animBg="1"/>
      <p:bldP spid="64" grpId="9" animBg="1"/>
      <p:bldP spid="64" grpId="10" animBg="1"/>
      <p:bldP spid="64" grpId="11" animBg="1"/>
      <p:bldP spid="64" grpId="12" animBg="1"/>
      <p:bldP spid="64" grpId="13" animBg="1"/>
      <p:bldP spid="64" grpId="14" animBg="1"/>
      <p:bldP spid="64" grpId="15" animBg="1"/>
      <p:bldP spid="64" grpId="16" animBg="1"/>
      <p:bldP spid="64" grpId="17" animBg="1"/>
      <p:bldP spid="64" grpId="18" animBg="1"/>
      <p:bldP spid="64" grpId="19" animBg="1"/>
      <p:bldP spid="64" grpId="20" animBg="1"/>
      <p:bldP spid="64" grpId="21" animBg="1"/>
      <p:bldP spid="64" grpId="22" animBg="1"/>
      <p:bldP spid="64" grpId="23" animBg="1"/>
      <p:bldP spid="64" grpId="24" animBg="1"/>
      <p:bldP spid="64" grpId="25" animBg="1"/>
      <p:bldP spid="64" grpId="26" animBg="1"/>
      <p:bldP spid="64" grpId="27" animBg="1"/>
      <p:bldP spid="64" grpId="28" animBg="1"/>
      <p:bldP spid="64" grpId="29" animBg="1"/>
      <p:bldP spid="64" grpId="30" animBg="1"/>
      <p:bldP spid="64" grpId="31" animBg="1"/>
      <p:bldP spid="6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395536" y="1213520"/>
            <a:ext cx="6336704" cy="99134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Zlatý kolovrat</a:t>
            </a:r>
            <a:endParaRPr lang="cs-CZ" sz="4400" dirty="0">
              <a:latin typeface="Comic Sans MS" pitchFamily="66" charset="0"/>
            </a:endParaRPr>
          </a:p>
        </p:txBody>
      </p:sp>
      <p:grpSp>
        <p:nvGrpSpPr>
          <p:cNvPr id="4099" name="Skupina 4098"/>
          <p:cNvGrpSpPr/>
          <p:nvPr/>
        </p:nvGrpSpPr>
        <p:grpSpPr>
          <a:xfrm>
            <a:off x="7172967" y="413048"/>
            <a:ext cx="1368152" cy="1296144"/>
            <a:chOff x="7020272" y="260648"/>
            <a:chExt cx="1368152" cy="1296144"/>
          </a:xfrm>
        </p:grpSpPr>
        <p:sp>
          <p:nvSpPr>
            <p:cNvPr id="4096" name="Ovál 4095"/>
            <p:cNvSpPr/>
            <p:nvPr/>
          </p:nvSpPr>
          <p:spPr>
            <a:xfrm>
              <a:off x="7020272" y="260648"/>
              <a:ext cx="1368152" cy="1296144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97" name="zlatý kolovrat.mp3">
              <a:hlinkClick r:id="" action="ppaction://media"/>
            </p:cNvPr>
            <p:cNvPicPr>
              <a:picLocks noChangeAspect="1"/>
            </p:cNvPicPr>
            <p:nvPr>
              <a:audioFile r:link="rId2"/>
              <p:extLst>
                <p:ext uri="{DAA4B4D4-6D71-4841-9C94-3DE7FCFB9230}">
                  <p14:media xmlns:p14="http://schemas.microsoft.com/office/powerpoint/2010/main" r:embed="rId1"/>
                </p:ext>
              </p:extLst>
            </p:nvPr>
          </p:nvPicPr>
          <p:blipFill>
            <a:blip r:embed="rId4"/>
            <a:stretch>
              <a:fillRect/>
            </a:stretch>
          </p:blipFill>
          <p:spPr>
            <a:xfrm>
              <a:off x="7399548" y="603920"/>
              <a:ext cx="609600" cy="609600"/>
            </a:xfrm>
            <a:prstGeom prst="rect">
              <a:avLst/>
            </a:prstGeom>
          </p:spPr>
        </p:pic>
      </p:grpSp>
      <p:sp>
        <p:nvSpPr>
          <p:cNvPr id="4100" name="Zaoblený obdélník 4099"/>
          <p:cNvSpPr/>
          <p:nvPr/>
        </p:nvSpPr>
        <p:spPr>
          <a:xfrm>
            <a:off x="467544" y="260648"/>
            <a:ext cx="62646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Hledej místa, kde se text neshoduje s ukázkou. Pokud takové místo najdeš, zvedni ruku.</a:t>
            </a:r>
            <a:endParaRPr lang="cs-CZ" sz="2400" dirty="0"/>
          </a:p>
        </p:txBody>
      </p:sp>
      <p:pic>
        <p:nvPicPr>
          <p:cNvPr id="410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395" y="2513627"/>
            <a:ext cx="5048250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482" y="2513628"/>
            <a:ext cx="5048250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09" y="2546647"/>
            <a:ext cx="5048250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8" name="Skupina 77"/>
          <p:cNvGrpSpPr/>
          <p:nvPr/>
        </p:nvGrpSpPr>
        <p:grpSpPr>
          <a:xfrm>
            <a:off x="2198482" y="2513627"/>
            <a:ext cx="5022304" cy="3816424"/>
            <a:chOff x="2434578" y="361399"/>
            <a:chExt cx="5022304" cy="3816424"/>
          </a:xfrm>
        </p:grpSpPr>
        <p:grpSp>
          <p:nvGrpSpPr>
            <p:cNvPr id="79" name="Skupina 78"/>
            <p:cNvGrpSpPr/>
            <p:nvPr/>
          </p:nvGrpSpPr>
          <p:grpSpPr>
            <a:xfrm>
              <a:off x="2434578" y="361399"/>
              <a:ext cx="5022304" cy="3816424"/>
              <a:chOff x="2282178" y="1484784"/>
              <a:chExt cx="5022304" cy="3816424"/>
            </a:xfrm>
          </p:grpSpPr>
          <p:sp>
            <p:nvSpPr>
              <p:cNvPr id="81" name="Zaoblený obdélník 80"/>
              <p:cNvSpPr/>
              <p:nvPr/>
            </p:nvSpPr>
            <p:spPr>
              <a:xfrm>
                <a:off x="2282178" y="1484784"/>
                <a:ext cx="5022304" cy="3816424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82" name="Obdélník 81"/>
              <p:cNvSpPr/>
              <p:nvPr/>
            </p:nvSpPr>
            <p:spPr>
              <a:xfrm>
                <a:off x="2507330" y="2269611"/>
                <a:ext cx="4572000" cy="523220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algn="ctr"/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80" name="Obdélník 79"/>
            <p:cNvSpPr/>
            <p:nvPr/>
          </p:nvSpPr>
          <p:spPr>
            <a:xfrm>
              <a:off x="2664930" y="1007727"/>
              <a:ext cx="4572000" cy="2523768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Pán stojí, nevěda, co chtěl,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své velké žízně zapomněl;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diví se tenké, rovné niti,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nemůže očí odvrátiti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pěkné dívčiny.</a:t>
              </a:r>
              <a:r>
                <a:rPr lang="cs-CZ" dirty="0"/>
                <a:t/>
              </a:r>
              <a:br>
                <a:rPr lang="cs-CZ" dirty="0"/>
              </a:br>
              <a:endParaRPr lang="cs-CZ" dirty="0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2180836" y="2558517"/>
            <a:ext cx="5022304" cy="3816424"/>
            <a:chOff x="2233038" y="1625184"/>
            <a:chExt cx="5022304" cy="3816424"/>
          </a:xfrm>
        </p:grpSpPr>
        <p:sp>
          <p:nvSpPr>
            <p:cNvPr id="84" name="Zaoblený obdélník 83"/>
            <p:cNvSpPr/>
            <p:nvPr/>
          </p:nvSpPr>
          <p:spPr>
            <a:xfrm>
              <a:off x="2233038" y="1625184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5" name="Obdélník 84"/>
            <p:cNvSpPr/>
            <p:nvPr/>
          </p:nvSpPr>
          <p:spPr>
            <a:xfrm>
              <a:off x="2645563" y="2246505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„Svobodna-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li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jest ruka tvá,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ty musíš býti žena má!“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dívčinu k boku svému vine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„Ach pane, nemám vůle jiné,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jen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 máti chce.“</a:t>
              </a:r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2224428" y="2558517"/>
            <a:ext cx="5022304" cy="3816424"/>
            <a:chOff x="2291535" y="764704"/>
            <a:chExt cx="5022304" cy="3816424"/>
          </a:xfrm>
        </p:grpSpPr>
        <p:sp>
          <p:nvSpPr>
            <p:cNvPr id="87" name="Zaoblený obdélník 86"/>
            <p:cNvSpPr/>
            <p:nvPr/>
          </p:nvSpPr>
          <p:spPr>
            <a:xfrm>
              <a:off x="2291535" y="764704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8" name="Obdélník 87"/>
            <p:cNvSpPr/>
            <p:nvPr/>
          </p:nvSpPr>
          <p:spPr>
            <a:xfrm>
              <a:off x="2516687" y="1549531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„A kde je, děvče, máti tvá?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Nikohoť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nevidím tu já.“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„Ach pane, má nevlastní máti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večer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se s dcerou domů vrátí,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vyšly do města.“</a:t>
              </a: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2211455" y="2583879"/>
            <a:ext cx="5022304" cy="3816424"/>
            <a:chOff x="2313504" y="260648"/>
            <a:chExt cx="5022304" cy="3816424"/>
          </a:xfrm>
        </p:grpSpPr>
        <p:sp>
          <p:nvSpPr>
            <p:cNvPr id="90" name="Zaoblený obdélník 89"/>
            <p:cNvSpPr/>
            <p:nvPr/>
          </p:nvSpPr>
          <p:spPr>
            <a:xfrm>
              <a:off x="2313504" y="260648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91" name="Obdélník 90"/>
            <p:cNvSpPr/>
            <p:nvPr/>
          </p:nvSpPr>
          <p:spPr>
            <a:xfrm>
              <a:off x="2538656" y="1045475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Okolo lesa pole lán,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hoj jede, jede zase pán;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 vraném bujném jede koni,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vesele podkovičky zvoní,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přímo k chaloupce.</a:t>
              </a:r>
            </a:p>
          </p:txBody>
        </p:sp>
      </p:grpSp>
      <p:grpSp>
        <p:nvGrpSpPr>
          <p:cNvPr id="92" name="Skupina 91"/>
          <p:cNvGrpSpPr/>
          <p:nvPr/>
        </p:nvGrpSpPr>
        <p:grpSpPr>
          <a:xfrm>
            <a:off x="2182873" y="2513627"/>
            <a:ext cx="5022304" cy="3816424"/>
            <a:chOff x="1984274" y="620688"/>
            <a:chExt cx="5022304" cy="3816424"/>
          </a:xfrm>
        </p:grpSpPr>
        <p:sp>
          <p:nvSpPr>
            <p:cNvPr id="93" name="Zaoblený obdélník 92"/>
            <p:cNvSpPr/>
            <p:nvPr/>
          </p:nvSpPr>
          <p:spPr>
            <a:xfrm>
              <a:off x="1984274" y="620688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2209426" y="1405515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před chalupou s koně hop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na chalupu: klop, klop, klop!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„Hola!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otevřte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, milí lidi,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ať oči moje brzo vidí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potěšení mé!“</a:t>
              </a:r>
            </a:p>
          </p:txBody>
        </p:sp>
      </p:grpSp>
      <p:grpSp>
        <p:nvGrpSpPr>
          <p:cNvPr id="95" name="Skupina 94"/>
          <p:cNvGrpSpPr/>
          <p:nvPr/>
        </p:nvGrpSpPr>
        <p:grpSpPr>
          <a:xfrm>
            <a:off x="2150341" y="2537367"/>
            <a:ext cx="5022304" cy="3816424"/>
            <a:chOff x="2189392" y="404664"/>
            <a:chExt cx="5022304" cy="3816424"/>
          </a:xfrm>
        </p:grpSpPr>
        <p:sp>
          <p:nvSpPr>
            <p:cNvPr id="96" name="Zaoblený obdélník 95"/>
            <p:cNvSpPr/>
            <p:nvPr/>
          </p:nvSpPr>
          <p:spPr>
            <a:xfrm>
              <a:off x="2189392" y="404664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97" name="Obdélník 96"/>
            <p:cNvSpPr/>
            <p:nvPr/>
          </p:nvSpPr>
          <p:spPr>
            <a:xfrm>
              <a:off x="2414544" y="758604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Vyšla babice, kůže a kost: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„Hoj, co nám nese vzácný host?“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„Nesu ti, nesu v domě změnu,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chci tvoji dceru za svou ženu,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tu tvou nevlastní.“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4106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7761" y="2537367"/>
            <a:ext cx="5048250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482" y="2560140"/>
            <a:ext cx="5048250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03" name="Skupina 102"/>
          <p:cNvGrpSpPr/>
          <p:nvPr/>
        </p:nvGrpSpPr>
        <p:grpSpPr>
          <a:xfrm>
            <a:off x="2124395" y="2513626"/>
            <a:ext cx="5095056" cy="3816424"/>
            <a:chOff x="1602904" y="514779"/>
            <a:chExt cx="5095056" cy="3816424"/>
          </a:xfrm>
        </p:grpSpPr>
        <p:sp>
          <p:nvSpPr>
            <p:cNvPr id="104" name="Zaoblený obdélník 103"/>
            <p:cNvSpPr/>
            <p:nvPr/>
          </p:nvSpPr>
          <p:spPr>
            <a:xfrm>
              <a:off x="1675656" y="51477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" name="Obdélník 104"/>
            <p:cNvSpPr/>
            <p:nvPr/>
          </p:nvSpPr>
          <p:spPr>
            <a:xfrm>
              <a:off x="1602904" y="868719"/>
              <a:ext cx="4869904" cy="267765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„Ach pane králi, div a div,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kdo by se nadál jaktěživ?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Vždyť nejsme hodny, pane králi,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kéž bychom záslužněji stály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 milosti vaší!</a:t>
              </a:r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2218277" y="2511409"/>
            <a:ext cx="5022304" cy="3816424"/>
            <a:chOff x="179512" y="1917475"/>
            <a:chExt cx="5022304" cy="3816424"/>
          </a:xfrm>
        </p:grpSpPr>
        <p:sp>
          <p:nvSpPr>
            <p:cNvPr id="107" name="Zaoblený obdélník 106"/>
            <p:cNvSpPr/>
            <p:nvPr/>
          </p:nvSpPr>
          <p:spPr>
            <a:xfrm>
              <a:off x="179512" y="1917475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8" name="Obdélník 107"/>
            <p:cNvSpPr/>
            <p:nvPr/>
          </p:nvSpPr>
          <p:spPr>
            <a:xfrm>
              <a:off x="404664" y="2702302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Ale však radu, radu mám: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 cizí —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vlastní dceru dám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jeť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podobna té druhé právě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 oko oku v jedné hlavě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její nit —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hedbáv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!“</a:t>
              </a:r>
            </a:p>
          </p:txBody>
        </p:sp>
      </p:grpSp>
      <p:grpSp>
        <p:nvGrpSpPr>
          <p:cNvPr id="109" name="Skupina 108"/>
          <p:cNvGrpSpPr/>
          <p:nvPr/>
        </p:nvGrpSpPr>
        <p:grpSpPr>
          <a:xfrm>
            <a:off x="2213707" y="2496350"/>
            <a:ext cx="5022304" cy="3816424"/>
            <a:chOff x="395536" y="1798832"/>
            <a:chExt cx="5022304" cy="3816424"/>
          </a:xfrm>
        </p:grpSpPr>
        <p:sp>
          <p:nvSpPr>
            <p:cNvPr id="110" name="Zaoblený obdélník 109"/>
            <p:cNvSpPr/>
            <p:nvPr/>
          </p:nvSpPr>
          <p:spPr>
            <a:xfrm>
              <a:off x="395536" y="1798832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1" name="Obdélník 110"/>
            <p:cNvSpPr/>
            <p:nvPr/>
          </p:nvSpPr>
          <p:spPr>
            <a:xfrm>
              <a:off x="620688" y="2679474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„Špatná je, babo, rada tvá,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vykonej, co poroučím já: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zejtra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, až den se ráno zjasní,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odvedeš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dceru svou nevlastní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 královský hrad!“</a:t>
              </a:r>
            </a:p>
          </p:txBody>
        </p:sp>
      </p:grpSp>
      <p:grpSp>
        <p:nvGrpSpPr>
          <p:cNvPr id="112" name="Skupina 111"/>
          <p:cNvGrpSpPr/>
          <p:nvPr/>
        </p:nvGrpSpPr>
        <p:grpSpPr>
          <a:xfrm>
            <a:off x="2190709" y="2490343"/>
            <a:ext cx="5022304" cy="3816424"/>
            <a:chOff x="251520" y="1589848"/>
            <a:chExt cx="5022304" cy="3816424"/>
          </a:xfrm>
        </p:grpSpPr>
        <p:sp>
          <p:nvSpPr>
            <p:cNvPr id="113" name="Zaoblený obdélník 112"/>
            <p:cNvSpPr/>
            <p:nvPr/>
          </p:nvSpPr>
          <p:spPr>
            <a:xfrm>
              <a:off x="251520" y="1589848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476672" y="2374675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„Vstávej, dceruško, již je čas,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pan král tě čeká, bude kvas;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však jsem já ani netušila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nu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bodejž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dobře pořídila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 hradě královském!“</a:t>
              </a:r>
            </a:p>
          </p:txBody>
        </p:sp>
      </p:grpSp>
      <p:grpSp>
        <p:nvGrpSpPr>
          <p:cNvPr id="115" name="Skupina 114"/>
          <p:cNvGrpSpPr/>
          <p:nvPr/>
        </p:nvGrpSpPr>
        <p:grpSpPr>
          <a:xfrm>
            <a:off x="2180836" y="2490342"/>
            <a:ext cx="5022304" cy="3816424"/>
            <a:chOff x="179512" y="1354057"/>
            <a:chExt cx="5022304" cy="3816424"/>
          </a:xfrm>
        </p:grpSpPr>
        <p:sp>
          <p:nvSpPr>
            <p:cNvPr id="116" name="Zaoblený obdélník 115"/>
            <p:cNvSpPr/>
            <p:nvPr/>
          </p:nvSpPr>
          <p:spPr>
            <a:xfrm>
              <a:off x="179512" y="135405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7" name="Obdélník 116"/>
            <p:cNvSpPr/>
            <p:nvPr/>
          </p:nvSpPr>
          <p:spPr>
            <a:xfrm>
              <a:off x="404664" y="1821049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„Stroj se, sestřičko moje, stroj,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 královském hradě bude hoj;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vysoko jsi se podívala,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nízko mne, hleďte, zanechala 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nu jen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spokojena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buď!“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8" name="Skupina 117"/>
          <p:cNvGrpSpPr/>
          <p:nvPr/>
        </p:nvGrpSpPr>
        <p:grpSpPr>
          <a:xfrm>
            <a:off x="2206583" y="2537366"/>
            <a:ext cx="5022304" cy="3816424"/>
            <a:chOff x="251520" y="1917475"/>
            <a:chExt cx="5022304" cy="3816424"/>
          </a:xfrm>
        </p:grpSpPr>
        <p:sp>
          <p:nvSpPr>
            <p:cNvPr id="119" name="Zaoblený obdélník 118"/>
            <p:cNvSpPr/>
            <p:nvPr/>
          </p:nvSpPr>
          <p:spPr>
            <a:xfrm>
              <a:off x="251520" y="1917475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0" name="Obdélník 119"/>
            <p:cNvSpPr/>
            <p:nvPr/>
          </p:nvSpPr>
          <p:spPr>
            <a:xfrm>
              <a:off x="476672" y="2702302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„Pojď již,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Haničko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naše, pojď,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aby se nehněval tvůj choť;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až budeš v lese na rozhraní,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 domov nevzpomeneš ani 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pojď jen honem, pojď!“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2224428" y="2546647"/>
            <a:ext cx="5022304" cy="3816424"/>
            <a:chOff x="323528" y="1646432"/>
            <a:chExt cx="5022304" cy="3816424"/>
          </a:xfrm>
        </p:grpSpPr>
        <p:sp>
          <p:nvSpPr>
            <p:cNvPr id="122" name="Zaoblený obdélník 121"/>
            <p:cNvSpPr/>
            <p:nvPr/>
          </p:nvSpPr>
          <p:spPr>
            <a:xfrm>
              <a:off x="323528" y="1646432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3" name="Obdélník 122"/>
            <p:cNvSpPr/>
            <p:nvPr/>
          </p:nvSpPr>
          <p:spPr>
            <a:xfrm>
              <a:off x="548680" y="1917475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„Matko, matičko, řekněte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nač s sebou ten nůž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béřete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?“ 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„Nůž bude dobrý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—</a:t>
              </a:r>
            </a:p>
            <a:p>
              <a:pPr algn="ctr"/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někde v chladu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err="1" smtClean="0">
                  <a:latin typeface="Times New Roman" pitchFamily="18" charset="0"/>
                  <a:cs typeface="Times New Roman" pitchFamily="18" charset="0"/>
                </a:rPr>
                <a:t>uříznem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oči zlému hadu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pojď jen honem, pojď!“</a:t>
              </a:r>
            </a:p>
          </p:txBody>
        </p:sp>
      </p:grpSp>
      <p:grpSp>
        <p:nvGrpSpPr>
          <p:cNvPr id="124" name="Skupina 123"/>
          <p:cNvGrpSpPr/>
          <p:nvPr/>
        </p:nvGrpSpPr>
        <p:grpSpPr>
          <a:xfrm>
            <a:off x="2224428" y="2497769"/>
            <a:ext cx="5022304" cy="3816424"/>
            <a:chOff x="251520" y="1485139"/>
            <a:chExt cx="5022304" cy="3816424"/>
          </a:xfrm>
        </p:grpSpPr>
        <p:sp>
          <p:nvSpPr>
            <p:cNvPr id="125" name="Zaoblený obdélník 124"/>
            <p:cNvSpPr/>
            <p:nvPr/>
          </p:nvSpPr>
          <p:spPr>
            <a:xfrm>
              <a:off x="251520" y="148513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6" name="Obdélník 125"/>
            <p:cNvSpPr/>
            <p:nvPr/>
          </p:nvSpPr>
          <p:spPr>
            <a:xfrm>
              <a:off x="476672" y="1991643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„Sestro, sestřičko, řekněte,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nač tu sekeru nesete?“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„Sekera dobrá — někde v keři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err="1" smtClean="0">
                  <a:latin typeface="Times New Roman" pitchFamily="18" charset="0"/>
                  <a:cs typeface="Times New Roman" pitchFamily="18" charset="0"/>
                </a:rPr>
                <a:t>uříznem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hnáty líté zvěři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pojď jen honem, pojď!“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7" name="Skupina 126"/>
          <p:cNvGrpSpPr/>
          <p:nvPr/>
        </p:nvGrpSpPr>
        <p:grpSpPr>
          <a:xfrm>
            <a:off x="2224428" y="2478231"/>
            <a:ext cx="5022304" cy="3816424"/>
            <a:chOff x="251520" y="1380147"/>
            <a:chExt cx="5022304" cy="3816424"/>
          </a:xfrm>
        </p:grpSpPr>
        <p:sp>
          <p:nvSpPr>
            <p:cNvPr id="128" name="Zaoblený obdélník 127"/>
            <p:cNvSpPr/>
            <p:nvPr/>
          </p:nvSpPr>
          <p:spPr>
            <a:xfrm>
              <a:off x="251520" y="138014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9" name="Obdélník 128"/>
            <p:cNvSpPr/>
            <p:nvPr/>
          </p:nvSpPr>
          <p:spPr>
            <a:xfrm>
              <a:off x="364096" y="2164974"/>
              <a:ext cx="4797152" cy="267765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když již přišly v chlad a keř: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„Hoj, ty jsi ten had,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tys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ta zvěř!“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Hory a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lesy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zaplakaly,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kterak dvě ženy nakládaly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s pannou ubohou!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0" name="Skupina 129"/>
          <p:cNvGrpSpPr/>
          <p:nvPr/>
        </p:nvGrpSpPr>
        <p:grpSpPr>
          <a:xfrm>
            <a:off x="2221800" y="2489284"/>
            <a:ext cx="5022304" cy="3816424"/>
            <a:chOff x="323528" y="1307875"/>
            <a:chExt cx="5022304" cy="3816424"/>
          </a:xfrm>
        </p:grpSpPr>
        <p:sp>
          <p:nvSpPr>
            <p:cNvPr id="131" name="Zaoblený obdélník 130"/>
            <p:cNvSpPr/>
            <p:nvPr/>
          </p:nvSpPr>
          <p:spPr>
            <a:xfrm>
              <a:off x="323528" y="1307875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2" name="Obdélník 131"/>
            <p:cNvSpPr/>
            <p:nvPr/>
          </p:nvSpPr>
          <p:spPr>
            <a:xfrm>
              <a:off x="548680" y="1814216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„Nyní se s panem králem těš,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těš se s ním,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kterakkoli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chceš: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objímej jeho svěží tělo,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pohlížej na to jasné čelo,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pěkná přadleno!“</a:t>
              </a:r>
            </a:p>
          </p:txBody>
        </p:sp>
      </p:grpSp>
      <p:grpSp>
        <p:nvGrpSpPr>
          <p:cNvPr id="133" name="Skupina 132"/>
          <p:cNvGrpSpPr/>
          <p:nvPr/>
        </p:nvGrpSpPr>
        <p:grpSpPr>
          <a:xfrm>
            <a:off x="2224428" y="2489284"/>
            <a:ext cx="5022304" cy="3816424"/>
            <a:chOff x="179512" y="1362137"/>
            <a:chExt cx="5022304" cy="3816424"/>
          </a:xfrm>
        </p:grpSpPr>
        <p:sp>
          <p:nvSpPr>
            <p:cNvPr id="134" name="Zaoblený obdélník 133"/>
            <p:cNvSpPr/>
            <p:nvPr/>
          </p:nvSpPr>
          <p:spPr>
            <a:xfrm>
              <a:off x="179512" y="136213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5" name="Obdélník 134"/>
            <p:cNvSpPr/>
            <p:nvPr/>
          </p:nvSpPr>
          <p:spPr>
            <a:xfrm>
              <a:off x="395098" y="1822664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„Mamičko, kterak udělám,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kam oči a ty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nohy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dám?“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„Nenechávej jich podle těla,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ať někdo jich zas nepřidělá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radš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je s sebou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vem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.“</a:t>
              </a:r>
            </a:p>
          </p:txBody>
        </p:sp>
      </p:grpSp>
      <p:grpSp>
        <p:nvGrpSpPr>
          <p:cNvPr id="136" name="Skupina 135"/>
          <p:cNvGrpSpPr/>
          <p:nvPr/>
        </p:nvGrpSpPr>
        <p:grpSpPr>
          <a:xfrm>
            <a:off x="2237058" y="2505696"/>
            <a:ext cx="5022304" cy="3816424"/>
            <a:chOff x="323528" y="1155475"/>
            <a:chExt cx="5022304" cy="3816424"/>
          </a:xfrm>
        </p:grpSpPr>
        <p:sp>
          <p:nvSpPr>
            <p:cNvPr id="137" name="Zaoblený obdélník 136"/>
            <p:cNvSpPr/>
            <p:nvPr/>
          </p:nvSpPr>
          <p:spPr>
            <a:xfrm>
              <a:off x="323528" y="1155475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8" name="Obdélník 137"/>
            <p:cNvSpPr/>
            <p:nvPr/>
          </p:nvSpPr>
          <p:spPr>
            <a:xfrm>
              <a:off x="548680" y="1940302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když již zašly za tu chvoj: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„Nic ty se, dcero má, neboj,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však jsi podobna té tam právě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 oko oku v jedné hlavě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nemusíš se bát!“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9" name="Skupina 138"/>
          <p:cNvGrpSpPr/>
          <p:nvPr/>
        </p:nvGrpSpPr>
        <p:grpSpPr>
          <a:xfrm>
            <a:off x="2210386" y="2537366"/>
            <a:ext cx="5022304" cy="3816424"/>
            <a:chOff x="323528" y="747719"/>
            <a:chExt cx="5022304" cy="3816424"/>
          </a:xfrm>
        </p:grpSpPr>
        <p:sp>
          <p:nvSpPr>
            <p:cNvPr id="140" name="Zaoblený obdélník 139"/>
            <p:cNvSpPr/>
            <p:nvPr/>
          </p:nvSpPr>
          <p:spPr>
            <a:xfrm>
              <a:off x="323528" y="74771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1" name="Obdélník 140"/>
            <p:cNvSpPr/>
            <p:nvPr/>
          </p:nvSpPr>
          <p:spPr>
            <a:xfrm>
              <a:off x="548680" y="1230929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když již byly hradu blíž,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sám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král vyhlíží z okna již;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vychází s pány svými v cestu,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přivítá matku i nevěstu,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zrady netuše.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2" name="Skupina 141"/>
          <p:cNvGrpSpPr/>
          <p:nvPr/>
        </p:nvGrpSpPr>
        <p:grpSpPr>
          <a:xfrm>
            <a:off x="2221800" y="2525496"/>
            <a:ext cx="5022304" cy="3816424"/>
            <a:chOff x="323528" y="1916832"/>
            <a:chExt cx="5022304" cy="3816424"/>
          </a:xfrm>
        </p:grpSpPr>
        <p:sp>
          <p:nvSpPr>
            <p:cNvPr id="143" name="Zaoblený obdélník 142"/>
            <p:cNvSpPr/>
            <p:nvPr/>
          </p:nvSpPr>
          <p:spPr>
            <a:xfrm>
              <a:off x="323528" y="1916832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4" name="Obdélník 143"/>
            <p:cNvSpPr/>
            <p:nvPr/>
          </p:nvSpPr>
          <p:spPr>
            <a:xfrm>
              <a:off x="533912" y="2278860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I byla svatba — zralý hřích,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panna nevěsta samý smích;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i byly hody, radování,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jídla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hudby bez ustání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do sedmého dne.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5" name="Skupina 144"/>
          <p:cNvGrpSpPr/>
          <p:nvPr/>
        </p:nvGrpSpPr>
        <p:grpSpPr>
          <a:xfrm>
            <a:off x="2198482" y="2529530"/>
            <a:ext cx="5022304" cy="3816424"/>
            <a:chOff x="539552" y="1601567"/>
            <a:chExt cx="5022304" cy="3816424"/>
          </a:xfrm>
        </p:grpSpPr>
        <p:sp>
          <p:nvSpPr>
            <p:cNvPr id="146" name="Zaoblený obdélník 145"/>
            <p:cNvSpPr/>
            <p:nvPr/>
          </p:nvSpPr>
          <p:spPr>
            <a:xfrm>
              <a:off x="539552" y="160156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7" name="Obdélník 146"/>
            <p:cNvSpPr/>
            <p:nvPr/>
          </p:nvSpPr>
          <p:spPr>
            <a:xfrm>
              <a:off x="764704" y="2329809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když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začínal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osmý den,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král musí jíti s vojsky ven: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„Měj se tu dobře, paní moje,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já jedu do krutého boje,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 nepřítele.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8" name="Skupina 147"/>
          <p:cNvGrpSpPr/>
          <p:nvPr/>
        </p:nvGrpSpPr>
        <p:grpSpPr>
          <a:xfrm>
            <a:off x="2200734" y="2505696"/>
            <a:ext cx="5022304" cy="3816424"/>
            <a:chOff x="611560" y="1239943"/>
            <a:chExt cx="5022304" cy="3816424"/>
          </a:xfrm>
        </p:grpSpPr>
        <p:sp>
          <p:nvSpPr>
            <p:cNvPr id="149" name="Zaoblený obdélník 148"/>
            <p:cNvSpPr/>
            <p:nvPr/>
          </p:nvSpPr>
          <p:spPr>
            <a:xfrm>
              <a:off x="611560" y="1239943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0" name="Obdélník 149"/>
            <p:cNvSpPr/>
            <p:nvPr/>
          </p:nvSpPr>
          <p:spPr>
            <a:xfrm>
              <a:off x="836712" y="2024770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Okolo lesa pole lán,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hoj jede, jede z lesa pán,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 vraném bujném jede koni,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vesele podkovičky zvoní,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jede sám a sám.</a:t>
              </a:r>
            </a:p>
          </p:txBody>
        </p:sp>
      </p:grpSp>
      <p:grpSp>
        <p:nvGrpSpPr>
          <p:cNvPr id="151" name="Skupina 150"/>
          <p:cNvGrpSpPr/>
          <p:nvPr/>
        </p:nvGrpSpPr>
        <p:grpSpPr>
          <a:xfrm>
            <a:off x="2238481" y="2490343"/>
            <a:ext cx="5022304" cy="3816424"/>
            <a:chOff x="395536" y="664001"/>
            <a:chExt cx="5022304" cy="3816424"/>
          </a:xfrm>
        </p:grpSpPr>
        <p:sp>
          <p:nvSpPr>
            <p:cNvPr id="152" name="Zaoblený obdélník 151"/>
            <p:cNvSpPr/>
            <p:nvPr/>
          </p:nvSpPr>
          <p:spPr>
            <a:xfrm>
              <a:off x="395536" y="664001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3" name="Obdélník 152"/>
            <p:cNvSpPr/>
            <p:nvPr/>
          </p:nvSpPr>
          <p:spPr>
            <a:xfrm>
              <a:off x="620688" y="1448828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Navrátím-li se z bitvy zpět,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zažehne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naší lásky květ!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Zatím na věrnou mou památku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hleď sobě pilně kolovrátku,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pilně doma přeď!“</a:t>
              </a:r>
            </a:p>
          </p:txBody>
        </p:sp>
      </p:grpSp>
      <p:grpSp>
        <p:nvGrpSpPr>
          <p:cNvPr id="154" name="Skupina 153"/>
          <p:cNvGrpSpPr/>
          <p:nvPr/>
        </p:nvGrpSpPr>
        <p:grpSpPr>
          <a:xfrm>
            <a:off x="2247540" y="2480007"/>
            <a:ext cx="5022304" cy="3816424"/>
            <a:chOff x="539552" y="974472"/>
            <a:chExt cx="5022304" cy="3816424"/>
          </a:xfrm>
        </p:grpSpPr>
        <p:sp>
          <p:nvSpPr>
            <p:cNvPr id="155" name="Zaoblený obdélník 154"/>
            <p:cNvSpPr/>
            <p:nvPr/>
          </p:nvSpPr>
          <p:spPr>
            <a:xfrm>
              <a:off x="539552" y="974472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6" name="Obdélník 155"/>
            <p:cNvSpPr/>
            <p:nvPr/>
          </p:nvSpPr>
          <p:spPr>
            <a:xfrm>
              <a:off x="764704" y="1759299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 hluboké pusté křovině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kterak se vedlo dívčině?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Šest otevřených proudů bylo,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 nich se jí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spousta krve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lilo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 zelený mech.</a:t>
              </a:r>
            </a:p>
          </p:txBody>
        </p:sp>
      </p:grpSp>
      <p:grpSp>
        <p:nvGrpSpPr>
          <p:cNvPr id="157" name="Skupina 156"/>
          <p:cNvGrpSpPr/>
          <p:nvPr/>
        </p:nvGrpSpPr>
        <p:grpSpPr>
          <a:xfrm>
            <a:off x="2207032" y="2441656"/>
            <a:ext cx="5022304" cy="3839252"/>
            <a:chOff x="898715" y="1426339"/>
            <a:chExt cx="5022304" cy="3839252"/>
          </a:xfrm>
        </p:grpSpPr>
        <p:sp>
          <p:nvSpPr>
            <p:cNvPr id="158" name="Zaoblený obdélník 157"/>
            <p:cNvSpPr/>
            <p:nvPr/>
          </p:nvSpPr>
          <p:spPr>
            <a:xfrm>
              <a:off x="898715" y="142633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9" name="Obdélník 158"/>
            <p:cNvSpPr/>
            <p:nvPr/>
          </p:nvSpPr>
          <p:spPr>
            <a:xfrm>
              <a:off x="1123867" y="1726161"/>
              <a:ext cx="4572000" cy="3539430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Vzešlo jí náhle štěstí moc,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nynčko jí hrozí smrti noc: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tělo již chladne, krev se sedá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běda té době, běda, běda,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když ji spatřil král!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0" name="Skupina 159"/>
          <p:cNvGrpSpPr/>
          <p:nvPr/>
        </p:nvGrpSpPr>
        <p:grpSpPr>
          <a:xfrm>
            <a:off x="2224428" y="2445374"/>
            <a:ext cx="5022304" cy="3816424"/>
            <a:chOff x="395536" y="1319594"/>
            <a:chExt cx="5022304" cy="3816424"/>
          </a:xfrm>
        </p:grpSpPr>
        <p:sp>
          <p:nvSpPr>
            <p:cNvPr id="161" name="Zaoblený obdélník 160"/>
            <p:cNvSpPr/>
            <p:nvPr/>
          </p:nvSpPr>
          <p:spPr>
            <a:xfrm>
              <a:off x="395536" y="1319594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62" name="Obdélník 161"/>
            <p:cNvSpPr/>
            <p:nvPr/>
          </p:nvSpPr>
          <p:spPr>
            <a:xfrm>
              <a:off x="622402" y="1803107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tu se z lesních kdesi skal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stařeček nevídaný vzal: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šedivé vousy po kolena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to tělo vloživ na ramena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do jeskyně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je nes.</a:t>
              </a:r>
            </a:p>
          </p:txBody>
        </p:sp>
      </p:grpSp>
      <p:grpSp>
        <p:nvGrpSpPr>
          <p:cNvPr id="163" name="Skupina 162"/>
          <p:cNvGrpSpPr/>
          <p:nvPr/>
        </p:nvGrpSpPr>
        <p:grpSpPr>
          <a:xfrm>
            <a:off x="2224428" y="2426241"/>
            <a:ext cx="5040540" cy="3816424"/>
            <a:chOff x="521316" y="1121539"/>
            <a:chExt cx="5040540" cy="3816424"/>
          </a:xfrm>
        </p:grpSpPr>
        <p:sp>
          <p:nvSpPr>
            <p:cNvPr id="164" name="Zaoblený obdélník 163"/>
            <p:cNvSpPr/>
            <p:nvPr/>
          </p:nvSpPr>
          <p:spPr>
            <a:xfrm>
              <a:off x="539552" y="112153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65" name="Obdélník 164"/>
            <p:cNvSpPr/>
            <p:nvPr/>
          </p:nvSpPr>
          <p:spPr>
            <a:xfrm>
              <a:off x="521316" y="1797079"/>
              <a:ext cx="5022303" cy="224676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„Vstaň, mé pachole, běž, je chvat,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vezmi ten zlatý kolovrat: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 královském hradě jej prodávej,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 nic jiného však nedávej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nežli za nohy.“ —</a:t>
              </a:r>
            </a:p>
          </p:txBody>
        </p:sp>
      </p:grpSp>
      <p:grpSp>
        <p:nvGrpSpPr>
          <p:cNvPr id="166" name="Skupina 165"/>
          <p:cNvGrpSpPr/>
          <p:nvPr/>
        </p:nvGrpSpPr>
        <p:grpSpPr>
          <a:xfrm>
            <a:off x="2247540" y="2407451"/>
            <a:ext cx="5022304" cy="3816424"/>
            <a:chOff x="467544" y="1144366"/>
            <a:chExt cx="5022304" cy="3816424"/>
          </a:xfrm>
        </p:grpSpPr>
        <p:sp>
          <p:nvSpPr>
            <p:cNvPr id="167" name="Zaoblený obdélník 166"/>
            <p:cNvSpPr/>
            <p:nvPr/>
          </p:nvSpPr>
          <p:spPr>
            <a:xfrm>
              <a:off x="467544" y="1144366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68" name="Obdélník 167"/>
            <p:cNvSpPr/>
            <p:nvPr/>
          </p:nvSpPr>
          <p:spPr>
            <a:xfrm>
              <a:off x="467544" y="1929193"/>
              <a:ext cx="5022304" cy="267765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Pachole v bráně sedělo,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zlatý kolovrat drželo.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Královna z okna vyhlížela: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„Kéž bych ten kolovrátek měla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celý ze zlata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!“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9" name="Skupina 168"/>
          <p:cNvGrpSpPr/>
          <p:nvPr/>
        </p:nvGrpSpPr>
        <p:grpSpPr>
          <a:xfrm>
            <a:off x="2260579" y="2462890"/>
            <a:ext cx="5022304" cy="3816424"/>
            <a:chOff x="683568" y="787659"/>
            <a:chExt cx="5022304" cy="3816424"/>
          </a:xfrm>
        </p:grpSpPr>
        <p:sp>
          <p:nvSpPr>
            <p:cNvPr id="170" name="Zaoblený obdélník 169"/>
            <p:cNvSpPr/>
            <p:nvPr/>
          </p:nvSpPr>
          <p:spPr>
            <a:xfrm>
              <a:off x="683568" y="78765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71" name="Obdélník 170"/>
            <p:cNvSpPr/>
            <p:nvPr/>
          </p:nvSpPr>
          <p:spPr>
            <a:xfrm>
              <a:off x="918247" y="1193507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„Jděte se, matko, pozeptat,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zač je ten zlatý kolovrat?“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„Kupte, paničko, drahý není,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můj otec příliš nevycení: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 dvě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hnáty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jest.“</a:t>
              </a:r>
            </a:p>
          </p:txBody>
        </p:sp>
      </p:grpSp>
      <p:grpSp>
        <p:nvGrpSpPr>
          <p:cNvPr id="172" name="Skupina 171"/>
          <p:cNvGrpSpPr/>
          <p:nvPr/>
        </p:nvGrpSpPr>
        <p:grpSpPr>
          <a:xfrm>
            <a:off x="2277028" y="2397112"/>
            <a:ext cx="5022304" cy="3816424"/>
            <a:chOff x="539552" y="849816"/>
            <a:chExt cx="5022304" cy="3816424"/>
          </a:xfrm>
        </p:grpSpPr>
        <p:sp>
          <p:nvSpPr>
            <p:cNvPr id="173" name="Zaoblený obdélník 172"/>
            <p:cNvSpPr/>
            <p:nvPr/>
          </p:nvSpPr>
          <p:spPr>
            <a:xfrm>
              <a:off x="539552" y="849816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74" name="Obdélník 173"/>
            <p:cNvSpPr/>
            <p:nvPr/>
          </p:nvSpPr>
          <p:spPr>
            <a:xfrm>
              <a:off x="764704" y="1634643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„Za nohy?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Ajaj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, divná věc!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Ale já chci jej míti přec: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jděte, mamičko, do komory,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jsou tam ty nohy naší Dory,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dejte mu je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zaň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.“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5" name="Skupina 174"/>
          <p:cNvGrpSpPr/>
          <p:nvPr/>
        </p:nvGrpSpPr>
        <p:grpSpPr>
          <a:xfrm>
            <a:off x="2361179" y="2395010"/>
            <a:ext cx="5022304" cy="3816424"/>
            <a:chOff x="683568" y="687167"/>
            <a:chExt cx="5022304" cy="3816424"/>
          </a:xfrm>
        </p:grpSpPr>
        <p:sp>
          <p:nvSpPr>
            <p:cNvPr id="176" name="Zaoblený obdélník 175"/>
            <p:cNvSpPr/>
            <p:nvPr/>
          </p:nvSpPr>
          <p:spPr>
            <a:xfrm>
              <a:off x="683568" y="68716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77" name="Obdélník 176"/>
            <p:cNvSpPr/>
            <p:nvPr/>
          </p:nvSpPr>
          <p:spPr>
            <a:xfrm>
              <a:off x="908720" y="1041106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Pachole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hnáty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přijalo,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do lesa zpátky spěchalo.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„Podej mi, chlapče, živé vody,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nechť bude tělo beze škody,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jako bývalo.“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8" name="Skupina 177"/>
          <p:cNvGrpSpPr/>
          <p:nvPr/>
        </p:nvGrpSpPr>
        <p:grpSpPr>
          <a:xfrm>
            <a:off x="2401668" y="2373669"/>
            <a:ext cx="5022304" cy="3816424"/>
            <a:chOff x="755576" y="839567"/>
            <a:chExt cx="5022304" cy="3816424"/>
          </a:xfrm>
        </p:grpSpPr>
        <p:sp>
          <p:nvSpPr>
            <p:cNvPr id="179" name="Zaoblený obdélník 178"/>
            <p:cNvSpPr/>
            <p:nvPr/>
          </p:nvSpPr>
          <p:spPr>
            <a:xfrm>
              <a:off x="755576" y="83956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80" name="Obdélník 179"/>
            <p:cNvSpPr/>
            <p:nvPr/>
          </p:nvSpPr>
          <p:spPr>
            <a:xfrm>
              <a:off x="980728" y="1624394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ránu k ráně přiložil,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v nohou oheň zas ožil,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v jeden celek srostlo tělo,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jako by vždycky bylo celo,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bez porušení.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81" name="Skupina 180"/>
          <p:cNvGrpSpPr/>
          <p:nvPr/>
        </p:nvGrpSpPr>
        <p:grpSpPr>
          <a:xfrm>
            <a:off x="2375493" y="2335685"/>
            <a:ext cx="5022304" cy="3816424"/>
            <a:chOff x="755576" y="849816"/>
            <a:chExt cx="5022304" cy="3816424"/>
          </a:xfrm>
        </p:grpSpPr>
        <p:sp>
          <p:nvSpPr>
            <p:cNvPr id="182" name="Zaoblený obdélník 181"/>
            <p:cNvSpPr/>
            <p:nvPr/>
          </p:nvSpPr>
          <p:spPr>
            <a:xfrm>
              <a:off x="755576" y="849816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83" name="Obdélník 182"/>
            <p:cNvSpPr/>
            <p:nvPr/>
          </p:nvSpPr>
          <p:spPr>
            <a:xfrm>
              <a:off x="868152" y="1326582"/>
              <a:ext cx="4797152" cy="267765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„Jdi, mé pachole, k polici,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vezmi tu zlatou přeslici: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 královském hradě ji prodávej,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 nic jiného však nedávej,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nežli za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zuby.“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—</a:t>
              </a:r>
            </a:p>
          </p:txBody>
        </p:sp>
      </p:grpSp>
      <p:grpSp>
        <p:nvGrpSpPr>
          <p:cNvPr id="184" name="Skupina 183"/>
          <p:cNvGrpSpPr/>
          <p:nvPr/>
        </p:nvGrpSpPr>
        <p:grpSpPr>
          <a:xfrm>
            <a:off x="2325564" y="2346691"/>
            <a:ext cx="5022304" cy="3816424"/>
            <a:chOff x="899592" y="805571"/>
            <a:chExt cx="5022304" cy="3816424"/>
          </a:xfrm>
        </p:grpSpPr>
        <p:sp>
          <p:nvSpPr>
            <p:cNvPr id="185" name="Zaoblený obdélník 184"/>
            <p:cNvSpPr/>
            <p:nvPr/>
          </p:nvSpPr>
          <p:spPr>
            <a:xfrm>
              <a:off x="899592" y="805571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86" name="Obdélník 185"/>
            <p:cNvSpPr/>
            <p:nvPr/>
          </p:nvSpPr>
          <p:spPr>
            <a:xfrm>
              <a:off x="899592" y="964161"/>
              <a:ext cx="5022304" cy="310854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Pachole v bráně sedělo,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přeslici v rukou drželo.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Princezna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 okna vyhlížela: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„Och, kéž bych tu přesličku měla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ke kolovrátku!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87" name="Skupina 186"/>
          <p:cNvGrpSpPr/>
          <p:nvPr/>
        </p:nvGrpSpPr>
        <p:grpSpPr>
          <a:xfrm>
            <a:off x="2345270" y="2359503"/>
            <a:ext cx="5022304" cy="3816424"/>
            <a:chOff x="323528" y="839567"/>
            <a:chExt cx="5022304" cy="3816424"/>
          </a:xfrm>
        </p:grpSpPr>
        <p:sp>
          <p:nvSpPr>
            <p:cNvPr id="188" name="Zaoblený obdélník 187"/>
            <p:cNvSpPr/>
            <p:nvPr/>
          </p:nvSpPr>
          <p:spPr>
            <a:xfrm>
              <a:off x="323528" y="83956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89" name="Obdélník 188"/>
            <p:cNvSpPr/>
            <p:nvPr/>
          </p:nvSpPr>
          <p:spPr>
            <a:xfrm>
              <a:off x="548680" y="1319594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Vstaňte, mamičko, z lavice,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ptejte se, zač ta přeslice?“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„Kupte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, mamičko,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drahá není,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můj otec příliš nevycení,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 dvě ruce jest.“</a:t>
              </a:r>
            </a:p>
          </p:txBody>
        </p:sp>
      </p:grpSp>
      <p:grpSp>
        <p:nvGrpSpPr>
          <p:cNvPr id="190" name="Skupina 189"/>
          <p:cNvGrpSpPr/>
          <p:nvPr/>
        </p:nvGrpSpPr>
        <p:grpSpPr>
          <a:xfrm>
            <a:off x="2361543" y="2392622"/>
            <a:ext cx="5022304" cy="3816424"/>
            <a:chOff x="899592" y="534767"/>
            <a:chExt cx="5022304" cy="3816424"/>
          </a:xfrm>
        </p:grpSpPr>
        <p:sp>
          <p:nvSpPr>
            <p:cNvPr id="191" name="Zaoblený obdélník 190"/>
            <p:cNvSpPr/>
            <p:nvPr/>
          </p:nvSpPr>
          <p:spPr>
            <a:xfrm>
              <a:off x="899592" y="53476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92" name="Obdélník 191"/>
            <p:cNvSpPr/>
            <p:nvPr/>
          </p:nvSpPr>
          <p:spPr>
            <a:xfrm>
              <a:off x="1145551" y="888707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„Za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ručky!?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Divná, divná věc!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Ale já ji chci míti přec: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jděte, mamičko, do komory,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jsou tam ty ruce naší Dory,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přineste mu je.“</a:t>
              </a:r>
            </a:p>
          </p:txBody>
        </p:sp>
      </p:grpSp>
      <p:grpSp>
        <p:nvGrpSpPr>
          <p:cNvPr id="193" name="Skupina 192"/>
          <p:cNvGrpSpPr/>
          <p:nvPr/>
        </p:nvGrpSpPr>
        <p:grpSpPr>
          <a:xfrm>
            <a:off x="2382350" y="2346691"/>
            <a:ext cx="5022304" cy="3816424"/>
            <a:chOff x="683568" y="534767"/>
            <a:chExt cx="5022304" cy="3816424"/>
          </a:xfrm>
        </p:grpSpPr>
        <p:sp>
          <p:nvSpPr>
            <p:cNvPr id="194" name="Zaoblený obdélník 193"/>
            <p:cNvSpPr/>
            <p:nvPr/>
          </p:nvSpPr>
          <p:spPr>
            <a:xfrm>
              <a:off x="683568" y="53476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95" name="Obdélník 194"/>
            <p:cNvSpPr/>
            <p:nvPr/>
          </p:nvSpPr>
          <p:spPr>
            <a:xfrm>
              <a:off x="887016" y="888707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Pachole ruce přijalo,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na louku zpátky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spěchalo.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„Podej mi, chlapče, živé vody,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nechť bude tělo beze škody,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jako bývalo.“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96" name="Skupina 195"/>
          <p:cNvGrpSpPr/>
          <p:nvPr/>
        </p:nvGrpSpPr>
        <p:grpSpPr>
          <a:xfrm>
            <a:off x="2392452" y="2322052"/>
            <a:ext cx="5022304" cy="3816424"/>
            <a:chOff x="395536" y="1256999"/>
            <a:chExt cx="5022304" cy="3816424"/>
          </a:xfrm>
        </p:grpSpPr>
        <p:sp>
          <p:nvSpPr>
            <p:cNvPr id="197" name="Zaoblený obdélník 196"/>
            <p:cNvSpPr/>
            <p:nvPr/>
          </p:nvSpPr>
          <p:spPr>
            <a:xfrm>
              <a:off x="395536" y="125699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98" name="Obdélník 197"/>
            <p:cNvSpPr/>
            <p:nvPr/>
          </p:nvSpPr>
          <p:spPr>
            <a:xfrm>
              <a:off x="620688" y="2097996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ránu k ráně přiložil,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v rukou oheň zas ožil;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v jeden celek srostlo tělo,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jako by vždycky bylo celo,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bez porušení.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99" name="Skupina 198"/>
          <p:cNvGrpSpPr/>
          <p:nvPr/>
        </p:nvGrpSpPr>
        <p:grpSpPr>
          <a:xfrm>
            <a:off x="2368209" y="2249514"/>
            <a:ext cx="5022304" cy="3989624"/>
            <a:chOff x="467544" y="1448728"/>
            <a:chExt cx="5022304" cy="3989624"/>
          </a:xfrm>
        </p:grpSpPr>
        <p:sp>
          <p:nvSpPr>
            <p:cNvPr id="200" name="Zaoblený obdélník 199"/>
            <p:cNvSpPr/>
            <p:nvPr/>
          </p:nvSpPr>
          <p:spPr>
            <a:xfrm>
              <a:off x="467544" y="1448728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1" name="Obdélník 200"/>
            <p:cNvSpPr/>
            <p:nvPr/>
          </p:nvSpPr>
          <p:spPr>
            <a:xfrm>
              <a:off x="692696" y="1468034"/>
              <a:ext cx="4572000" cy="3970318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„Skoč,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chlapče, </a:t>
              </a:r>
            </a:p>
            <a:p>
              <a:pPr algn="ctr"/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na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cestu se měj,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mám zlatý kužel na prodej: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 královském hradě jej prodávej,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 nic jiného však nedávej,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nežli za oči.“ —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02" name="Skupina 201"/>
          <p:cNvGrpSpPr/>
          <p:nvPr/>
        </p:nvGrpSpPr>
        <p:grpSpPr>
          <a:xfrm>
            <a:off x="2345270" y="2270146"/>
            <a:ext cx="5022304" cy="3816424"/>
            <a:chOff x="395536" y="1160769"/>
            <a:chExt cx="5022304" cy="3816424"/>
          </a:xfrm>
        </p:grpSpPr>
        <p:sp>
          <p:nvSpPr>
            <p:cNvPr id="203" name="Zaoblený obdélník 202"/>
            <p:cNvSpPr/>
            <p:nvPr/>
          </p:nvSpPr>
          <p:spPr>
            <a:xfrm>
              <a:off x="395536" y="116076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4" name="Obdélník 203"/>
            <p:cNvSpPr/>
            <p:nvPr/>
          </p:nvSpPr>
          <p:spPr>
            <a:xfrm>
              <a:off x="620688" y="1594120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Pachole v bráně sedělo,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zlatý kuželík drželo.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Královna z okna vyhlížela: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„Kéž bych ten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kuželíček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měla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 tu přesličku!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05" name="Skupina 204"/>
          <p:cNvGrpSpPr/>
          <p:nvPr/>
        </p:nvGrpSpPr>
        <p:grpSpPr>
          <a:xfrm>
            <a:off x="2423634" y="2262188"/>
            <a:ext cx="5022304" cy="3816424"/>
            <a:chOff x="467544" y="1119347"/>
            <a:chExt cx="5022304" cy="3816424"/>
          </a:xfrm>
        </p:grpSpPr>
        <p:sp>
          <p:nvSpPr>
            <p:cNvPr id="206" name="Zaoblený obdélník 205"/>
            <p:cNvSpPr/>
            <p:nvPr/>
          </p:nvSpPr>
          <p:spPr>
            <a:xfrm>
              <a:off x="467544" y="111934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7" name="Obdélník 206"/>
            <p:cNvSpPr/>
            <p:nvPr/>
          </p:nvSpPr>
          <p:spPr>
            <a:xfrm>
              <a:off x="692696" y="1448180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Vstaňte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, maminko,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jděte zas,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ptejte se, zač ten kužel as?“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„Za oči, paní, jinak není,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tak mi dal otec poručení,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 dvě oči jest.“</a:t>
              </a:r>
            </a:p>
          </p:txBody>
        </p:sp>
      </p:grpSp>
      <p:grpSp>
        <p:nvGrpSpPr>
          <p:cNvPr id="208" name="Skupina 207"/>
          <p:cNvGrpSpPr/>
          <p:nvPr/>
        </p:nvGrpSpPr>
        <p:grpSpPr>
          <a:xfrm>
            <a:off x="2362520" y="2352583"/>
            <a:ext cx="5022304" cy="3816424"/>
            <a:chOff x="899592" y="1437142"/>
            <a:chExt cx="5022304" cy="3816424"/>
          </a:xfrm>
        </p:grpSpPr>
        <p:sp>
          <p:nvSpPr>
            <p:cNvPr id="209" name="Zaoblený obdélník 208"/>
            <p:cNvSpPr/>
            <p:nvPr/>
          </p:nvSpPr>
          <p:spPr>
            <a:xfrm>
              <a:off x="899592" y="1437142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0" name="Obdélník 209"/>
            <p:cNvSpPr/>
            <p:nvPr/>
          </p:nvSpPr>
          <p:spPr>
            <a:xfrm>
              <a:off x="1124744" y="1575639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/>
                <a:t>„Za oči!? Neslýchaná věc!</a:t>
              </a:r>
              <a:br>
                <a:rPr lang="cs-CZ" sz="2800" dirty="0"/>
              </a:br>
              <a:r>
                <a:rPr lang="cs-CZ" sz="2800" dirty="0"/>
                <a:t>A kdo je, chlapče, tvůj otec?“ </a:t>
              </a:r>
              <a:br>
                <a:rPr lang="cs-CZ" sz="2800" dirty="0"/>
              </a:br>
              <a:r>
                <a:rPr lang="cs-CZ" sz="2800" dirty="0"/>
                <a:t>„Netřeba znáti otce mého:</a:t>
              </a:r>
              <a:br>
                <a:rPr lang="cs-CZ" sz="2800" dirty="0"/>
              </a:br>
              <a:r>
                <a:rPr lang="cs-CZ" sz="2800" dirty="0"/>
                <a:t>kdo by ho hledal, nenajde ho,</a:t>
              </a:r>
              <a:br>
                <a:rPr lang="cs-CZ" sz="2800" dirty="0"/>
              </a:br>
              <a:r>
                <a:rPr lang="cs-CZ" sz="2800" dirty="0" smtClean="0"/>
                <a:t>když chce </a:t>
              </a:r>
              <a:r>
                <a:rPr lang="cs-CZ" sz="2800" dirty="0"/>
                <a:t>přijde sám.“ —</a:t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11" name="Skupina 210"/>
          <p:cNvGrpSpPr/>
          <p:nvPr/>
        </p:nvGrpSpPr>
        <p:grpSpPr>
          <a:xfrm>
            <a:off x="2378897" y="2405320"/>
            <a:ext cx="5022304" cy="3816424"/>
            <a:chOff x="827584" y="1335996"/>
            <a:chExt cx="5022304" cy="3816424"/>
          </a:xfrm>
        </p:grpSpPr>
        <p:sp>
          <p:nvSpPr>
            <p:cNvPr id="212" name="Zaoblený obdélník 211"/>
            <p:cNvSpPr/>
            <p:nvPr/>
          </p:nvSpPr>
          <p:spPr>
            <a:xfrm>
              <a:off x="827584" y="1335996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3" name="Obdélník 212"/>
            <p:cNvSpPr/>
            <p:nvPr/>
          </p:nvSpPr>
          <p:spPr>
            <a:xfrm>
              <a:off x="1052736" y="2120823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>„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Mámo, mamičko, co počít?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já ten kužel musím mít!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Jděte tam zase do komory,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jsou tam ty oči naší Dory,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ať je odnese.“</a:t>
              </a:r>
            </a:p>
          </p:txBody>
        </p:sp>
      </p:grpSp>
      <p:grpSp>
        <p:nvGrpSpPr>
          <p:cNvPr id="214" name="Skupina 213"/>
          <p:cNvGrpSpPr/>
          <p:nvPr/>
        </p:nvGrpSpPr>
        <p:grpSpPr>
          <a:xfrm>
            <a:off x="2327619" y="2375506"/>
            <a:ext cx="5126420" cy="3816424"/>
            <a:chOff x="948620" y="1193569"/>
            <a:chExt cx="5126420" cy="3816424"/>
          </a:xfrm>
        </p:grpSpPr>
        <p:sp>
          <p:nvSpPr>
            <p:cNvPr id="215" name="Zaoblený obdélník 214"/>
            <p:cNvSpPr/>
            <p:nvPr/>
          </p:nvSpPr>
          <p:spPr>
            <a:xfrm>
              <a:off x="1052736" y="119356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6" name="Obdélník 215"/>
            <p:cNvSpPr/>
            <p:nvPr/>
          </p:nvSpPr>
          <p:spPr>
            <a:xfrm>
              <a:off x="948620" y="1295780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Pachole oči přijalo,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do lesa zpátky spěchalo.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„Podej mi, chlapče, živé vody,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nechť bude tělo beze škody,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jako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bývalo.“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17" name="Skupina 216"/>
          <p:cNvGrpSpPr/>
          <p:nvPr/>
        </p:nvGrpSpPr>
        <p:grpSpPr>
          <a:xfrm>
            <a:off x="2431517" y="2415142"/>
            <a:ext cx="5022304" cy="3816424"/>
            <a:chOff x="755576" y="1223341"/>
            <a:chExt cx="5022304" cy="3816424"/>
          </a:xfrm>
        </p:grpSpPr>
        <p:sp>
          <p:nvSpPr>
            <p:cNvPr id="218" name="Zaoblený obdélník 217"/>
            <p:cNvSpPr/>
            <p:nvPr/>
          </p:nvSpPr>
          <p:spPr>
            <a:xfrm>
              <a:off x="755576" y="1223341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9" name="Obdélník 218"/>
            <p:cNvSpPr/>
            <p:nvPr/>
          </p:nvSpPr>
          <p:spPr>
            <a:xfrm>
              <a:off x="980728" y="2008168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oči v důlky položil,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zhaslý oheň zas ožil;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panna vůkol pohlížela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však nikoho tu neviděla,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než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sebe sama.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20" name="Skupina 219"/>
          <p:cNvGrpSpPr/>
          <p:nvPr/>
        </p:nvGrpSpPr>
        <p:grpSpPr>
          <a:xfrm>
            <a:off x="2441807" y="2338635"/>
            <a:ext cx="5022304" cy="3816424"/>
            <a:chOff x="611560" y="944874"/>
            <a:chExt cx="5022304" cy="3816424"/>
          </a:xfrm>
        </p:grpSpPr>
        <p:sp>
          <p:nvSpPr>
            <p:cNvPr id="221" name="Zaoblený obdélník 220"/>
            <p:cNvSpPr/>
            <p:nvPr/>
          </p:nvSpPr>
          <p:spPr>
            <a:xfrm>
              <a:off x="611560" y="944874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2" name="Obdélník 221"/>
            <p:cNvSpPr/>
            <p:nvPr/>
          </p:nvSpPr>
          <p:spPr>
            <a:xfrm>
              <a:off x="836712" y="1729701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když byly tři neděle,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král jede z vojny vesele: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„A jak se má, má paní milá,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zdalis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pamětliva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byla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mých posledních slov?“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23" name="Skupina 222"/>
          <p:cNvGrpSpPr/>
          <p:nvPr/>
        </p:nvGrpSpPr>
        <p:grpSpPr>
          <a:xfrm>
            <a:off x="2316855" y="2359400"/>
            <a:ext cx="5022304" cy="3816424"/>
            <a:chOff x="683568" y="1053029"/>
            <a:chExt cx="5022304" cy="3816424"/>
          </a:xfrm>
        </p:grpSpPr>
        <p:sp>
          <p:nvSpPr>
            <p:cNvPr id="224" name="Zaoblený obdélník 223"/>
            <p:cNvSpPr/>
            <p:nvPr/>
          </p:nvSpPr>
          <p:spPr>
            <a:xfrm>
              <a:off x="683568" y="105302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5" name="Obdélník 224"/>
            <p:cNvSpPr/>
            <p:nvPr/>
          </p:nvSpPr>
          <p:spPr>
            <a:xfrm>
              <a:off x="900011" y="1415408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„Och, já je v srdci nosila,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hleďte, co jsem koupila: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jediný mezi kolovraty,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přeslici, kužel — celý zlatý,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všechno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to z lásky k vám!“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26" name="Skupina 225"/>
          <p:cNvGrpSpPr/>
          <p:nvPr/>
        </p:nvGrpSpPr>
        <p:grpSpPr>
          <a:xfrm>
            <a:off x="2387929" y="2345511"/>
            <a:ext cx="5022304" cy="3893370"/>
            <a:chOff x="179512" y="1246511"/>
            <a:chExt cx="5022304" cy="3893370"/>
          </a:xfrm>
        </p:grpSpPr>
        <p:sp>
          <p:nvSpPr>
            <p:cNvPr id="227" name="Zaoblený obdélník 226"/>
            <p:cNvSpPr/>
            <p:nvPr/>
          </p:nvSpPr>
          <p:spPr>
            <a:xfrm>
              <a:off x="179512" y="1246511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8" name="Obdélník 227"/>
            <p:cNvSpPr/>
            <p:nvPr/>
          </p:nvSpPr>
          <p:spPr>
            <a:xfrm>
              <a:off x="404664" y="2031338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„Pojď se, má paní, posadit,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upřeď mi z lásky zlatou nit.“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Ke kolovrátku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si chutě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sedla,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 zatočila, celá zbledla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běda, jaký zpěv!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29" name="Skupina 228"/>
          <p:cNvGrpSpPr/>
          <p:nvPr/>
        </p:nvGrpSpPr>
        <p:grpSpPr>
          <a:xfrm>
            <a:off x="2438363" y="2380124"/>
            <a:ext cx="5022304" cy="3816424"/>
            <a:chOff x="1043608" y="1223341"/>
            <a:chExt cx="5022304" cy="3816424"/>
          </a:xfrm>
        </p:grpSpPr>
        <p:sp>
          <p:nvSpPr>
            <p:cNvPr id="230" name="Zaoblený obdélník 229"/>
            <p:cNvSpPr/>
            <p:nvPr/>
          </p:nvSpPr>
          <p:spPr>
            <a:xfrm>
              <a:off x="1043608" y="1223341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31" name="Obdélník 230"/>
            <p:cNvSpPr/>
            <p:nvPr/>
          </p:nvSpPr>
          <p:spPr>
            <a:xfrm>
              <a:off x="1249667" y="1645649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Vrrr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— zlou to předeš nit!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Přišla jsi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muže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ošidit: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nevlastní sestru jsi zabila,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údův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a očí ji zbavila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vrrr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— zlá to nit!“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32" name="Skupina 231"/>
          <p:cNvGrpSpPr/>
          <p:nvPr/>
        </p:nvGrpSpPr>
        <p:grpSpPr>
          <a:xfrm>
            <a:off x="2391340" y="2336304"/>
            <a:ext cx="5022304" cy="3816424"/>
            <a:chOff x="899592" y="760153"/>
            <a:chExt cx="5022304" cy="3816424"/>
          </a:xfrm>
        </p:grpSpPr>
        <p:sp>
          <p:nvSpPr>
            <p:cNvPr id="233" name="Zaoblený obdélník 232"/>
            <p:cNvSpPr/>
            <p:nvPr/>
          </p:nvSpPr>
          <p:spPr>
            <a:xfrm>
              <a:off x="899592" y="760153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34" name="Obdélník 233"/>
            <p:cNvSpPr/>
            <p:nvPr/>
          </p:nvSpPr>
          <p:spPr>
            <a:xfrm>
              <a:off x="1130803" y="1010834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„Jaký to kolovrátek máš?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jak mi divně na něj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hráš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Zahraj mi, paní, ještě znova,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ať dozvím, co chtějí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ta slova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přeď, má paní, přeď!“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35" name="Skupina 234"/>
          <p:cNvGrpSpPr/>
          <p:nvPr/>
        </p:nvGrpSpPr>
        <p:grpSpPr>
          <a:xfrm>
            <a:off x="2410600" y="2352583"/>
            <a:ext cx="5022304" cy="3816424"/>
            <a:chOff x="511789" y="895034"/>
            <a:chExt cx="5022304" cy="3816424"/>
          </a:xfrm>
        </p:grpSpPr>
        <p:sp>
          <p:nvSpPr>
            <p:cNvPr id="236" name="Zaoblený obdélník 235"/>
            <p:cNvSpPr/>
            <p:nvPr/>
          </p:nvSpPr>
          <p:spPr>
            <a:xfrm>
              <a:off x="511789" y="895034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37" name="Obdélník 236"/>
            <p:cNvSpPr/>
            <p:nvPr/>
          </p:nvSpPr>
          <p:spPr>
            <a:xfrm>
              <a:off x="764704" y="1729701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Vrrr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— zlou to předeš nit!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Chtěla jsi krále ošidit: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pravou nevěstu jsi zabila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sama ses jí učinila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vrrr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— zlá to nit!“</a:t>
              </a:r>
            </a:p>
          </p:txBody>
        </p:sp>
      </p:grpSp>
      <p:grpSp>
        <p:nvGrpSpPr>
          <p:cNvPr id="238" name="Skupina 237"/>
          <p:cNvGrpSpPr/>
          <p:nvPr/>
        </p:nvGrpSpPr>
        <p:grpSpPr>
          <a:xfrm>
            <a:off x="2368209" y="2405320"/>
            <a:ext cx="5022304" cy="3816424"/>
            <a:chOff x="611560" y="795638"/>
            <a:chExt cx="5022304" cy="3816424"/>
          </a:xfrm>
        </p:grpSpPr>
        <p:sp>
          <p:nvSpPr>
            <p:cNvPr id="239" name="Zaoblený obdélník 238"/>
            <p:cNvSpPr/>
            <p:nvPr/>
          </p:nvSpPr>
          <p:spPr>
            <a:xfrm>
              <a:off x="611560" y="795638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0" name="Obdélník 239"/>
            <p:cNvSpPr/>
            <p:nvPr/>
          </p:nvSpPr>
          <p:spPr>
            <a:xfrm>
              <a:off x="836712" y="1580465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Hó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, strašlivě mi, paní,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hráš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Nejsi tak, jak se býti zdáš!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Zahraj mi, paní, do třetice,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abych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slyšel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ještě více: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přeď, má paní, přeď!“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1" name="Skupina 240"/>
          <p:cNvGrpSpPr/>
          <p:nvPr/>
        </p:nvGrpSpPr>
        <p:grpSpPr>
          <a:xfrm>
            <a:off x="2431735" y="2362919"/>
            <a:ext cx="5022304" cy="3816424"/>
            <a:chOff x="827584" y="790721"/>
            <a:chExt cx="5022304" cy="3816424"/>
          </a:xfrm>
        </p:grpSpPr>
        <p:sp>
          <p:nvSpPr>
            <p:cNvPr id="242" name="Zaoblený obdélník 241"/>
            <p:cNvSpPr/>
            <p:nvPr/>
          </p:nvSpPr>
          <p:spPr>
            <a:xfrm>
              <a:off x="827584" y="790721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3" name="Obdélník 242"/>
            <p:cNvSpPr/>
            <p:nvPr/>
          </p:nvSpPr>
          <p:spPr>
            <a:xfrm>
              <a:off x="1052736" y="1289321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Vrrr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— zlou to předeš nit!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Přišla jsi krále ošidit: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sestra tvá v lese, v duté skále,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ukradla jsi jí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milého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krále 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vrrr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— zlá to nit!“</a:t>
              </a:r>
            </a:p>
          </p:txBody>
        </p:sp>
      </p:grpSp>
      <p:grpSp>
        <p:nvGrpSpPr>
          <p:cNvPr id="244" name="Skupina 243"/>
          <p:cNvGrpSpPr/>
          <p:nvPr/>
        </p:nvGrpSpPr>
        <p:grpSpPr>
          <a:xfrm>
            <a:off x="2423634" y="2415143"/>
            <a:ext cx="5022304" cy="3816424"/>
            <a:chOff x="539552" y="630580"/>
            <a:chExt cx="5022304" cy="3816424"/>
          </a:xfrm>
        </p:grpSpPr>
        <p:sp>
          <p:nvSpPr>
            <p:cNvPr id="245" name="Zaoblený obdélník 244"/>
            <p:cNvSpPr/>
            <p:nvPr/>
          </p:nvSpPr>
          <p:spPr>
            <a:xfrm>
              <a:off x="539552" y="630580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6" name="Obdélník 245"/>
            <p:cNvSpPr/>
            <p:nvPr/>
          </p:nvSpPr>
          <p:spPr>
            <a:xfrm>
              <a:off x="751670" y="984520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 ta slova král uslyšel,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skočil na vrance, k lesu jel;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hledal a volal v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šíré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 lesy: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„Kdes, má </a:t>
              </a:r>
              <a:r>
                <a:rPr lang="cs-CZ" sz="2800" dirty="0" err="1">
                  <a:latin typeface="Times New Roman" pitchFamily="18" charset="0"/>
                  <a:cs typeface="Times New Roman" pitchFamily="18" charset="0"/>
                </a:rPr>
                <a:t>Dorničko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, kde jsi, kde jsi,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kdes,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moje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rozmilá?“</a:t>
              </a:r>
            </a:p>
          </p:txBody>
        </p:sp>
      </p:grpSp>
      <p:grpSp>
        <p:nvGrpSpPr>
          <p:cNvPr id="247" name="Skupina 246"/>
          <p:cNvGrpSpPr/>
          <p:nvPr/>
        </p:nvGrpSpPr>
        <p:grpSpPr>
          <a:xfrm>
            <a:off x="2496529" y="2378272"/>
            <a:ext cx="5022304" cy="3816424"/>
            <a:chOff x="683568" y="1346145"/>
            <a:chExt cx="5022304" cy="3816424"/>
          </a:xfrm>
        </p:grpSpPr>
        <p:sp>
          <p:nvSpPr>
            <p:cNvPr id="248" name="Zaoblený obdélník 247"/>
            <p:cNvSpPr/>
            <p:nvPr/>
          </p:nvSpPr>
          <p:spPr>
            <a:xfrm>
              <a:off x="683568" y="1346145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9" name="Obdélník 248"/>
            <p:cNvSpPr/>
            <p:nvPr/>
          </p:nvSpPr>
          <p:spPr>
            <a:xfrm>
              <a:off x="908720" y="2130972"/>
              <a:ext cx="4572000" cy="224676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Od lesa k hradu polí lán,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hoj jede, jede s paní pán;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 vraném bujném jedou koni,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vesele podkovičky zvoní,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na královský hrad.</a:t>
              </a:r>
            </a:p>
          </p:txBody>
        </p:sp>
      </p:grpSp>
      <p:grpSp>
        <p:nvGrpSpPr>
          <p:cNvPr id="250" name="Skupina 249"/>
          <p:cNvGrpSpPr/>
          <p:nvPr/>
        </p:nvGrpSpPr>
        <p:grpSpPr>
          <a:xfrm>
            <a:off x="2401668" y="2394420"/>
            <a:ext cx="5022304" cy="3816424"/>
            <a:chOff x="755576" y="990775"/>
            <a:chExt cx="5022304" cy="3816424"/>
          </a:xfrm>
        </p:grpSpPr>
        <p:sp>
          <p:nvSpPr>
            <p:cNvPr id="251" name="Zaoblený obdélník 250"/>
            <p:cNvSpPr/>
            <p:nvPr/>
          </p:nvSpPr>
          <p:spPr>
            <a:xfrm>
              <a:off x="755576" y="990775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2" name="Obdélník 251"/>
            <p:cNvSpPr/>
            <p:nvPr/>
          </p:nvSpPr>
          <p:spPr>
            <a:xfrm>
              <a:off x="980728" y="1775602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I přišla svatba zase zpět,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panna nevěsta jako květ;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i byly hody, radování,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hudby a plesy bez ustání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po tři neděle.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3" name="Skupina 252"/>
          <p:cNvGrpSpPr/>
          <p:nvPr/>
        </p:nvGrpSpPr>
        <p:grpSpPr>
          <a:xfrm>
            <a:off x="2404179" y="2387374"/>
            <a:ext cx="5022304" cy="3816424"/>
            <a:chOff x="251520" y="630581"/>
            <a:chExt cx="5022304" cy="3816424"/>
          </a:xfrm>
        </p:grpSpPr>
        <p:sp>
          <p:nvSpPr>
            <p:cNvPr id="254" name="Zaoblený obdélník 253"/>
            <p:cNvSpPr/>
            <p:nvPr/>
          </p:nvSpPr>
          <p:spPr>
            <a:xfrm>
              <a:off x="251520" y="630581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5" name="Obdélník 254"/>
            <p:cNvSpPr/>
            <p:nvPr/>
          </p:nvSpPr>
          <p:spPr>
            <a:xfrm>
              <a:off x="476672" y="984521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co ta matka babice?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co ta dcera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mladice?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—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Hoj, vyjí čtyři vlci v lese,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každý po jedné noze nese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ze dvou ženských těl.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6" name="Skupina 255"/>
          <p:cNvGrpSpPr/>
          <p:nvPr/>
        </p:nvGrpSpPr>
        <p:grpSpPr>
          <a:xfrm>
            <a:off x="2443429" y="2378272"/>
            <a:ext cx="5022304" cy="3816424"/>
            <a:chOff x="755576" y="630581"/>
            <a:chExt cx="5022304" cy="3816424"/>
          </a:xfrm>
        </p:grpSpPr>
        <p:sp>
          <p:nvSpPr>
            <p:cNvPr id="257" name="Zaoblený obdélník 256"/>
            <p:cNvSpPr/>
            <p:nvPr/>
          </p:nvSpPr>
          <p:spPr>
            <a:xfrm>
              <a:off x="755576" y="630581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8" name="Obdélník 257"/>
            <p:cNvSpPr/>
            <p:nvPr/>
          </p:nvSpPr>
          <p:spPr>
            <a:xfrm>
              <a:off x="980728" y="1415408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Z hlavy jim oči vyňaty,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ruce i nohy uťaty: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co prve panně udělaly,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toho teď na se dočekaly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v lese hlubokém.</a:t>
              </a:r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9" name="Skupina 258"/>
          <p:cNvGrpSpPr/>
          <p:nvPr/>
        </p:nvGrpSpPr>
        <p:grpSpPr>
          <a:xfrm>
            <a:off x="2415489" y="2383985"/>
            <a:ext cx="5022304" cy="3816424"/>
            <a:chOff x="2051720" y="764704"/>
            <a:chExt cx="5022304" cy="3816424"/>
          </a:xfrm>
        </p:grpSpPr>
        <p:sp>
          <p:nvSpPr>
            <p:cNvPr id="260" name="Zaoblený obdélník 259"/>
            <p:cNvSpPr/>
            <p:nvPr/>
          </p:nvSpPr>
          <p:spPr>
            <a:xfrm>
              <a:off x="2051720" y="764704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1" name="Obdélník 260"/>
            <p:cNvSpPr/>
            <p:nvPr/>
          </p:nvSpPr>
          <p:spPr>
            <a:xfrm>
              <a:off x="2276872" y="1196752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 co ten zlatý kolovrat?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Jakou teď píseň bude hrát?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Jen do třetice zahrát přišel,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pak ho již nikdo neuslyšel,</a:t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ani nespatřil.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24430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2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2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2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20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0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2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2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2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2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2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2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20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20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20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20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20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20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20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6" dur="2000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2000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" dur="20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20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20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20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6" dur="20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20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6" dur="20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20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" dur="20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20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6" dur="2000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2000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6" dur="200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200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6" dur="20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20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1" dur="2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2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6" dur="20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7" dur="20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6" dur="2000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" dur="2000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2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2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6" dur="20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7" dur="20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1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6" dur="20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7" dur="20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1" dur="2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2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6" dur="20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7" dur="20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1" dur="2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2" dur="2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6" dur="2000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7" dur="2000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1" dur="2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2" dur="2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3" fill="hold">
                      <p:stCondLst>
                        <p:cond delay="indefinite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6" dur="2000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7" dur="2000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1" dur="2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2" dur="2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6" dur="2000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7" dur="2000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1" dur="2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2" dur="2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6" dur="2000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7" dur="2000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1" dur="2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2" dur="2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6" dur="2000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7" dur="2000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1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2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6" dur="20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7" dur="20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1" dur="2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2" dur="2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6" dur="20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7" dur="20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1" dur="2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2" dur="2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6" dur="2000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7" dur="2000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1" dur="2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2" dur="2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3" fill="hold">
                      <p:stCondLst>
                        <p:cond delay="indefinite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6" dur="20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7" dur="20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1" dur="2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2" dur="2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3" fill="hold">
                      <p:stCondLst>
                        <p:cond delay="indefinite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6" dur="2000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7" dur="2000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1" dur="2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2" dur="2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3" fill="hold">
                      <p:stCondLst>
                        <p:cond delay="indefinite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6" dur="2000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7" dur="2000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1" dur="2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2" dur="2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3" fill="hold">
                      <p:stCondLst>
                        <p:cond delay="indefinite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6" dur="2000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7" dur="2000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1" dur="2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2" dur="2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6" dur="2000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7" dur="2000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1" dur="2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2" dur="2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3" fill="hold">
                      <p:stCondLst>
                        <p:cond delay="indefinite"/>
                      </p:stCondLst>
                      <p:childTnLst>
                        <p:par>
                          <p:cTn id="434" fill="hold">
                            <p:stCondLst>
                              <p:cond delay="0"/>
                            </p:stCondLst>
                            <p:childTnLst>
                              <p:par>
                                <p:cTn id="43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6" dur="2000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7" dur="2000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1" dur="2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2" dur="2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6" dur="2000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7" dur="2000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1" dur="2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2" dur="2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3" fill="hold">
                      <p:stCondLst>
                        <p:cond delay="indefinite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6" dur="2000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7" dur="2000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1" dur="2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2" dur="2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6" dur="2000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7" dur="2000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1" dur="2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2" dur="2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3" fill="hold">
                      <p:stCondLst>
                        <p:cond delay="indefinite"/>
                      </p:stCondLst>
                      <p:childTnLst>
                        <p:par>
                          <p:cTn id="474" fill="hold">
                            <p:stCondLst>
                              <p:cond delay="0"/>
                            </p:stCondLst>
                            <p:childTnLst>
                              <p:par>
                                <p:cTn id="47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6" dur="2000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7" dur="2000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1" dur="2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2" dur="20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>
                      <p:stCondLst>
                        <p:cond delay="indefinite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6" dur="2000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7" dur="2000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1" dur="2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2" dur="2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3" fill="hold">
                      <p:stCondLst>
                        <p:cond delay="indefinite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6" dur="2000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7" dur="2000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1" dur="2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2" dur="2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>
                      <p:stCondLst>
                        <p:cond delay="indefinite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6" dur="2000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2000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1" dur="20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2" dur="20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3" fill="hold">
                      <p:stCondLst>
                        <p:cond delay="indefinite"/>
                      </p:stCondLst>
                      <p:childTnLst>
                        <p:par>
                          <p:cTn id="514" fill="hold">
                            <p:stCondLst>
                              <p:cond delay="0"/>
                            </p:stCondLst>
                            <p:childTnLst>
                              <p:par>
                                <p:cTn id="51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6" dur="20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7" dur="2000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1" dur="2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2" dur="2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3" fill="hold">
                      <p:stCondLst>
                        <p:cond delay="indefinite"/>
                      </p:stCondLst>
                      <p:childTnLst>
                        <p:par>
                          <p:cTn id="524" fill="hold">
                            <p:stCondLst>
                              <p:cond delay="0"/>
                            </p:stCondLst>
                            <p:childTnLst>
                              <p:par>
                                <p:cTn id="5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6" dur="20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7" dur="2000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1" dur="20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2" dur="20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3" fill="hold">
                      <p:stCondLst>
                        <p:cond delay="indefinite"/>
                      </p:stCondLst>
                      <p:childTnLst>
                        <p:par>
                          <p:cTn id="534" fill="hold">
                            <p:stCondLst>
                              <p:cond delay="0"/>
                            </p:stCondLst>
                            <p:childTnLst>
                              <p:par>
                                <p:cTn id="53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6" dur="2000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7" dur="2000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1" dur="20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2" dur="20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3" fill="hold">
                      <p:stCondLst>
                        <p:cond delay="indefinite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6" dur="2000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7" dur="2000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1" dur="2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2" dur="2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3" fill="hold">
                      <p:stCondLst>
                        <p:cond delay="indefinite"/>
                      </p:stCondLst>
                      <p:childTnLst>
                        <p:par>
                          <p:cTn id="554" fill="hold">
                            <p:stCondLst>
                              <p:cond delay="0"/>
                            </p:stCondLst>
                            <p:childTnLst>
                              <p:par>
                                <p:cTn id="55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6" dur="2000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7" dur="2000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1" dur="20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2" dur="20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3" fill="hold">
                      <p:stCondLst>
                        <p:cond delay="indefinite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6" dur="2000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7" dur="2000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1" dur="20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2" dur="20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3" fill="hold">
                      <p:stCondLst>
                        <p:cond delay="indefinite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6" dur="2000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7" dur="2000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1" dur="20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2" dur="20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3" fill="hold">
                      <p:stCondLst>
                        <p:cond delay="indefinite"/>
                      </p:stCondLst>
                      <p:childTnLst>
                        <p:par>
                          <p:cTn id="584" fill="hold">
                            <p:stCondLst>
                              <p:cond delay="0"/>
                            </p:stCondLst>
                            <p:childTnLst>
                              <p:par>
                                <p:cTn id="58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6" dur="2000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7" dur="2000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1" dur="20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2" dur="20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3" fill="hold">
                      <p:stCondLst>
                        <p:cond delay="indefinite"/>
                      </p:stCondLst>
                      <p:childTnLst>
                        <p:par>
                          <p:cTn id="594" fill="hold">
                            <p:stCondLst>
                              <p:cond delay="0"/>
                            </p:stCondLst>
                            <p:childTnLst>
                              <p:par>
                                <p:cTn id="59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6" dur="2000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7" dur="2000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1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2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3" fill="hold">
                      <p:stCondLst>
                        <p:cond delay="indefinite"/>
                      </p:stCondLst>
                      <p:childTnLst>
                        <p:par>
                          <p:cTn id="604" fill="hold">
                            <p:stCondLst>
                              <p:cond delay="0"/>
                            </p:stCondLst>
                            <p:childTnLst>
                              <p:par>
                                <p:cTn id="60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6" dur="2000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7" dur="2000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1" dur="20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2" dur="20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3" fill="hold">
                      <p:stCondLst>
                        <p:cond delay="indefinite"/>
                      </p:stCondLst>
                      <p:childTnLst>
                        <p:par>
                          <p:cTn id="614" fill="hold">
                            <p:stCondLst>
                              <p:cond delay="0"/>
                            </p:stCondLst>
                            <p:childTnLst>
                              <p:par>
                                <p:cTn id="61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6" dur="2000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7" dur="2000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1" dur="20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2" dur="20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3" fill="hold">
                      <p:stCondLst>
                        <p:cond delay="indefinite"/>
                      </p:stCondLst>
                      <p:childTnLst>
                        <p:par>
                          <p:cTn id="624" fill="hold">
                            <p:stCondLst>
                              <p:cond delay="0"/>
                            </p:stCondLst>
                            <p:childTnLst>
                              <p:par>
                                <p:cTn id="6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6" dur="2000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7" dur="2000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1" dur="2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2" dur="2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3" fill="hold">
                      <p:stCondLst>
                        <p:cond delay="indefinite"/>
                      </p:stCondLst>
                      <p:childTnLst>
                        <p:par>
                          <p:cTn id="634" fill="hold">
                            <p:stCondLst>
                              <p:cond delay="0"/>
                            </p:stCondLst>
                            <p:childTnLst>
                              <p:par>
                                <p:cTn id="63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6" dur="2000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7" dur="2000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1" dur="2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2" dur="2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3" fill="hold">
                      <p:stCondLst>
                        <p:cond delay="indefinite"/>
                      </p:stCondLst>
                      <p:childTnLst>
                        <p:par>
                          <p:cTn id="644" fill="hold">
                            <p:stCondLst>
                              <p:cond delay="0"/>
                            </p:stCondLst>
                            <p:childTnLst>
                              <p:par>
                                <p:cTn id="64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6" dur="2000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7" dur="2000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1" dur="20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2" dur="20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97"/>
                </p:tgtEl>
              </p:cMediaNode>
            </p:audio>
          </p:childTnLst>
        </p:cTn>
      </p:par>
    </p:tnLst>
    <p:bldLst>
      <p:bldP spid="11" grpId="0" animBg="1"/>
      <p:bldP spid="410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vetlana\AppData\Local\Microsoft\Windows\Temporary Internet Files\Content.IE5\JCWQXA46\MC90019879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206" y="260648"/>
            <a:ext cx="2126427" cy="216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vetlana\AppData\Local\Microsoft\Windows\Temporary Internet Files\Content.IE5\PZDAZ1CL\MC900085430[2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0"/>
            <a:ext cx="1410072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nahoru 1"/>
          <p:cNvSpPr/>
          <p:nvPr/>
        </p:nvSpPr>
        <p:spPr>
          <a:xfrm>
            <a:off x="537289" y="2820857"/>
            <a:ext cx="2982763" cy="2448272"/>
          </a:xfrm>
          <a:prstGeom prst="upArrow">
            <a:avLst>
              <a:gd name="adj1" fmla="val 50000"/>
              <a:gd name="adj2" fmla="val 4813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Videoukázka zpracování</a:t>
            </a:r>
          </a:p>
          <a:p>
            <a:pPr algn="ctr"/>
            <a:r>
              <a:rPr lang="cs-CZ" dirty="0" smtClean="0"/>
              <a:t>školní projekt</a:t>
            </a:r>
            <a:endParaRPr lang="cs-CZ" dirty="0"/>
          </a:p>
        </p:txBody>
      </p:sp>
      <p:sp>
        <p:nvSpPr>
          <p:cNvPr id="6" name="Šipka nahoru 5"/>
          <p:cNvSpPr/>
          <p:nvPr/>
        </p:nvSpPr>
        <p:spPr>
          <a:xfrm>
            <a:off x="5292080" y="2852936"/>
            <a:ext cx="2982763" cy="2448272"/>
          </a:xfrm>
          <a:prstGeom prst="upArrow">
            <a:avLst>
              <a:gd name="adj1" fmla="val 50000"/>
              <a:gd name="adj2" fmla="val 48138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Videoukázka filmové zpracování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3707904" y="5589240"/>
            <a:ext cx="511256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Film režiséra F.A. Brabce byl inspirován sbírkou balad českého autora 19. století K. J. Erbena</a:t>
            </a:r>
          </a:p>
        </p:txBody>
      </p:sp>
    </p:spTree>
    <p:extLst>
      <p:ext uri="{BB962C8B-B14F-4D97-AF65-F5344CB8AC3E}">
        <p14:creationId xmlns:p14="http://schemas.microsoft.com/office/powerpoint/2010/main" val="262159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627546"/>
            <a:ext cx="8856984" cy="114527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Některé balady K. J. Erbena  zhudebnil Antonín Dvořák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Pětiúhelník 11"/>
          <p:cNvSpPr/>
          <p:nvPr/>
        </p:nvSpPr>
        <p:spPr>
          <a:xfrm flipH="1">
            <a:off x="2412892" y="5856906"/>
            <a:ext cx="6264696" cy="864096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Holoubek – opus 110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27784" y="1772816"/>
            <a:ext cx="367240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s</a:t>
            </a:r>
            <a:r>
              <a:rPr lang="cs-CZ" sz="2400" dirty="0" smtClean="0">
                <a:latin typeface="Comic Sans MS" pitchFamily="66" charset="0"/>
              </a:rPr>
              <a:t>ymfonické básně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2411760" y="4785680"/>
            <a:ext cx="6263627" cy="864096"/>
          </a:xfrm>
          <a:prstGeom prst="homePlat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Zlatý kolovrat – opus 109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5" name="Pětiúhelník 14"/>
          <p:cNvSpPr/>
          <p:nvPr/>
        </p:nvSpPr>
        <p:spPr>
          <a:xfrm flipH="1">
            <a:off x="2411760" y="3706479"/>
            <a:ext cx="6264696" cy="864096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Polednice – opus 108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6" name="Pětiúhelník 15"/>
          <p:cNvSpPr/>
          <p:nvPr/>
        </p:nvSpPr>
        <p:spPr>
          <a:xfrm flipH="1">
            <a:off x="2411760" y="2660785"/>
            <a:ext cx="6264696" cy="864096"/>
          </a:xfrm>
          <a:prstGeom prst="homePlat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Vodník – opus 107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2053" name="Picture 5" descr="C:\Users\svetlana\AppData\Local\Microsoft\Windows\Temporary Internet Files\Content.IE5\5IXC3KFZ\MC90029036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6" y="5634292"/>
            <a:ext cx="1593410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svetlana\AppData\Local\Microsoft\Windows\Temporary Internet Files\Content.IE5\5IXC3KFZ\MC900290368[1].wmf">
            <a:hlinkClick r:id="rId5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6" y="2594874"/>
            <a:ext cx="1593410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svetlana\AppData\Local\Microsoft\Windows\Temporary Internet Files\Content.IE5\5IXC3KFZ\MC900290368[1].wmf">
            <a:hlinkClick r:id="rId6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6" y="3627006"/>
            <a:ext cx="1593410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svetlana\AppData\Local\Microsoft\Windows\Temporary Internet Files\Content.IE5\5IXC3KFZ\MC900290368[1].wmf">
            <a:hlinkClick r:id="rId7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6" y="4686176"/>
            <a:ext cx="1593410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7758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4482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b="1" u="sng" dirty="0" smtClean="0"/>
              <a:t>Použité zdroje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r>
              <a:rPr lang="cs-CZ" sz="1000" dirty="0" smtClean="0"/>
              <a:t>Text čerpán a upraven: ERBEN</a:t>
            </a:r>
            <a:r>
              <a:rPr lang="cs-CZ" sz="1000" dirty="0"/>
              <a:t>, Karel Jaromír. </a:t>
            </a:r>
            <a:r>
              <a:rPr lang="cs-CZ" sz="1000" i="1" dirty="0"/>
              <a:t>http://cs.wikisource.org</a:t>
            </a:r>
            <a:r>
              <a:rPr lang="cs-CZ" sz="1000" dirty="0"/>
              <a:t> [online]. [cit. 7.4.2013]. Dostupný na WWW: http://cs.wikisource.org/wiki/Kytice_z_pov%C4%9Bst%C3%AD_n%C3%A1rodn%C3%ADch/Zlat%C3%BD_kolovrat </a:t>
            </a:r>
            <a:endParaRPr lang="cs-CZ" sz="1000" dirty="0" smtClean="0"/>
          </a:p>
          <a:p>
            <a:r>
              <a:rPr lang="cs-CZ" sz="1000" dirty="0" smtClean="0"/>
              <a:t>Audio nahrávka: volně ke stažení na: ERBEN</a:t>
            </a:r>
            <a:r>
              <a:rPr lang="cs-CZ" sz="1000" dirty="0"/>
              <a:t>, Karel Jaromír. </a:t>
            </a:r>
            <a:r>
              <a:rPr lang="cs-CZ" sz="1000" i="1" dirty="0"/>
              <a:t>www.rozhlas.cz</a:t>
            </a:r>
            <a:r>
              <a:rPr lang="cs-CZ" sz="1000" dirty="0"/>
              <a:t> [online]. [cit. 7.4.2013]. Dostupný na WWW: http://www.rozhlas.cz/ctenarskydenik/dila/_</a:t>
            </a:r>
            <a:r>
              <a:rPr lang="cs-CZ" sz="1000" dirty="0" smtClean="0"/>
              <a:t>zprava/699307</a:t>
            </a:r>
          </a:p>
          <a:p>
            <a:r>
              <a:rPr lang="cs-CZ" sz="1000" dirty="0" smtClean="0"/>
              <a:t>Obrázky na str. 4, 5 - </a:t>
            </a:r>
            <a:r>
              <a:rPr lang="cs-CZ" sz="1000" dirty="0"/>
              <a:t>http://</a:t>
            </a:r>
            <a:r>
              <a:rPr lang="cs-CZ" sz="1000" dirty="0" smtClean="0"/>
              <a:t>office.microsoft.com</a:t>
            </a:r>
          </a:p>
          <a:p>
            <a:r>
              <a:rPr lang="cs-CZ" sz="1000" dirty="0" smtClean="0"/>
              <a:t>Obrázky na str. 2  - vlastní</a:t>
            </a:r>
            <a:endParaRPr lang="cs-CZ" sz="1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066590" y="188640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581</Words>
  <Application>Microsoft Office PowerPoint</Application>
  <PresentationFormat>Předvádění na obrazovce (4:3)</PresentationFormat>
  <Paragraphs>131</Paragraphs>
  <Slides>6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46</cp:revision>
  <dcterms:created xsi:type="dcterms:W3CDTF">2012-11-26T19:09:11Z</dcterms:created>
  <dcterms:modified xsi:type="dcterms:W3CDTF">2013-05-12T15:39:40Z</dcterms:modified>
</cp:coreProperties>
</file>