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3" r:id="rId4"/>
    <p:sldId id="264" r:id="rId5"/>
    <p:sldId id="265" r:id="rId6"/>
    <p:sldId id="266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66FF66"/>
    <a:srgbClr val="CCFFCC"/>
    <a:srgbClr val="66FF33"/>
    <a:srgbClr val="99FFCC"/>
    <a:srgbClr val="FFFF66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21001">
              <a:srgbClr val="FFFF66"/>
            </a:gs>
            <a:gs pos="35001">
              <a:srgbClr val="99FFCC"/>
            </a:gs>
            <a:gs pos="52000">
              <a:srgbClr val="66FF33"/>
            </a:gs>
            <a:gs pos="73000">
              <a:srgbClr val="CCFFCC"/>
            </a:gs>
            <a:gs pos="88000">
              <a:srgbClr val="66FF66"/>
            </a:gs>
            <a:gs pos="100000">
              <a:srgbClr val="00FF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1FBC9-A5C0-4B61-AA4C-81ACE24CDB64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38328281"/>
              </p:ext>
            </p:extLst>
          </p:nvPr>
        </p:nvGraphicFramePr>
        <p:xfrm>
          <a:off x="395536" y="1772816"/>
          <a:ext cx="8496944" cy="4889989"/>
        </p:xfrm>
        <a:graphic>
          <a:graphicData uri="http://schemas.openxmlformats.org/drawingml/2006/table">
            <a:tbl>
              <a:tblPr/>
              <a:tblGrid>
                <a:gridCol w="3052561"/>
                <a:gridCol w="5444383"/>
              </a:tblGrid>
              <a:tr h="3728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ZŠ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, okres Kladno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2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Adresa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Komenského 305,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2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CZ.1.07/1.4.00/21.3655, Moderní škola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0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materiálu v sadě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400" b="0" i="0" u="none" strike="noStrike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VY_12_INOVACE_29</a:t>
                      </a:r>
                      <a:endParaRPr lang="cs-CZ" sz="1400" b="0" i="0" u="none" strike="noStrike" dirty="0" smtClean="0">
                        <a:solidFill>
                          <a:schemeClr val="accent3">
                            <a:lumMod val="7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2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Český jazyk a literatura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34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(název prezentace)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Čtení s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porozuměním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- práce s textem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28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Světlana Kopecká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01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popis (anotace)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Jedná se o procvičovací interaktivní prezentaci s kontrolními mechanizmy.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Žáci řadí text podle časové posloupnosti, hledají nadbytečná slova, která do textu nepatří.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Str. 3 – klikej na věty tak, jak jdou po sobě – budou se následovně zobrazovat v připravené tabulce.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Str. 5 – pečlivě čti text, klikej na slova, která do textu nepaří. Při správné volbě slovo zmizí.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5" name="Skupina 4"/>
          <p:cNvGrpSpPr/>
          <p:nvPr/>
        </p:nvGrpSpPr>
        <p:grpSpPr>
          <a:xfrm>
            <a:off x="971600" y="5439"/>
            <a:ext cx="6968502" cy="1485900"/>
            <a:chOff x="846154" y="500042"/>
            <a:chExt cx="6968502" cy="1485900"/>
          </a:xfrm>
        </p:grpSpPr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46154" y="500042"/>
              <a:ext cx="6083300" cy="148590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3" descr="C:\Users\Paja\Documents\Paja\Škola\logo3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929454" y="500042"/>
              <a:ext cx="885202" cy="1485900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185715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Den sv. Patrika,Den svatého Patrika,lidé,lupracháni,mu&amp;zcaron;,mu&amp;zcaron;i,obrázky WWW,oslavy,osoba,páni,smích,svátky,události,úsm&amp;ecaron;šek,úsm&amp;ecaron;v,vide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" name="AutoShape 4" descr="Den sv. Patrika,Den svatého Patrika,lidé,lupracháni,mu&amp;zcaron;,mu&amp;zcaron;i,obrázky WWW,oslavy,osoba,páni,smích,svátky,události,úsm&amp;ecaron;šek,úsm&amp;ecaron;v,vide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755576" y="620688"/>
            <a:ext cx="7632848" cy="26642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Na další stránce si pečlivě přečti text. </a:t>
            </a:r>
            <a:endParaRPr lang="cs-CZ" sz="2400" b="1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algn="ctr"/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Každá věta má svůj čas a své místo.</a:t>
            </a:r>
          </a:p>
          <a:p>
            <a:pPr algn="ctr"/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Seřaď příběh tak, jak se udál.</a:t>
            </a:r>
          </a:p>
          <a:p>
            <a:pPr algn="ctr"/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Klikni vždy na větu,</a:t>
            </a:r>
          </a:p>
          <a:p>
            <a:pPr algn="ctr"/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 ta se objeví tam, kam patří.</a:t>
            </a:r>
            <a:endParaRPr lang="cs-CZ" sz="2400" b="1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030" name="Picture 6" descr="C:\Users\svetlana\Desktop\100OLYMP\P309002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043" t="14691" r="12274" b="6760"/>
          <a:stretch/>
        </p:blipFill>
        <p:spPr bwMode="auto">
          <a:xfrm>
            <a:off x="1979712" y="3284984"/>
            <a:ext cx="5256584" cy="357301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6281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aoblený obdélník 19"/>
          <p:cNvSpPr/>
          <p:nvPr/>
        </p:nvSpPr>
        <p:spPr>
          <a:xfrm>
            <a:off x="34605" y="3418005"/>
            <a:ext cx="9059000" cy="3294545"/>
          </a:xfrm>
          <a:prstGeom prst="roundRect">
            <a:avLst>
              <a:gd name="adj" fmla="val 7597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4605" y="2259037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Včera jsme se s mým člověkem velmi pohněvali.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4605" y="412170"/>
            <a:ext cx="9143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Urazil jsem se, utekl do lesa a byl jsem velice nešťastný.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4604" y="21419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Skočil jsem, ty oči jsem tlapkou napálil.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4604" y="78150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Spadly na zem, jen to cinklo, každé oko jinam.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4604" y="1889705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Stalo se to, co se ještě nikdy nestal, kočky – já byl poprvé doopravdy bit!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4605" y="1521915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Když jsem se vrátil, nikdo v domku nebyl, bál jsem se, že mě opustil.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0" y="3564808"/>
            <a:ext cx="5807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latin typeface="Comic Sans MS" pitchFamily="66" charset="0"/>
              </a:rPr>
              <a:t>1</a:t>
            </a:r>
            <a:r>
              <a:rPr lang="cs-CZ" b="1" dirty="0">
                <a:solidFill>
                  <a:srgbClr val="00B050"/>
                </a:solidFill>
                <a:latin typeface="Comic Sans MS" pitchFamily="66" charset="0"/>
              </a:rPr>
              <a:t>. Včera jsme se s mým člověkem velmi pohněvali.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34605" y="1152583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Byl velmi unavený, seděl za stolem a odložil si na stůl své druhé oči.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0" y="3933282"/>
            <a:ext cx="90936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latin typeface="Comic Sans MS" pitchFamily="66" charset="0"/>
              </a:rPr>
              <a:t>2. </a:t>
            </a:r>
            <a:r>
              <a:rPr lang="cs-CZ" b="1" dirty="0">
                <a:solidFill>
                  <a:srgbClr val="00B050"/>
                </a:solidFill>
                <a:latin typeface="Comic Sans MS" pitchFamily="66" charset="0"/>
              </a:rPr>
              <a:t>Byl velmi unavený, seděl za stolem a odložil </a:t>
            </a:r>
            <a:r>
              <a:rPr lang="cs-CZ" b="1" dirty="0" smtClean="0">
                <a:solidFill>
                  <a:srgbClr val="00B050"/>
                </a:solidFill>
                <a:latin typeface="Comic Sans MS" pitchFamily="66" charset="0"/>
              </a:rPr>
              <a:t>si </a:t>
            </a:r>
            <a:r>
              <a:rPr lang="cs-CZ" b="1" dirty="0">
                <a:solidFill>
                  <a:srgbClr val="00B050"/>
                </a:solidFill>
                <a:latin typeface="Comic Sans MS" pitchFamily="66" charset="0"/>
              </a:rPr>
              <a:t>na stůl své druhé oči.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0" y="4279950"/>
            <a:ext cx="6827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latin typeface="Comic Sans MS" pitchFamily="66" charset="0"/>
              </a:rPr>
              <a:t>3. </a:t>
            </a:r>
            <a:r>
              <a:rPr lang="cs-CZ" b="1" dirty="0">
                <a:solidFill>
                  <a:srgbClr val="00B050"/>
                </a:solidFill>
                <a:latin typeface="Comic Sans MS" pitchFamily="66" charset="0"/>
              </a:rPr>
              <a:t>Skočil jsem, ty oči jsem tlapkou napálil.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0" y="4618615"/>
            <a:ext cx="70917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latin typeface="Comic Sans MS" pitchFamily="66" charset="0"/>
              </a:rPr>
              <a:t>4. </a:t>
            </a:r>
            <a:r>
              <a:rPr lang="cs-CZ" b="1" dirty="0">
                <a:solidFill>
                  <a:srgbClr val="00B050"/>
                </a:solidFill>
                <a:latin typeface="Comic Sans MS" pitchFamily="66" charset="0"/>
              </a:rPr>
              <a:t>Spadly na zem, jen to cinklo, každé oko jinam.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0" y="4949520"/>
            <a:ext cx="9093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latin typeface="Comic Sans MS" pitchFamily="66" charset="0"/>
              </a:rPr>
              <a:t>5. </a:t>
            </a:r>
            <a:r>
              <a:rPr lang="cs-CZ" b="1" dirty="0">
                <a:solidFill>
                  <a:srgbClr val="00B050"/>
                </a:solidFill>
                <a:latin typeface="Comic Sans MS" pitchFamily="66" charset="0"/>
              </a:rPr>
              <a:t>Stalo se to, co se ještě nikdy </a:t>
            </a:r>
            <a:r>
              <a:rPr lang="cs-CZ" b="1" dirty="0" smtClean="0">
                <a:solidFill>
                  <a:srgbClr val="00B050"/>
                </a:solidFill>
                <a:latin typeface="Comic Sans MS" pitchFamily="66" charset="0"/>
              </a:rPr>
              <a:t>nestalo, kočky já </a:t>
            </a:r>
            <a:r>
              <a:rPr lang="cs-CZ" b="1" dirty="0">
                <a:solidFill>
                  <a:srgbClr val="00B050"/>
                </a:solidFill>
                <a:latin typeface="Comic Sans MS" pitchFamily="66" charset="0"/>
              </a:rPr>
              <a:t>byl poprvé </a:t>
            </a:r>
            <a:r>
              <a:rPr lang="cs-CZ" b="1" dirty="0" smtClean="0">
                <a:solidFill>
                  <a:srgbClr val="00B050"/>
                </a:solidFill>
                <a:latin typeface="Comic Sans MS" pitchFamily="66" charset="0"/>
              </a:rPr>
              <a:t>doopravdy </a:t>
            </a:r>
            <a:r>
              <a:rPr lang="cs-CZ" b="1" dirty="0">
                <a:solidFill>
                  <a:srgbClr val="00B050"/>
                </a:solidFill>
                <a:latin typeface="Comic Sans MS" pitchFamily="66" charset="0"/>
              </a:rPr>
              <a:t>bit!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0" y="5324304"/>
            <a:ext cx="77864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latin typeface="Comic Sans MS" pitchFamily="66" charset="0"/>
              </a:rPr>
              <a:t>6. </a:t>
            </a:r>
            <a:r>
              <a:rPr lang="cs-CZ" b="1" dirty="0">
                <a:solidFill>
                  <a:srgbClr val="00B050"/>
                </a:solidFill>
                <a:latin typeface="Comic Sans MS" pitchFamily="66" charset="0"/>
              </a:rPr>
              <a:t>Urazil jsem se, utekl do lesa a byl jsem velice nešťastný.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0" y="5679558"/>
            <a:ext cx="88559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latin typeface="Comic Sans MS" pitchFamily="66" charset="0"/>
              </a:rPr>
              <a:t>7. </a:t>
            </a:r>
            <a:r>
              <a:rPr lang="cs-CZ" b="1" dirty="0">
                <a:solidFill>
                  <a:srgbClr val="00B050"/>
                </a:solidFill>
                <a:latin typeface="Comic Sans MS" pitchFamily="66" charset="0"/>
              </a:rPr>
              <a:t>Když jsem se vrátil, nikdo v domku nebyl, bál jsem se, že mě opustil</a:t>
            </a:r>
            <a:r>
              <a:rPr lang="cs-CZ" b="1" dirty="0" smtClean="0">
                <a:solidFill>
                  <a:srgbClr val="00B050"/>
                </a:solidFill>
                <a:latin typeface="Comic Sans MS" pitchFamily="66" charset="0"/>
              </a:rPr>
              <a:t>.</a:t>
            </a:r>
            <a:endParaRPr lang="cs-CZ" b="1" dirty="0">
              <a:solidFill>
                <a:srgbClr val="00B050"/>
              </a:solidFill>
              <a:latin typeface="Comic Sans MS" pitchFamily="66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07681" y="2633453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Najednou jsem slyšel bleděmodrou . Teplé tlapky mě zvedly vzhůru a já věděl, </a:t>
            </a:r>
          </a:p>
          <a:p>
            <a:pPr algn="ctr"/>
            <a:r>
              <a:rPr lang="cs-CZ" b="1" dirty="0" smtClean="0"/>
              <a:t>že je zase dobře.</a:t>
            </a:r>
            <a:endParaRPr lang="cs-CZ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0" y="6048890"/>
            <a:ext cx="87494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latin typeface="Comic Sans MS" pitchFamily="66" charset="0"/>
              </a:rPr>
              <a:t>8. Najednou jsem slyšel bleděmodrou. Teplé tlapky mě zvedly vzhůru a já       věděl, že je zase dobře.</a:t>
            </a:r>
            <a:endParaRPr lang="cs-CZ" b="1" dirty="0">
              <a:solidFill>
                <a:srgbClr val="00B05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336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00"/>
                            </p:stCondLst>
                            <p:childTnLst>
                              <p:par>
                                <p:cTn id="10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720971" y="692696"/>
            <a:ext cx="7632848" cy="26642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Na příští stránce hledej tuláčky, které nám zamotal Modrý </a:t>
            </a:r>
            <a:r>
              <a:rPr lang="cs-CZ" sz="2400" b="1" dirty="0" err="1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Poťouch</a:t>
            </a:r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 do textu.</a:t>
            </a:r>
          </a:p>
          <a:p>
            <a:pPr algn="ctr"/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Až tuláčky najdeš, klikni na ně, zmizí.</a:t>
            </a:r>
            <a:endParaRPr lang="cs-CZ" sz="2400" b="1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2050" name="Picture 2" descr="C:\Users\svetlana\Desktop\do dumů\100OLYMP\P309001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7" t="10303" r="14444" b="12727"/>
          <a:stretch/>
        </p:blipFill>
        <p:spPr bwMode="auto">
          <a:xfrm rot="1042061" flipH="1">
            <a:off x="5690447" y="2328997"/>
            <a:ext cx="3398130" cy="4518567"/>
          </a:xfrm>
          <a:prstGeom prst="ellipse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3466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251520" y="476672"/>
            <a:ext cx="856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Tož tedy ten velký čtvernohý  je             kůň. Žluťák mi o něm vyprávěl, že je to to nejhloupější zvíře, protože jen dře a dře pro člověka.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652120" y="476671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modrá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251520" y="1645879"/>
            <a:ext cx="87849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Řekl mi, že kůň           nechodí nikdy sám. Vždycky je s ním člověk, který mu navlékl na krk chomout a přikazuje mu, co má dělat. Kdyby prý kůň jen trochu neposlechl, člověk by mu nabil.          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026057" y="1645879"/>
            <a:ext cx="10756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žlutý 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251521" y="3204977"/>
            <a:ext cx="856895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Aby mi to Žluťák dokázal, přikradl se ke </a:t>
            </a:r>
          </a:p>
          <a:p>
            <a:r>
              <a:rPr lang="cs-CZ" sz="2400" dirty="0">
                <a:latin typeface="Arial Black" pitchFamily="34" charset="0"/>
              </a:rPr>
              <a:t>k</a:t>
            </a:r>
            <a:r>
              <a:rPr lang="cs-CZ" sz="2400" dirty="0" smtClean="0">
                <a:latin typeface="Arial Black" pitchFamily="34" charset="0"/>
              </a:rPr>
              <a:t>oni a najednou proti němu vyskočil. Kůň polekaně hodil hlavou a začal neohrabaně bít předníma nohama. Jeho člověk opravdu zapráskal bičem. Kůň sklonil             hlavu a velice usilovně šel zase dál. Zdálo se mi, že jeho              oči vůbec nic nevidí. Byly velice smutné. Vůbec to bylo              smutné.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7269620" y="3574308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rychlý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3463948" y="4667913"/>
            <a:ext cx="12755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Arial Black" pitchFamily="34" charset="0"/>
              </a:rPr>
              <a:t>v</a:t>
            </a:r>
            <a:r>
              <a:rPr lang="cs-CZ" sz="2400" dirty="0" smtClean="0">
                <a:latin typeface="Arial Black" pitchFamily="34" charset="0"/>
              </a:rPr>
              <a:t>esele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1056978" y="5775218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honem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5868144" y="5025727"/>
            <a:ext cx="1439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růžová 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7092280" y="3204976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chlupatá</a:t>
            </a:r>
            <a:endParaRPr lang="cs-CZ" sz="24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271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</p:childTnLst>
        </p:cTn>
      </p:par>
    </p:tnLst>
    <p:bldLst>
      <p:bldP spid="9" grpId="0"/>
      <p:bldP spid="57" grpId="0"/>
      <p:bldP spid="59" grpId="0"/>
      <p:bldP spid="61" grpId="0"/>
      <p:bldP spid="62" grpId="0"/>
      <p:bldP spid="63" grpId="0"/>
      <p:bldP spid="6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6288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/>
              <a:t>Použité zdroje: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492896"/>
            <a:ext cx="8496944" cy="3482981"/>
          </a:xfrm>
        </p:spPr>
        <p:txBody>
          <a:bodyPr>
            <a:normAutofit/>
          </a:bodyPr>
          <a:lstStyle/>
          <a:p>
            <a:r>
              <a:rPr lang="cs-CZ" sz="2000" dirty="0" smtClean="0"/>
              <a:t>Obrázky jsou </a:t>
            </a:r>
            <a:r>
              <a:rPr lang="cs-CZ" sz="2000" dirty="0"/>
              <a:t>čerpány z </a:t>
            </a:r>
            <a:r>
              <a:rPr lang="cs-CZ" sz="2000" dirty="0" smtClean="0"/>
              <a:t>archivu autora nebo z klipartu MS Office</a:t>
            </a:r>
          </a:p>
          <a:p>
            <a:r>
              <a:rPr lang="cs-CZ" sz="2000" dirty="0" smtClean="0"/>
              <a:t>Texty </a:t>
            </a:r>
            <a:r>
              <a:rPr lang="cs-CZ" sz="2000" dirty="0" smtClean="0"/>
              <a:t>čerpány z knihy: KOLÁŘ</a:t>
            </a:r>
            <a:r>
              <a:rPr lang="cs-CZ" sz="2000" dirty="0"/>
              <a:t>, Josef. </a:t>
            </a:r>
            <a:r>
              <a:rPr lang="cs-CZ" sz="2000" i="1" dirty="0"/>
              <a:t>Z deníku kocoura Modroočka</a:t>
            </a:r>
            <a:r>
              <a:rPr lang="cs-CZ" sz="2000" dirty="0"/>
              <a:t>. Praha: Albatros, 1976, ISBN 13-631-KMČ-76 14/45. </a:t>
            </a:r>
            <a:r>
              <a:rPr lang="cs-CZ" sz="2000" dirty="0" smtClean="0"/>
              <a:t>T</a:t>
            </a:r>
          </a:p>
          <a:p>
            <a:r>
              <a:rPr lang="cs-CZ" sz="2000" dirty="0"/>
              <a:t>T</a:t>
            </a:r>
            <a:r>
              <a:rPr lang="cs-CZ" sz="2000" dirty="0" smtClean="0"/>
              <a:t>exty </a:t>
            </a:r>
            <a:r>
              <a:rPr lang="cs-CZ" sz="2000" dirty="0"/>
              <a:t>upravovány</a:t>
            </a:r>
          </a:p>
          <a:p>
            <a:endParaRPr lang="cs-CZ" sz="2000" dirty="0"/>
          </a:p>
        </p:txBody>
      </p:sp>
      <p:grpSp>
        <p:nvGrpSpPr>
          <p:cNvPr id="6" name="Skupina 5"/>
          <p:cNvGrpSpPr/>
          <p:nvPr/>
        </p:nvGrpSpPr>
        <p:grpSpPr>
          <a:xfrm>
            <a:off x="1112865" y="260648"/>
            <a:ext cx="6968502" cy="1485900"/>
            <a:chOff x="846154" y="500042"/>
            <a:chExt cx="6968502" cy="1485900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46154" y="500042"/>
              <a:ext cx="6083300" cy="148590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3" descr="C:\Users\Paja\Documents\Paja\Škola\logo3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929454" y="500042"/>
              <a:ext cx="885202" cy="1485900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2192434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Vlastní 12">
      <a:dk1>
        <a:srgbClr val="800000"/>
      </a:dk1>
      <a:lt1>
        <a:srgbClr val="CC6600"/>
      </a:lt1>
      <a:dk2>
        <a:srgbClr val="800000"/>
      </a:dk2>
      <a:lt2>
        <a:srgbClr val="FFFF66"/>
      </a:lt2>
      <a:accent1>
        <a:srgbClr val="FFC000"/>
      </a:accent1>
      <a:accent2>
        <a:srgbClr val="974806"/>
      </a:accent2>
      <a:accent3>
        <a:srgbClr val="993300"/>
      </a:accent3>
      <a:accent4>
        <a:srgbClr val="FF6600"/>
      </a:accent4>
      <a:accent5>
        <a:srgbClr val="533515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610</Words>
  <Application>Microsoft Office PowerPoint</Application>
  <PresentationFormat>Předvádění na obrazovce (4:3)</PresentationFormat>
  <Paragraphs>58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Paja</dc:creator>
  <cp:lastModifiedBy>svetlana</cp:lastModifiedBy>
  <cp:revision>45</cp:revision>
  <dcterms:created xsi:type="dcterms:W3CDTF">2012-11-26T19:09:11Z</dcterms:created>
  <dcterms:modified xsi:type="dcterms:W3CDTF">2013-05-12T23:59:46Z</dcterms:modified>
</cp:coreProperties>
</file>