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63" r:id="rId3"/>
    <p:sldId id="260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CCFF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7B096-334B-459F-956B-95B592615F1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C601A4-A5DA-41B9-8F10-0607964010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819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054946-1ADD-4854-B855-437D0A81AC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29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2">
                <a:lumMod val="75000"/>
              </a:schemeClr>
            </a:gs>
            <a:gs pos="16000">
              <a:srgbClr val="CC99FF"/>
            </a:gs>
            <a:gs pos="50000">
              <a:srgbClr val="FFCCFF"/>
            </a:gs>
            <a:gs pos="79000">
              <a:schemeClr val="accent2">
                <a:lumMod val="60000"/>
                <a:lumOff val="40000"/>
              </a:schemeClr>
            </a:gs>
            <a:gs pos="95000">
              <a:schemeClr val="accent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youtube.com/watch?v=wA6mb7Fwblw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PtBLuQl5FY" TargetMode="External"/><Relationship Id="rId7" Type="http://schemas.openxmlformats.org/officeDocument/2006/relationships/hyperlink" Target="http://www.youtube.com/watch?v=HzQejxJqW6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rpd2cHjAmo" TargetMode="External"/><Relationship Id="rId5" Type="http://schemas.openxmlformats.org/officeDocument/2006/relationships/hyperlink" Target="http://www.youtube.com/watch?v=XtoCUsDCRuk&amp;playnext=1&amp;list=PLF85BCEF6B332DA83&amp;feature=results_main" TargetMode="Externa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6034559"/>
              </p:ext>
            </p:extLst>
          </p:nvPr>
        </p:nvGraphicFramePr>
        <p:xfrm>
          <a:off x="395536" y="1779865"/>
          <a:ext cx="8496944" cy="5078135"/>
        </p:xfrm>
        <a:graphic>
          <a:graphicData uri="http://schemas.openxmlformats.org/drawingml/2006/table">
            <a:tbl>
              <a:tblPr/>
              <a:tblGrid>
                <a:gridCol w="3052561"/>
                <a:gridCol w="5444383"/>
              </a:tblGrid>
              <a:tr h="3396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8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8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i="0" u="none" strike="noStrike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VY_12_INOVACE_31</a:t>
                      </a:r>
                      <a:endParaRPr lang="cs-CZ" sz="1400" b="0" i="0" u="none" strike="noStrike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8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a literatura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4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Chvilky s poezií II.–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K.J.Erben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Kytice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5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Určeno žákům od 5.ročníku.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Aktivní naslouchání a sledování psaného textu.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Pomocí „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odkrývačky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“ žáci zjistí, jakou baladu budou číst.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sledují a čtou psaný text, přitom poslouchají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audioukázku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a porovnávají. Pokud zjistí odlišnost, přihlásí se. Učitel zastaví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audioukázku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a společně mohou diskutovat o rozdílech  slyšeného a čteného. Stejně tak lze vysvětlovat obrazná vyjádření, básnické obraty.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Na snímku 4 –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proklik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na z filmu Kytice režiséra F.A Brabce.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Na snímku 5 - Zvukové ukázky symfonických básní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A.Dvořáka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, lze využít i při poslechu v hudební výchově.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971600" y="5439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88916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38" t="25706" r="26150" b="22785"/>
          <a:stretch/>
        </p:blipFill>
        <p:spPr bwMode="auto">
          <a:xfrm>
            <a:off x="1036161" y="2862055"/>
            <a:ext cx="3463831" cy="3447265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Šipka doprava se zářezem 7">
            <a:hlinkClick r:id="" action="ppaction://hlinkshowjump?jump=nextslide"/>
          </p:cNvPr>
          <p:cNvSpPr/>
          <p:nvPr/>
        </p:nvSpPr>
        <p:spPr>
          <a:xfrm>
            <a:off x="7544563" y="440667"/>
            <a:ext cx="1314179" cy="720080"/>
          </a:xfrm>
          <a:prstGeom prst="notchedRightArrow">
            <a:avLst/>
          </a:prstGeom>
          <a:solidFill>
            <a:srgbClr val="C0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90589" y="2790716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33789" y="27905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19389" y="2777695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04989" y="278493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5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33789" y="3656007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193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04989" y="36608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905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337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193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4988" y="2201364"/>
            <a:ext cx="914400" cy="57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905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193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4989" y="4575249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905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337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04989" y="5485043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31863" y="2777695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1863" y="36608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863" y="4575249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1863" y="5485043"/>
            <a:ext cx="558725" cy="914400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31863" y="188640"/>
            <a:ext cx="6588409" cy="1224135"/>
          </a:xfrm>
          <a:prstGeom prst="roundRect">
            <a:avLst>
              <a:gd name="adj" fmla="val 31548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Zjisti název básně, kterou se dnes budeme zabývat. Vzpomeň si i na spisovatele a jméno sbírky, z které báseň pochází.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5960691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5278935" y="259190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5618507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4" name="Volný tvar 43"/>
          <p:cNvSpPr/>
          <p:nvPr/>
        </p:nvSpPr>
        <p:spPr>
          <a:xfrm>
            <a:off x="6300263" y="320777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5" name="Volný tvar 44"/>
          <p:cNvSpPr/>
          <p:nvPr/>
        </p:nvSpPr>
        <p:spPr>
          <a:xfrm>
            <a:off x="5960691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7" name="Volný tvar 46"/>
          <p:cNvSpPr/>
          <p:nvPr/>
        </p:nvSpPr>
        <p:spPr>
          <a:xfrm>
            <a:off x="5278935" y="382365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B3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48" name="Volný tvar 47"/>
          <p:cNvSpPr/>
          <p:nvPr/>
        </p:nvSpPr>
        <p:spPr>
          <a:xfrm>
            <a:off x="5618507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6300263" y="4439526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5960691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3" name="Volný tvar 52"/>
          <p:cNvSpPr/>
          <p:nvPr/>
        </p:nvSpPr>
        <p:spPr>
          <a:xfrm>
            <a:off x="5278935" y="5055399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5618507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D3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6" name="Volný tvar 55"/>
          <p:cNvSpPr/>
          <p:nvPr/>
        </p:nvSpPr>
        <p:spPr>
          <a:xfrm>
            <a:off x="6300263" y="5671272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5618507" y="1988045"/>
            <a:ext cx="631255" cy="725582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1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59" name="Volný tvar 58"/>
          <p:cNvSpPr/>
          <p:nvPr/>
        </p:nvSpPr>
        <p:spPr>
          <a:xfrm>
            <a:off x="4951419" y="5706681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D2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0" name="Volný tvar 59"/>
          <p:cNvSpPr/>
          <p:nvPr/>
        </p:nvSpPr>
        <p:spPr>
          <a:xfrm>
            <a:off x="4951420" y="444860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144091" tIns="158790" rIns="144091" bIns="15879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C1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4929170" y="7210458"/>
            <a:ext cx="783627" cy="435348"/>
          </a:xfrm>
          <a:custGeom>
            <a:avLst/>
            <a:gdLst>
              <a:gd name="connsiteX0" fmla="*/ 0 w 783627"/>
              <a:gd name="connsiteY0" fmla="*/ 0 h 435348"/>
              <a:gd name="connsiteX1" fmla="*/ 783627 w 783627"/>
              <a:gd name="connsiteY1" fmla="*/ 0 h 435348"/>
              <a:gd name="connsiteX2" fmla="*/ 783627 w 783627"/>
              <a:gd name="connsiteY2" fmla="*/ 435348 h 435348"/>
              <a:gd name="connsiteX3" fmla="*/ 0 w 783627"/>
              <a:gd name="connsiteY3" fmla="*/ 435348 h 435348"/>
              <a:gd name="connsiteX4" fmla="*/ 0 w 783627"/>
              <a:gd name="connsiteY4" fmla="*/ 0 h 4353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3627" h="435348">
                <a:moveTo>
                  <a:pt x="0" y="0"/>
                </a:moveTo>
                <a:lnTo>
                  <a:pt x="783627" y="0"/>
                </a:lnTo>
                <a:lnTo>
                  <a:pt x="783627" y="435348"/>
                </a:lnTo>
                <a:lnTo>
                  <a:pt x="0" y="4353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1200" kern="1200"/>
          </a:p>
        </p:txBody>
      </p:sp>
      <p:sp>
        <p:nvSpPr>
          <p:cNvPr id="62" name="Volný tvar 61"/>
          <p:cNvSpPr/>
          <p:nvPr/>
        </p:nvSpPr>
        <p:spPr>
          <a:xfrm>
            <a:off x="4961131" y="3207778"/>
            <a:ext cx="631255" cy="725581"/>
          </a:xfrm>
          <a:custGeom>
            <a:avLst/>
            <a:gdLst>
              <a:gd name="connsiteX0" fmla="*/ 0 w 725581"/>
              <a:gd name="connsiteY0" fmla="*/ 315628 h 631255"/>
              <a:gd name="connsiteX1" fmla="*/ 157814 w 725581"/>
              <a:gd name="connsiteY1" fmla="*/ 0 h 631255"/>
              <a:gd name="connsiteX2" fmla="*/ 567767 w 725581"/>
              <a:gd name="connsiteY2" fmla="*/ 0 h 631255"/>
              <a:gd name="connsiteX3" fmla="*/ 725581 w 725581"/>
              <a:gd name="connsiteY3" fmla="*/ 315628 h 631255"/>
              <a:gd name="connsiteX4" fmla="*/ 567767 w 725581"/>
              <a:gd name="connsiteY4" fmla="*/ 631255 h 631255"/>
              <a:gd name="connsiteX5" fmla="*/ 157814 w 725581"/>
              <a:gd name="connsiteY5" fmla="*/ 631255 h 631255"/>
              <a:gd name="connsiteX6" fmla="*/ 0 w 725581"/>
              <a:gd name="connsiteY6" fmla="*/ 315628 h 631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581" h="631255">
                <a:moveTo>
                  <a:pt x="362790" y="0"/>
                </a:moveTo>
                <a:lnTo>
                  <a:pt x="725581" y="137298"/>
                </a:lnTo>
                <a:lnTo>
                  <a:pt x="725581" y="493957"/>
                </a:lnTo>
                <a:lnTo>
                  <a:pt x="362790" y="631255"/>
                </a:lnTo>
                <a:lnTo>
                  <a:pt x="0" y="493957"/>
                </a:lnTo>
                <a:lnTo>
                  <a:pt x="0" y="137298"/>
                </a:lnTo>
                <a:lnTo>
                  <a:pt x="362790" y="0"/>
                </a:lnTo>
                <a:close/>
              </a:path>
            </a:pathLst>
          </a:cu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8371" tIns="113070" rIns="98371" bIns="113070" numCol="1" spcCol="1270" anchor="ctr" anchorCtr="0">
            <a:noAutofit/>
          </a:bodyPr>
          <a:lstStyle/>
          <a:p>
            <a:pPr lvl="0" algn="ctr" defTabSz="1555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b="1" kern="1200" dirty="0" smtClean="0">
                <a:latin typeface="Comic Sans MS" pitchFamily="66" charset="0"/>
              </a:rPr>
              <a:t>A4</a:t>
            </a:r>
            <a:endParaRPr lang="cs-CZ" sz="2000" b="1" kern="1200" dirty="0">
              <a:latin typeface="Comic Sans MS" pitchFamily="66" charset="0"/>
            </a:endParaRPr>
          </a:p>
        </p:txBody>
      </p:sp>
      <p:sp>
        <p:nvSpPr>
          <p:cNvPr id="63" name="Pětiúhelník 62"/>
          <p:cNvSpPr/>
          <p:nvPr/>
        </p:nvSpPr>
        <p:spPr>
          <a:xfrm>
            <a:off x="482132" y="1260848"/>
            <a:ext cx="6893780" cy="591888"/>
          </a:xfrm>
          <a:prstGeom prst="homePlate">
            <a:avLst/>
          </a:prstGeom>
          <a:scene3d>
            <a:camera prst="orthographicFront"/>
            <a:lightRig rig="soft" dir="tl">
              <a:rot lat="0" lon="0" rev="0"/>
            </a:lightRig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Kytice – Karel Jaromír Erben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020272" y="1809453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26067" y="4576451"/>
            <a:ext cx="914400" cy="9144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7020272" y="1845542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988171" y="1861654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931518" y="1938778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015437" y="1884520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7052267" y="1977098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6986504" y="1862630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020272" y="1949502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7052267" y="1990545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7070431" y="1845541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000841" y="1990545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6969858" y="1987219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7053100" y="1977099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7007713" y="1867439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7056750" y="1886801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6988171" y="1886801"/>
            <a:ext cx="1838470" cy="1846553"/>
          </a:xfrm>
          <a:prstGeom prst="ellipse">
            <a:avLst/>
          </a:prstGeom>
          <a:solidFill>
            <a:srgbClr val="C0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232" y="4002469"/>
            <a:ext cx="1871488" cy="18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2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4" dur="10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8" dur="10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2" dur="10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6" dur="10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70" dur="10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84" dur="10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98" dur="10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2" dur="10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26" dur="10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000"/>
                            </p:stCondLst>
                            <p:childTnLst>
                              <p:par>
                                <p:cTn id="139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40" dur="10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000"/>
                            </p:stCondLst>
                            <p:childTnLst>
                              <p:par>
                                <p:cTn id="153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54" dur="10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000"/>
                            </p:stCondLst>
                            <p:childTnLst>
                              <p:par>
                                <p:cTn id="167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68" dur="10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1000"/>
                            </p:stCondLst>
                            <p:childTnLst>
                              <p:par>
                                <p:cTn id="181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82" dur="10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1000"/>
                            </p:stCondLst>
                            <p:childTnLst>
                              <p:par>
                                <p:cTn id="195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96" dur="10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000"/>
                            </p:stCondLst>
                            <p:childTnLst>
                              <p:par>
                                <p:cTn id="209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10" dur="10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23" presetID="21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24" dur="10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63" grpId="0" animBg="1"/>
      <p:bldP spid="64" grpId="0" animBg="1"/>
      <p:bldP spid="64" grpId="1" animBg="1"/>
      <p:bldP spid="69" grpId="0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73" grpId="0" animBg="1"/>
      <p:bldP spid="73" grpId="1" animBg="1"/>
      <p:bldP spid="74" grpId="0" animBg="1"/>
      <p:bldP spid="74" grpId="1" animBg="1"/>
      <p:bldP spid="75" grpId="0" animBg="1"/>
      <p:bldP spid="75" grpId="1" animBg="1"/>
      <p:bldP spid="76" grpId="0" animBg="1"/>
      <p:bldP spid="76" grpId="1" animBg="1"/>
      <p:bldP spid="77" grpId="0" animBg="1"/>
      <p:bldP spid="77" grpId="1" animBg="1"/>
      <p:bldP spid="78" grpId="0" animBg="1"/>
      <p:bldP spid="78" grpId="1" animBg="1"/>
      <p:bldP spid="79" grpId="0" animBg="1"/>
      <p:bldP spid="79" grpId="1" animBg="1"/>
      <p:bldP spid="80" grpId="0" animBg="1"/>
      <p:bldP spid="8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7412567" y="260648"/>
            <a:ext cx="1368152" cy="129614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95536" y="1213520"/>
            <a:ext cx="6336704" cy="99134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Comic Sans MS" pitchFamily="66" charset="0"/>
              </a:rPr>
              <a:t>Kytice</a:t>
            </a:r>
            <a:endParaRPr lang="cs-CZ" sz="4400" dirty="0">
              <a:latin typeface="Comic Sans MS" pitchFamily="66" charset="0"/>
            </a:endParaRPr>
          </a:p>
        </p:txBody>
      </p:sp>
      <p:sp>
        <p:nvSpPr>
          <p:cNvPr id="4100" name="Zaoblený obdélník 4099"/>
          <p:cNvSpPr/>
          <p:nvPr/>
        </p:nvSpPr>
        <p:spPr>
          <a:xfrm>
            <a:off x="467544" y="260648"/>
            <a:ext cx="62646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Hledej místa, kde se text neshoduje s ukázkou. Pokud takové místo najdeš, zvedni ruku.</a:t>
            </a:r>
            <a:endParaRPr lang="cs-CZ" sz="2400" dirty="0"/>
          </a:p>
        </p:txBody>
      </p:sp>
      <p:grpSp>
        <p:nvGrpSpPr>
          <p:cNvPr id="136" name="Skupina 135"/>
          <p:cNvGrpSpPr/>
          <p:nvPr/>
        </p:nvGrpSpPr>
        <p:grpSpPr>
          <a:xfrm>
            <a:off x="1846772" y="2564904"/>
            <a:ext cx="5981007" cy="3816424"/>
            <a:chOff x="323528" y="1155475"/>
            <a:chExt cx="5022304" cy="3816424"/>
          </a:xfrm>
        </p:grpSpPr>
        <p:sp>
          <p:nvSpPr>
            <p:cNvPr id="137" name="Zaoblený obdélník 136"/>
            <p:cNvSpPr/>
            <p:nvPr/>
          </p:nvSpPr>
          <p:spPr>
            <a:xfrm>
              <a:off x="323528" y="1155475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8" name="Obdélník 137"/>
            <p:cNvSpPr/>
            <p:nvPr/>
          </p:nvSpPr>
          <p:spPr>
            <a:xfrm>
              <a:off x="548680" y="1940302"/>
              <a:ext cx="4572000" cy="267765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>Zemřela matka a do hrobu dána,</a:t>
              </a:r>
              <a:br>
                <a:rPr lang="cs-CZ" sz="2800" dirty="0"/>
              </a:br>
              <a:r>
                <a:rPr lang="cs-CZ" sz="2800" dirty="0"/>
                <a:t>siroty po ní zůstaly;</a:t>
              </a:r>
              <a:br>
                <a:rPr lang="cs-CZ" sz="2800" dirty="0"/>
              </a:br>
              <a:r>
                <a:rPr lang="cs-CZ" sz="2800" dirty="0"/>
                <a:t>i přicházely každičkého </a:t>
              </a:r>
              <a:r>
                <a:rPr lang="cs-CZ" sz="2800" dirty="0" smtClean="0"/>
                <a:t>odpoledne</a:t>
              </a:r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/>
                <a:t>a matičku svou hledaly.</a:t>
              </a:r>
            </a:p>
            <a:p>
              <a:pPr algn="ctr"/>
              <a:r>
                <a:rPr lang="cs-CZ" sz="2800" dirty="0"/>
                <a:t/>
              </a:r>
              <a:br>
                <a:rPr lang="cs-CZ" sz="2800" dirty="0"/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5" name="Skupina 144"/>
          <p:cNvGrpSpPr/>
          <p:nvPr/>
        </p:nvGrpSpPr>
        <p:grpSpPr>
          <a:xfrm>
            <a:off x="1879339" y="2564904"/>
            <a:ext cx="5948439" cy="3816424"/>
            <a:chOff x="539552" y="1601567"/>
            <a:chExt cx="5022304" cy="3816424"/>
          </a:xfrm>
        </p:grpSpPr>
        <p:sp>
          <p:nvSpPr>
            <p:cNvPr id="146" name="Zaoblený obdélník 145"/>
            <p:cNvSpPr/>
            <p:nvPr/>
          </p:nvSpPr>
          <p:spPr>
            <a:xfrm>
              <a:off x="539552" y="1601567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7" name="Obdélník 146"/>
            <p:cNvSpPr/>
            <p:nvPr/>
          </p:nvSpPr>
          <p:spPr>
            <a:xfrm>
              <a:off x="764704" y="2329809"/>
              <a:ext cx="4572000" cy="181588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800" dirty="0"/>
                <a:t>I zželelo se matce milých dítek;</a:t>
              </a:r>
              <a:br>
                <a:rPr lang="cs-CZ" sz="2800" dirty="0"/>
              </a:br>
              <a:r>
                <a:rPr lang="cs-CZ" sz="2800" dirty="0" smtClean="0"/>
                <a:t>láska její </a:t>
              </a:r>
              <a:r>
                <a:rPr lang="cs-CZ" sz="2800" dirty="0"/>
                <a:t>se vrátila</a:t>
              </a:r>
              <a:br>
                <a:rPr lang="cs-CZ" sz="2800" dirty="0"/>
              </a:br>
              <a:r>
                <a:rPr lang="cs-CZ" sz="2800" dirty="0"/>
                <a:t>a vtělila se v drobnolistý kvítek,</a:t>
              </a:r>
              <a:br>
                <a:rPr lang="cs-CZ" sz="2800" dirty="0"/>
              </a:br>
              <a:r>
                <a:rPr lang="cs-CZ" sz="2800" dirty="0"/>
                <a:t>jímž mohylu svou pokryla.</a:t>
              </a:r>
              <a:endParaRPr lang="cs-CZ" sz="2800" dirty="0"/>
            </a:p>
          </p:txBody>
        </p:sp>
      </p:grpSp>
      <p:grpSp>
        <p:nvGrpSpPr>
          <p:cNvPr id="148" name="Skupina 147"/>
          <p:cNvGrpSpPr/>
          <p:nvPr/>
        </p:nvGrpSpPr>
        <p:grpSpPr>
          <a:xfrm>
            <a:off x="1846772" y="2544581"/>
            <a:ext cx="5981005" cy="3816424"/>
            <a:chOff x="611560" y="1239943"/>
            <a:chExt cx="5022304" cy="3816424"/>
          </a:xfrm>
        </p:grpSpPr>
        <p:sp>
          <p:nvSpPr>
            <p:cNvPr id="149" name="Zaoblený obdélník 148"/>
            <p:cNvSpPr/>
            <p:nvPr/>
          </p:nvSpPr>
          <p:spPr>
            <a:xfrm>
              <a:off x="611560" y="1239943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836712" y="2024770"/>
              <a:ext cx="4572000" cy="181588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800" dirty="0"/>
                <a:t>Poznaly dítky matičku po dechu,</a:t>
              </a:r>
              <a:br>
                <a:rPr lang="cs-CZ" sz="2800" dirty="0"/>
              </a:br>
              <a:r>
                <a:rPr lang="cs-CZ" sz="2800" dirty="0"/>
                <a:t>poznaly ji a </a:t>
              </a:r>
              <a:r>
                <a:rPr lang="cs-CZ" sz="2800" dirty="0" smtClean="0"/>
                <a:t>jásaly;</a:t>
              </a:r>
              <a:r>
                <a:rPr lang="cs-CZ" sz="2800" dirty="0"/>
                <a:t/>
              </a:r>
              <a:br>
                <a:rPr lang="cs-CZ" sz="2800" dirty="0"/>
              </a:br>
              <a:r>
                <a:rPr lang="cs-CZ" sz="2800" dirty="0"/>
                <a:t>a prostý kvítek, v něm majíc útěchu,</a:t>
              </a:r>
              <a:br>
                <a:rPr lang="cs-CZ" sz="2800" dirty="0"/>
              </a:br>
              <a:r>
                <a:rPr lang="cs-CZ" sz="2800" dirty="0" smtClean="0"/>
                <a:t>mateří kytičkou </a:t>
              </a:r>
              <a:r>
                <a:rPr lang="cs-CZ" sz="2800" dirty="0"/>
                <a:t>nazvaly.</a:t>
              </a:r>
              <a:endParaRPr lang="cs-CZ" sz="2800" dirty="0"/>
            </a:p>
          </p:txBody>
        </p:sp>
      </p:grpSp>
      <p:grpSp>
        <p:nvGrpSpPr>
          <p:cNvPr id="151" name="Skupina 150"/>
          <p:cNvGrpSpPr/>
          <p:nvPr/>
        </p:nvGrpSpPr>
        <p:grpSpPr>
          <a:xfrm>
            <a:off x="1816599" y="2544581"/>
            <a:ext cx="6011177" cy="3816424"/>
            <a:chOff x="395536" y="664001"/>
            <a:chExt cx="5022304" cy="3816424"/>
          </a:xfrm>
        </p:grpSpPr>
        <p:sp>
          <p:nvSpPr>
            <p:cNvPr id="152" name="Zaoblený obdélník 151"/>
            <p:cNvSpPr/>
            <p:nvPr/>
          </p:nvSpPr>
          <p:spPr>
            <a:xfrm>
              <a:off x="395536" y="664001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3" name="Obdélník 152"/>
            <p:cNvSpPr/>
            <p:nvPr/>
          </p:nvSpPr>
          <p:spPr>
            <a:xfrm>
              <a:off x="620688" y="1448828"/>
              <a:ext cx="4572000" cy="181588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2800" dirty="0"/>
                <a:t>Mateřídouško vlasti naší milé,</a:t>
              </a:r>
              <a:br>
                <a:rPr lang="cs-CZ" sz="2800" dirty="0"/>
              </a:br>
              <a:r>
                <a:rPr lang="cs-CZ" sz="2800" dirty="0"/>
                <a:t>vy prosté naše pověsti,</a:t>
              </a:r>
              <a:br>
                <a:rPr lang="cs-CZ" sz="2800" dirty="0"/>
              </a:br>
              <a:r>
                <a:rPr lang="cs-CZ" sz="2800" dirty="0"/>
                <a:t>natrhal jsem tě na dávné mohyle -</a:t>
              </a:r>
              <a:br>
                <a:rPr lang="cs-CZ" sz="2800" dirty="0"/>
              </a:br>
              <a:r>
                <a:rPr lang="cs-CZ" sz="2800" dirty="0"/>
                <a:t>komu mám tebe přinésti?</a:t>
              </a:r>
              <a:endParaRPr lang="cs-CZ" sz="2800" dirty="0"/>
            </a:p>
          </p:txBody>
        </p:sp>
      </p:grpSp>
      <p:grpSp>
        <p:nvGrpSpPr>
          <p:cNvPr id="154" name="Skupina 153"/>
          <p:cNvGrpSpPr/>
          <p:nvPr/>
        </p:nvGrpSpPr>
        <p:grpSpPr>
          <a:xfrm>
            <a:off x="1812226" y="2525807"/>
            <a:ext cx="6015550" cy="3816424"/>
            <a:chOff x="539552" y="974472"/>
            <a:chExt cx="5022304" cy="3816424"/>
          </a:xfrm>
        </p:grpSpPr>
        <p:sp>
          <p:nvSpPr>
            <p:cNvPr id="155" name="Zaoblený obdélník 154"/>
            <p:cNvSpPr/>
            <p:nvPr/>
          </p:nvSpPr>
          <p:spPr>
            <a:xfrm>
              <a:off x="539552" y="974472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6" name="Obdélník 155"/>
            <p:cNvSpPr/>
            <p:nvPr/>
          </p:nvSpPr>
          <p:spPr>
            <a:xfrm>
              <a:off x="764704" y="1759299"/>
              <a:ext cx="4572000" cy="1815882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/>
                <a:t>Ve skrovnou já tě </a:t>
              </a:r>
              <a:r>
                <a:rPr lang="cs-CZ" sz="2800" dirty="0" smtClean="0"/>
                <a:t>květinku </a:t>
              </a:r>
              <a:r>
                <a:rPr lang="cs-CZ" sz="2800" dirty="0"/>
                <a:t>zavážu,</a:t>
              </a:r>
              <a:br>
                <a:rPr lang="cs-CZ" sz="2800" dirty="0"/>
              </a:br>
              <a:r>
                <a:rPr lang="cs-CZ" sz="2800" dirty="0"/>
                <a:t>ozdobně stužkou ovinu;</a:t>
              </a:r>
              <a:br>
                <a:rPr lang="cs-CZ" sz="2800" dirty="0"/>
              </a:br>
              <a:r>
                <a:rPr lang="cs-CZ" sz="2800" dirty="0"/>
                <a:t>do širých zemí cestu ti ukážu,</a:t>
              </a:r>
              <a:br>
                <a:rPr lang="cs-CZ" sz="2800" dirty="0"/>
              </a:br>
              <a:r>
                <a:rPr lang="cs-CZ" sz="2800" dirty="0"/>
                <a:t>kde příbuznou máš rodinu.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7" name="Skupina 156"/>
          <p:cNvGrpSpPr/>
          <p:nvPr/>
        </p:nvGrpSpPr>
        <p:grpSpPr>
          <a:xfrm>
            <a:off x="1812226" y="2490626"/>
            <a:ext cx="6015550" cy="3816424"/>
            <a:chOff x="898715" y="1426339"/>
            <a:chExt cx="5022304" cy="3816424"/>
          </a:xfrm>
        </p:grpSpPr>
        <p:sp>
          <p:nvSpPr>
            <p:cNvPr id="158" name="Zaoblený obdélník 157"/>
            <p:cNvSpPr/>
            <p:nvPr/>
          </p:nvSpPr>
          <p:spPr>
            <a:xfrm>
              <a:off x="898715" y="1426339"/>
              <a:ext cx="5022304" cy="38164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9" name="Obdélník 158"/>
            <p:cNvSpPr/>
            <p:nvPr/>
          </p:nvSpPr>
          <p:spPr>
            <a:xfrm>
              <a:off x="1123867" y="1726161"/>
              <a:ext cx="4572000" cy="310854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r>
                <a:rPr lang="cs-CZ" sz="2800" dirty="0"/>
                <a:t>Snad že se najde dcera </a:t>
              </a:r>
              <a:r>
                <a:rPr lang="cs-CZ" sz="2800" dirty="0" err="1"/>
                <a:t>mateřina</a:t>
              </a:r>
              <a:r>
                <a:rPr lang="cs-CZ" sz="2800" dirty="0"/>
                <a:t>,</a:t>
              </a:r>
              <a:br>
                <a:rPr lang="cs-CZ" sz="2800" dirty="0"/>
              </a:br>
              <a:r>
                <a:rPr lang="cs-CZ" sz="2800" dirty="0"/>
                <a:t>jíž mile dech tvůj zavoní;</a:t>
              </a:r>
              <a:br>
                <a:rPr lang="cs-CZ" sz="2800" dirty="0"/>
              </a:br>
              <a:r>
                <a:rPr lang="cs-CZ" sz="2800" dirty="0"/>
                <a:t>snad že i najdeš některého syna,</a:t>
              </a:r>
              <a:br>
                <a:rPr lang="cs-CZ" sz="2800" dirty="0"/>
              </a:br>
              <a:r>
                <a:rPr lang="cs-CZ" sz="2800" dirty="0"/>
                <a:t>jenž k tobě srdce nakloní!</a:t>
              </a:r>
            </a:p>
            <a:p>
              <a:pPr algn="ctr"/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/>
              </a:r>
              <a:br>
                <a:rPr lang="cs-CZ" sz="2800" dirty="0">
                  <a:latin typeface="Times New Roman" pitchFamily="18" charset="0"/>
                  <a:cs typeface="Times New Roman" pitchFamily="18" charset="0"/>
                </a:rPr>
              </a:b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3263272" y="26903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" name="kytic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62086" y="603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1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/>
            </p:par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950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vetlana\AppData\Local\Microsoft\Windows\Temporary Internet Files\Content.IE5\PZDAZ1CL\MC900085430[2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46" y="332656"/>
            <a:ext cx="1410072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nahoru 2"/>
          <p:cNvSpPr/>
          <p:nvPr/>
        </p:nvSpPr>
        <p:spPr>
          <a:xfrm>
            <a:off x="3300830" y="3501008"/>
            <a:ext cx="2736303" cy="1800200"/>
          </a:xfrm>
          <a:prstGeom prst="upArrow">
            <a:avLst>
              <a:gd name="adj1" fmla="val 50000"/>
              <a:gd name="adj2" fmla="val 48138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Videoukázka filmové zpracování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112697" y="5567389"/>
            <a:ext cx="5112568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Film režiséra F.A. Brabce byl inspirován sbírkou balad českého autora 19. století K. J. Erbena</a:t>
            </a:r>
          </a:p>
        </p:txBody>
      </p:sp>
    </p:spTree>
    <p:extLst>
      <p:ext uri="{BB962C8B-B14F-4D97-AF65-F5344CB8AC3E}">
        <p14:creationId xmlns:p14="http://schemas.microsoft.com/office/powerpoint/2010/main" val="369838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627546"/>
            <a:ext cx="8856984" cy="114527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Některé balady K. J. Erbena  zhudebnil Antonín Dvořák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2412892" y="5856906"/>
            <a:ext cx="6264696" cy="864096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Holoubek – opus 110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7784" y="1772816"/>
            <a:ext cx="3672408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dirty="0" smtClean="0">
                <a:latin typeface="Comic Sans MS" pitchFamily="66" charset="0"/>
              </a:rPr>
              <a:t>ymfonické básně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2411760" y="4785680"/>
            <a:ext cx="6263627" cy="864096"/>
          </a:xfrm>
          <a:prstGeom prst="homePlat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Zlatý kolovrat – opus 109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2411760" y="3706479"/>
            <a:ext cx="6264696" cy="864096"/>
          </a:xfrm>
          <a:prstGeom prst="homePlat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Polednice – opus 108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2411760" y="2660785"/>
            <a:ext cx="6264696" cy="864096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Vodník – opus 107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3" name="Picture 5" descr="C:\Users\svetlana\AppData\Local\Microsoft\Windows\Temporary Internet Files\Content.IE5\5IXC3KFZ\MC90029036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5634292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svetlana\AppData\Local\Microsoft\Windows\Temporary Internet Files\Content.IE5\5IXC3KFZ\MC900290368[1].wmf">
            <a:hlinkClick r:id="rId5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2594874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svetlana\AppData\Local\Microsoft\Windows\Temporary Internet Files\Content.IE5\5IXC3KFZ\MC900290368[1].wmf">
            <a:hlinkClick r:id="rId6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3627006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svetlana\AppData\Local\Microsoft\Windows\Temporary Internet Files\Content.IE5\5IXC3KFZ\MC900290368[1].wmf">
            <a:hlinkClick r:id="rId7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6" y="4686176"/>
            <a:ext cx="1593410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90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288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496944" cy="3482981"/>
          </a:xfrm>
        </p:spPr>
        <p:txBody>
          <a:bodyPr>
            <a:normAutofit/>
          </a:bodyPr>
          <a:lstStyle/>
          <a:p>
            <a:r>
              <a:rPr lang="cs-CZ" sz="2000" dirty="0"/>
              <a:t>Text čerpán a upraven: ERBEN, </a:t>
            </a:r>
            <a:r>
              <a:rPr lang="cs-CZ" sz="2000" dirty="0" err="1"/>
              <a:t>K.j</a:t>
            </a:r>
            <a:r>
              <a:rPr lang="cs-CZ" sz="2000" dirty="0"/>
              <a:t>.. </a:t>
            </a:r>
            <a:r>
              <a:rPr lang="cs-CZ" sz="2000" i="1" dirty="0"/>
              <a:t>http://cs.wikisource.org</a:t>
            </a:r>
            <a:r>
              <a:rPr lang="cs-CZ" sz="2000" dirty="0"/>
              <a:t> [online]. [cit. 13.5.2013]. Dostupný na WWW: http://cs.wikisource.org/wiki/Kytice_z_pov%C4%9Bst%C3%AD_n%C3%A1rodn%C3%ADch/Kytice Audio nahrávka: volně ke stažení na: ERBEN, Karel Jaromír. </a:t>
            </a:r>
            <a:r>
              <a:rPr lang="cs-CZ" sz="2000" i="1" dirty="0"/>
              <a:t>www.rozhlas.cz</a:t>
            </a:r>
            <a:r>
              <a:rPr lang="cs-CZ" sz="2000" dirty="0"/>
              <a:t> [online]. [cit. 7.4.2013]. Dostupný na WWW: http://www.rozhlas.cz/ctenarskydenik/dila/_zprava/699307</a:t>
            </a:r>
          </a:p>
          <a:p>
            <a:r>
              <a:rPr lang="cs-CZ" sz="2000" dirty="0"/>
              <a:t>Obrázky </a:t>
            </a:r>
            <a:r>
              <a:rPr lang="cs-CZ" sz="2000" dirty="0" smtClean="0"/>
              <a:t> </a:t>
            </a:r>
            <a:r>
              <a:rPr lang="cs-CZ" sz="2000" dirty="0"/>
              <a:t>- http://office.microsoft.com</a:t>
            </a:r>
          </a:p>
          <a:p>
            <a:pPr marL="0" indent="0">
              <a:buNone/>
            </a:pPr>
            <a:endParaRPr lang="cs-CZ" sz="2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57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370</Words>
  <Application>Microsoft Office PowerPoint</Application>
  <PresentationFormat>Předvádění na obrazovce (4:3)</PresentationFormat>
  <Paragraphs>70</Paragraphs>
  <Slides>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43</cp:revision>
  <dcterms:created xsi:type="dcterms:W3CDTF">2012-11-26T19:09:11Z</dcterms:created>
  <dcterms:modified xsi:type="dcterms:W3CDTF">2013-05-13T22:06:52Z</dcterms:modified>
</cp:coreProperties>
</file>