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71" r:id="rId2"/>
    <p:sldId id="265" r:id="rId3"/>
    <p:sldId id="264" r:id="rId4"/>
    <p:sldId id="258" r:id="rId5"/>
    <p:sldId id="262" r:id="rId6"/>
    <p:sldId id="259" r:id="rId7"/>
    <p:sldId id="266" r:id="rId8"/>
    <p:sldId id="270" r:id="rId9"/>
    <p:sldId id="269" r:id="rId10"/>
    <p:sldId id="267" r:id="rId11"/>
    <p:sldId id="263" r:id="rId12"/>
    <p:sldId id="27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2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E924E8-FA6F-4349-A7AF-8C9D9B9A2D71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359118-1AAF-4502-99DD-F1C232795E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4881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2FF2EE-EC9F-4635-AECA-BF35E1B73AAB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48392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98910" y="304800"/>
            <a:ext cx="5318521" cy="2793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6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98910" y="3108804"/>
            <a:ext cx="5318521" cy="8382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85010" y="1600201"/>
            <a:ext cx="4800601" cy="2486025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85009" y="4105029"/>
            <a:ext cx="4800601" cy="914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656160" y="1600200"/>
            <a:ext cx="34290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56610" y="1600200"/>
            <a:ext cx="34290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56160" y="1600200"/>
            <a:ext cx="3429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656160" y="2505075"/>
            <a:ext cx="3429000" cy="33375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256610" y="1600200"/>
            <a:ext cx="3429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256610" y="2505075"/>
            <a:ext cx="3429000" cy="33375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8209" y="2277477"/>
            <a:ext cx="20574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0360" y="533400"/>
            <a:ext cx="5143500" cy="4800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8211" y="4583188"/>
            <a:ext cx="20574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 bwMode="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8209" y="2277477"/>
            <a:ext cx="20574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8211" y="4583188"/>
            <a:ext cx="20574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970359" y="533400"/>
            <a:ext cx="51435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1056084" y="647700"/>
            <a:ext cx="4972050" cy="4572000"/>
          </a:xfrm>
          <a:prstGeom prst="roundRect">
            <a:avLst>
              <a:gd name="adj" fmla="val 3725"/>
            </a:avLst>
          </a:prstGeom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8761" y="304801"/>
            <a:ext cx="1286850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657350" y="304801"/>
            <a:ext cx="5627111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656160" y="304800"/>
            <a:ext cx="702945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56160" y="1600200"/>
            <a:ext cx="702945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190182" y="6505078"/>
            <a:ext cx="723027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fld id="{71C1FBC9-A5C0-4B61-AA4C-81ACE24CDB64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960120" y="6505078"/>
            <a:ext cx="5157311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85611" y="6280299"/>
            <a:ext cx="40004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 b="1">
                <a:solidFill>
                  <a:schemeClr val="accent2"/>
                </a:solidFill>
              </a:defRPr>
            </a:lvl1pPr>
          </a:lstStyle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7" Type="http://schemas.openxmlformats.org/officeDocument/2006/relationships/slide" Target="slide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4.xml"/><Relationship Id="rId5" Type="http://schemas.openxmlformats.org/officeDocument/2006/relationships/image" Target="../media/image14.png"/><Relationship Id="rId4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www.youtube.com/watch?v=hHtqkKToMrg&amp;list=PLZAhkQShpJ1twcsvS8P4Xt226XLfxAyu7" TargetMode="Externa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27178316"/>
              </p:ext>
            </p:extLst>
          </p:nvPr>
        </p:nvGraphicFramePr>
        <p:xfrm>
          <a:off x="251520" y="1664297"/>
          <a:ext cx="8784976" cy="4988564"/>
        </p:xfrm>
        <a:graphic>
          <a:graphicData uri="http://schemas.openxmlformats.org/drawingml/2006/table">
            <a:tbl>
              <a:tblPr/>
              <a:tblGrid>
                <a:gridCol w="2664296"/>
                <a:gridCol w="6120680"/>
              </a:tblGrid>
              <a:tr h="3700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ZŠ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, okres Kladno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96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Komenského 305,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96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600" kern="1200" dirty="0" smtClean="0">
                          <a:solidFill>
                            <a:schemeClr val="tx2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CZ.1.07/1.4.00/21.3655, Moderní škola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0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materiálu v sadě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600" b="0" i="0" u="none" strike="noStrike" dirty="0" smtClean="0">
                          <a:solidFill>
                            <a:schemeClr val="tx2"/>
                          </a:solidFill>
                          <a:latin typeface="Arial" pitchFamily="34" charset="0"/>
                          <a:cs typeface="Arial" pitchFamily="34" charset="0"/>
                        </a:rPr>
                        <a:t>  VY_12_INOVACE_33</a:t>
                      </a:r>
                      <a:endParaRPr lang="cs-CZ" sz="1600" b="0" i="0" u="none" strike="noStrike" dirty="0">
                        <a:solidFill>
                          <a:schemeClr val="tx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96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Český jazyk  a literatura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(název prezentace)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Byla jednou koťata – ilustrace a text, čtení s porozuměním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00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Světlana Kopecká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03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Vhodné </a:t>
                      </a: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 2., 3. ročník ZŠ.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Čtení s porozuměním.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Vybírání vhodného textu k ilustraci, pravdivé a nepravdivé výroky, řazení textu podle časové posloupnosti.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Okamžitá kontrola animacemi.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5" name="Skupina 4"/>
          <p:cNvGrpSpPr/>
          <p:nvPr/>
        </p:nvGrpSpPr>
        <p:grpSpPr>
          <a:xfrm>
            <a:off x="1103946" y="61489"/>
            <a:ext cx="6968502" cy="1485900"/>
            <a:chOff x="846154" y="500042"/>
            <a:chExt cx="6968502" cy="1485900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46154" y="500042"/>
              <a:ext cx="6083300" cy="14859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3" descr="C:\Users\Paja\Documents\Paja\Škola\logo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29454" y="500042"/>
              <a:ext cx="885202" cy="1485900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260361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>
          <a:xfrm>
            <a:off x="2005013" y="188640"/>
            <a:ext cx="7138987" cy="719138"/>
          </a:xfrm>
        </p:spPr>
        <p:txBody>
          <a:bodyPr>
            <a:normAutofit/>
          </a:bodyPr>
          <a:lstStyle/>
          <a:p>
            <a:r>
              <a:rPr lang="cs-CZ" sz="3200" b="1" dirty="0"/>
              <a:t>Metodický </a:t>
            </a:r>
            <a:r>
              <a:rPr lang="cs-CZ" sz="3200" b="1" dirty="0" smtClean="0"/>
              <a:t>pokyn</a:t>
            </a:r>
            <a:endParaRPr lang="cs-CZ" sz="32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4294967295"/>
          </p:nvPr>
        </p:nvSpPr>
        <p:spPr>
          <a:xfrm>
            <a:off x="323529" y="908050"/>
            <a:ext cx="8820472" cy="5689600"/>
          </a:xfrm>
        </p:spPr>
        <p:txBody>
          <a:bodyPr>
            <a:normAutofit/>
          </a:bodyPr>
          <a:lstStyle/>
          <a:p>
            <a:r>
              <a:rPr lang="cs-CZ" sz="1800" b="1" u="sng" dirty="0" smtClean="0">
                <a:latin typeface="Times New Roman" pitchFamily="18" charset="0"/>
                <a:cs typeface="Times New Roman" pitchFamily="18" charset="0"/>
              </a:rPr>
              <a:t>Str. 3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– pokyny pro děti</a:t>
            </a:r>
          </a:p>
          <a:p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Str. 4 – 6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– text a ilustrace</a:t>
            </a:r>
          </a:p>
          <a:p>
            <a:r>
              <a:rPr lang="cs-CZ" sz="1800" b="1" u="sng" dirty="0">
                <a:latin typeface="Times New Roman" pitchFamily="18" charset="0"/>
                <a:cs typeface="Times New Roman" pitchFamily="18" charset="0"/>
              </a:rPr>
              <a:t>Str. 4., 5.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– ilustrace a text – děti vybírají vhodný text k ilustraci - k ilustraci jsou vždy tři texty, děti vybírají, který text přesně vystihuje ilustraci. Okamžitá zpětná vazba animacemi – při kliknutí na nesprávnou volbu text zmizí. Při volbě správné se text zvýrazní</a:t>
            </a:r>
          </a:p>
          <a:p>
            <a:r>
              <a:rPr lang="cs-CZ" sz="1800" b="1" u="sng" dirty="0">
                <a:latin typeface="Times New Roman" pitchFamily="18" charset="0"/>
                <a:cs typeface="Times New Roman" pitchFamily="18" charset="0"/>
              </a:rPr>
              <a:t>Str. 6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– děti vybírají, zda je výrok pravdivý – ikonka             vás pošle na stránku, kde můžete ověřit pravdivost výroku</a:t>
            </a:r>
          </a:p>
          <a:p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Šipka vás posílá zpátky k pravdě  a nepravdě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Na str. 6</a:t>
            </a:r>
          </a:p>
          <a:p>
            <a:r>
              <a:rPr lang="cs-CZ" sz="1800" b="1" u="sng" dirty="0" smtClean="0">
                <a:latin typeface="Times New Roman" pitchFamily="18" charset="0"/>
                <a:cs typeface="Times New Roman" pitchFamily="18" charset="0"/>
              </a:rPr>
              <a:t> Str. 8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– pokyny pro děti</a:t>
            </a:r>
          </a:p>
          <a:p>
            <a:r>
              <a:rPr lang="cs-CZ" sz="1800" b="1" u="sng" dirty="0" smtClean="0">
                <a:latin typeface="Times New Roman" pitchFamily="18" charset="0"/>
                <a:cs typeface="Times New Roman" pitchFamily="18" charset="0"/>
              </a:rPr>
              <a:t> Str. 9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– postupné řazení textu – po kliknutí na větu se zobrazí dole na obrázku ve správném pořadí</a:t>
            </a:r>
          </a:p>
          <a:p>
            <a:r>
              <a:rPr lang="cs-CZ" sz="18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b="1" u="sng" dirty="0" smtClean="0">
                <a:latin typeface="Times New Roman" pitchFamily="18" charset="0"/>
                <a:cs typeface="Times New Roman" pitchFamily="18" charset="0"/>
              </a:rPr>
              <a:t>Str. 10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proklik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na animované zpracování příběhu</a:t>
            </a:r>
          </a:p>
          <a:p>
            <a:r>
              <a:rPr lang="cs-CZ" sz="1800" b="1" u="sng" dirty="0" smtClean="0">
                <a:latin typeface="Times New Roman" pitchFamily="18" charset="0"/>
                <a:cs typeface="Times New Roman" pitchFamily="18" charset="0"/>
              </a:rPr>
              <a:t>Str. 11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– použité zdroje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</a:pP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Tx/>
              <a:buChar char="-"/>
            </a:pPr>
            <a:endParaRPr lang="cs-CZ" sz="2800" b="1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669588"/>
            <a:ext cx="654728" cy="654728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7476" y="3324316"/>
            <a:ext cx="909425" cy="805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894358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b="1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mic Sans MS" pitchFamily="66" charset="0"/>
            </a:endParaRPr>
          </a:p>
          <a:p>
            <a:pPr algn="ctr"/>
            <a:endParaRPr lang="cs-CZ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mic Sans MS" pitchFamily="66" charset="0"/>
            </a:endParaRPr>
          </a:p>
          <a:p>
            <a:pPr algn="ctr"/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DOBŘE </a:t>
            </a:r>
            <a:r>
              <a:rPr lang="cs-CZ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SI PROHLÉDNI OBRÁZEK, POTOM POZORNĚ PŘEČTI VŠECHNY TEXTY.</a:t>
            </a:r>
          </a:p>
          <a:p>
            <a:pPr algn="ctr"/>
            <a:r>
              <a:rPr lang="cs-CZ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 URČI, KTERÝ TEXT PŘESNĚ VYSTIHUJE ILUSTRACI.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552924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aoblený obdélník 5"/>
          <p:cNvSpPr/>
          <p:nvPr/>
        </p:nvSpPr>
        <p:spPr>
          <a:xfrm>
            <a:off x="395536" y="3789041"/>
            <a:ext cx="8424936" cy="1008111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Víc vody mráček nevydal. Ale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Šulístek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byl rád i za to málo. Na letní žízeň to nestačilo. Ale přece jen se ovlažil, než zalezl do boudičky, kde bylo </a:t>
            </a: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taky vedro, ale aspoň stín. 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78411" y="4941168"/>
            <a:ext cx="8424936" cy="18002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Dešťové mraky se toulaly bůhví kde a ten mrňavý mráček ani nestál za ždímání. Ale sluníčko to muselo zkusit, protože vodu moc potřebovalo.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Šulístek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totiž zase zůstal na suchu. To bylo škemrání a slibování, než si ho kocourci vyprosili – a najednou, jako by ho neměli. Dokonce je ani nenapadlo, že se taky potřebuje napít. A tak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Šulístkovi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nezbylo, než nastavit mističku a čekat, jestli něco ukápne.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292080" y="249845"/>
            <a:ext cx="3528392" cy="337557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Zato Macourek a Camfourek se měli. Strýc Mour zaléval až po západu slunce, a tak pumpa na zahradě byla volná celý den. Stačilo trochu zapumpovat a vytryskla voda chladná, pitná, a když se tlapkou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přiucpala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trubka, tak i krásně stříkavá.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vál 9"/>
          <p:cNvSpPr/>
          <p:nvPr/>
        </p:nvSpPr>
        <p:spPr>
          <a:xfrm>
            <a:off x="8460582" y="1681712"/>
            <a:ext cx="648073" cy="792088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A</a:t>
            </a:r>
            <a:endParaRPr lang="cs-CZ" sz="4000" b="1" dirty="0"/>
          </a:p>
        </p:txBody>
      </p:sp>
      <p:sp>
        <p:nvSpPr>
          <p:cNvPr id="11" name="Ovál 10"/>
          <p:cNvSpPr/>
          <p:nvPr/>
        </p:nvSpPr>
        <p:spPr>
          <a:xfrm>
            <a:off x="8479310" y="5841268"/>
            <a:ext cx="648073" cy="792088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C</a:t>
            </a:r>
            <a:endParaRPr lang="cs-CZ" sz="4000" b="1" dirty="0"/>
          </a:p>
        </p:txBody>
      </p:sp>
      <p:sp>
        <p:nvSpPr>
          <p:cNvPr id="12" name="Ovál 11"/>
          <p:cNvSpPr/>
          <p:nvPr/>
        </p:nvSpPr>
        <p:spPr>
          <a:xfrm>
            <a:off x="8388424" y="3625424"/>
            <a:ext cx="648073" cy="79208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B</a:t>
            </a:r>
            <a:endParaRPr lang="cs-CZ" sz="4000" b="1" dirty="0"/>
          </a:p>
        </p:txBody>
      </p:sp>
      <p:pic>
        <p:nvPicPr>
          <p:cNvPr id="1026" name="Picture 2" descr="C:\Users\svetlana\Desktop\100OLYMP\P312005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92" t="9091" r="5211" b="23858"/>
          <a:stretch/>
        </p:blipFill>
        <p:spPr bwMode="auto">
          <a:xfrm>
            <a:off x="440604" y="336010"/>
            <a:ext cx="4635452" cy="320100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Šrafovaná šipka doprava 16">
            <a:hlinkClick r:id="rId3" action="ppaction://hlinksldjump"/>
          </p:cNvPr>
          <p:cNvSpPr/>
          <p:nvPr/>
        </p:nvSpPr>
        <p:spPr>
          <a:xfrm>
            <a:off x="179512" y="61952"/>
            <a:ext cx="1115616" cy="977847"/>
          </a:xfrm>
          <a:prstGeom prst="striped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Vrať se </a:t>
            </a:r>
            <a:endParaRPr lang="cs-CZ" b="1" dirty="0"/>
          </a:p>
        </p:txBody>
      </p:sp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1475656" y="-171400"/>
            <a:ext cx="8136904" cy="511256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048564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aoblený obdélník 5"/>
          <p:cNvSpPr/>
          <p:nvPr/>
        </p:nvSpPr>
        <p:spPr>
          <a:xfrm>
            <a:off x="395536" y="3517412"/>
            <a:ext cx="8424936" cy="1008111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Víc vody mráček nevydal. Ale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Šulístek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byl rád i za to málo. Na letní žízeň to nestačilo. Ale přece jen se ovlažil, než zalezl do boudičky, kde bylo </a:t>
            </a: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taky vedro, ale aspoň stín. 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78411" y="4653136"/>
            <a:ext cx="8424936" cy="208823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Dešťové mraky se toulaly bůhví kde a ten mrňavý mráček ani nestál za ždímání. Ale sluníčko to muselo zkusit, protože vodu moc potřebovalo.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Šulístek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totiž zase zůstal na suchu. To bylo škemrání a slibování, než si ho kocourci vyprosili – a najednou, jako by ho neměli. Dokonce je ani nenapadlo, že se taky potřebuje napít. A tak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Šulístkovi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nezbylo, než nastavit mističku a čekat, jestli něco ukápne.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004048" y="249845"/>
            <a:ext cx="3816424" cy="3107147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Zato Macourek a Camfourek se měli. Strýc Mour zaléval až po západu slunce, a tak pumpa na zahradě byla volná celý den. Stačilo trochu zapumpovat a vytryskla voda chladná, pitná, a když se tlapkou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přiucpala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trubka, tak i krásně stříkavá.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vál 9"/>
          <p:cNvSpPr/>
          <p:nvPr/>
        </p:nvSpPr>
        <p:spPr>
          <a:xfrm>
            <a:off x="8460582" y="1407374"/>
            <a:ext cx="648073" cy="792088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A</a:t>
            </a:r>
            <a:endParaRPr lang="cs-CZ" sz="4000" b="1" dirty="0"/>
          </a:p>
        </p:txBody>
      </p:sp>
      <p:sp>
        <p:nvSpPr>
          <p:cNvPr id="11" name="Ovál 10"/>
          <p:cNvSpPr/>
          <p:nvPr/>
        </p:nvSpPr>
        <p:spPr>
          <a:xfrm>
            <a:off x="8479310" y="5841268"/>
            <a:ext cx="648073" cy="792088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B</a:t>
            </a:r>
            <a:endParaRPr lang="cs-CZ" sz="4000" b="1" dirty="0"/>
          </a:p>
        </p:txBody>
      </p:sp>
      <p:sp>
        <p:nvSpPr>
          <p:cNvPr id="12" name="Ovál 11"/>
          <p:cNvSpPr/>
          <p:nvPr/>
        </p:nvSpPr>
        <p:spPr>
          <a:xfrm>
            <a:off x="8388424" y="3625424"/>
            <a:ext cx="648073" cy="79208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B</a:t>
            </a:r>
            <a:endParaRPr lang="cs-CZ" sz="4000" b="1" dirty="0"/>
          </a:p>
        </p:txBody>
      </p:sp>
      <p:pic>
        <p:nvPicPr>
          <p:cNvPr id="4098" name="Picture 2" descr="C:\Users\svetlana\Desktop\100OLYMP\P3120001 (2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0" t="6760" r="6491"/>
          <a:stretch/>
        </p:blipFill>
        <p:spPr bwMode="auto">
          <a:xfrm>
            <a:off x="453867" y="437211"/>
            <a:ext cx="4334157" cy="291978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Šrafovaná šipka doprava 16">
            <a:hlinkClick r:id="rId3" action="ppaction://hlinksldjump"/>
          </p:cNvPr>
          <p:cNvSpPr/>
          <p:nvPr/>
        </p:nvSpPr>
        <p:spPr>
          <a:xfrm>
            <a:off x="179512" y="61952"/>
            <a:ext cx="1115616" cy="977847"/>
          </a:xfrm>
          <a:prstGeom prst="striped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Vrať se </a:t>
            </a:r>
            <a:endParaRPr lang="cs-CZ" b="1" dirty="0"/>
          </a:p>
        </p:txBody>
      </p:sp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53752" y="3356992"/>
            <a:ext cx="9468544" cy="367240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91113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vetlana\Desktop\100OLYMP\P312005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06" t="5274" r="7442" b="15185"/>
          <a:stretch/>
        </p:blipFill>
        <p:spPr bwMode="auto">
          <a:xfrm>
            <a:off x="395536" y="292181"/>
            <a:ext cx="5040560" cy="344770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aoblený obdélník 5"/>
          <p:cNvSpPr/>
          <p:nvPr/>
        </p:nvSpPr>
        <p:spPr>
          <a:xfrm>
            <a:off x="395536" y="3933055"/>
            <a:ext cx="8424936" cy="1675719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Jestli od rybníka jen tak pelášili, teď prchali o život! Za nimi to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bzučelo</a:t>
            </a: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a hučelo a vířilo až hrůza, čím dál blíž, jak je vosy doháněly. Kocouři ztráceli dech, opravdu už mleli z posledního, když zaslechli myší pískání.</a:t>
            </a: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Ten </a:t>
            </a:r>
            <a:r>
              <a:rPr lang="cs-CZ" sz="2000" b="1" dirty="0" err="1">
                <a:latin typeface="Times New Roman" pitchFamily="18" charset="0"/>
                <a:cs typeface="Times New Roman" pitchFamily="18" charset="0"/>
              </a:rPr>
              <a:t>Šulístek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, co na něj zapomněli, rozčileně poskakoval u boudičky a mával na ně – rychle sem!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378411" y="5733256"/>
            <a:ext cx="8424936" cy="100811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No, a že měl dneska doopravdy smůlu, strefil se: Jedno vosí žihadlo  nestojí</a:t>
            </a: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za řeč. Dostal ho už skoro každý. Macourek taky a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Canfourek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dokonce dvě. 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868144" y="292182"/>
            <a:ext cx="2952328" cy="348806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Když nebylo nic, tak přestali číhat, usoudili, že jedna konev nestačí a šli pro druhou. Potom pro třetí a pro čtvrtou. No a když se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připachtili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s pátou, křeček už se nezdržel. Vyprskl smíchy – a tím se prozradil.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vál 9"/>
          <p:cNvSpPr/>
          <p:nvPr/>
        </p:nvSpPr>
        <p:spPr>
          <a:xfrm>
            <a:off x="8407988" y="2685492"/>
            <a:ext cx="648073" cy="792088"/>
          </a:xfrm>
          <a:prstGeom prst="ellips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A</a:t>
            </a:r>
            <a:endParaRPr lang="cs-CZ" sz="4000" b="1" dirty="0"/>
          </a:p>
        </p:txBody>
      </p:sp>
      <p:sp>
        <p:nvSpPr>
          <p:cNvPr id="11" name="Ovál 10"/>
          <p:cNvSpPr/>
          <p:nvPr/>
        </p:nvSpPr>
        <p:spPr>
          <a:xfrm>
            <a:off x="8513951" y="6032764"/>
            <a:ext cx="648073" cy="792088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C</a:t>
            </a:r>
            <a:endParaRPr lang="cs-CZ" sz="4000" b="1" dirty="0"/>
          </a:p>
        </p:txBody>
      </p:sp>
      <p:sp>
        <p:nvSpPr>
          <p:cNvPr id="12" name="Ovál 11"/>
          <p:cNvSpPr/>
          <p:nvPr/>
        </p:nvSpPr>
        <p:spPr>
          <a:xfrm>
            <a:off x="8449490" y="4077072"/>
            <a:ext cx="648073" cy="792088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/>
              <a:t>B</a:t>
            </a:r>
            <a:endParaRPr lang="cs-CZ" sz="4000" b="1" dirty="0"/>
          </a:p>
        </p:txBody>
      </p:sp>
      <p:sp>
        <p:nvSpPr>
          <p:cNvPr id="17" name="Šrafovaná šipka doprava 16">
            <a:hlinkClick r:id="rId3" action="ppaction://hlinksldjump"/>
          </p:cNvPr>
          <p:cNvSpPr/>
          <p:nvPr/>
        </p:nvSpPr>
        <p:spPr>
          <a:xfrm>
            <a:off x="4595396" y="17082"/>
            <a:ext cx="1115616" cy="977847"/>
          </a:xfrm>
          <a:prstGeom prst="striped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Vrať se </a:t>
            </a:r>
            <a:endParaRPr lang="cs-CZ" b="1" dirty="0"/>
          </a:p>
        </p:txBody>
      </p:sp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-180528" y="5608774"/>
            <a:ext cx="9577064" cy="163665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5711012" y="0"/>
            <a:ext cx="3757532" cy="378024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34584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24848" y="1905957"/>
            <a:ext cx="5354390" cy="646986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Pravda a lež - klikej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Tlačítko akce: Vlastní 6">
            <a:hlinkClick r:id="" action="ppaction://noaction" highlightClick="1"/>
          </p:cNvPr>
          <p:cNvSpPr/>
          <p:nvPr/>
        </p:nvSpPr>
        <p:spPr>
          <a:xfrm>
            <a:off x="0" y="3982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899592" y="2851291"/>
            <a:ext cx="489858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cs-CZ" sz="2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Kocourky honily včeličky.</a:t>
            </a:r>
            <a:endParaRPr lang="cs-CZ" sz="2400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>
            <a:hlinkClick r:id="rId3" action="ppaction://hlinksldjump"/>
          </p:cNvPr>
          <p:cNvSpPr txBox="1"/>
          <p:nvPr/>
        </p:nvSpPr>
        <p:spPr>
          <a:xfrm>
            <a:off x="5798176" y="2877811"/>
            <a:ext cx="1224136" cy="40862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PRAVDA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209871" y="2877811"/>
            <a:ext cx="1224136" cy="408623"/>
          </a:xfrm>
          <a:prstGeom prst="round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LEŽ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1520" y="3331613"/>
            <a:ext cx="554665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cs-CZ" sz="2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Špatně se starali o </a:t>
            </a:r>
            <a:r>
              <a:rPr lang="cs-CZ" sz="24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Šulístka</a:t>
            </a:r>
            <a:r>
              <a:rPr lang="cs-CZ" sz="2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cs-CZ" sz="2400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798176" y="3318860"/>
            <a:ext cx="1224136" cy="40862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PRAVDA</a:t>
            </a:r>
            <a:endParaRPr lang="cs-CZ" b="1" dirty="0"/>
          </a:p>
        </p:txBody>
      </p:sp>
      <p:sp>
        <p:nvSpPr>
          <p:cNvPr id="13" name="TextovéPole 12">
            <a:hlinkClick r:id="rId3" action="ppaction://hlinksldjump"/>
          </p:cNvPr>
          <p:cNvSpPr txBox="1"/>
          <p:nvPr/>
        </p:nvSpPr>
        <p:spPr>
          <a:xfrm>
            <a:off x="7209871" y="3318860"/>
            <a:ext cx="1224136" cy="408623"/>
          </a:xfrm>
          <a:prstGeom prst="round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LEŽ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0" y="3750596"/>
            <a:ext cx="579817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cs-CZ" sz="2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Kocourky před vosami zachránil myšák.</a:t>
            </a:r>
            <a:endParaRPr lang="cs-CZ" sz="2400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809414" y="3800541"/>
            <a:ext cx="1224136" cy="40862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PRAVDA</a:t>
            </a:r>
            <a:endParaRPr lang="cs-CZ" b="1" dirty="0"/>
          </a:p>
        </p:txBody>
      </p:sp>
      <p:sp>
        <p:nvSpPr>
          <p:cNvPr id="17" name="TextovéPole 16">
            <a:hlinkClick r:id="rId3" action="ppaction://hlinksldjump"/>
          </p:cNvPr>
          <p:cNvSpPr txBox="1"/>
          <p:nvPr/>
        </p:nvSpPr>
        <p:spPr>
          <a:xfrm>
            <a:off x="7221109" y="3800541"/>
            <a:ext cx="1224136" cy="408623"/>
          </a:xfrm>
          <a:prstGeom prst="round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LEŽ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0" y="4230617"/>
            <a:ext cx="579817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cs-CZ" sz="2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Kocourci se dobře starali o </a:t>
            </a:r>
            <a:r>
              <a:rPr lang="cs-CZ" sz="24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Šulístka</a:t>
            </a:r>
            <a:r>
              <a:rPr lang="cs-CZ" sz="2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cs-CZ" sz="2400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0" name="TextovéPole 19">
            <a:hlinkClick r:id="rId3" action="ppaction://hlinksldjump"/>
          </p:cNvPr>
          <p:cNvSpPr txBox="1"/>
          <p:nvPr/>
        </p:nvSpPr>
        <p:spPr>
          <a:xfrm>
            <a:off x="5809414" y="4257137"/>
            <a:ext cx="1224136" cy="40862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PRAVDA</a:t>
            </a:r>
            <a:endParaRPr lang="cs-CZ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221109" y="4257137"/>
            <a:ext cx="1224136" cy="408623"/>
          </a:xfrm>
          <a:prstGeom prst="round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LEŽ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11560" y="4716704"/>
            <a:ext cx="518661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cs-CZ" sz="24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Šulístek</a:t>
            </a:r>
            <a:r>
              <a:rPr lang="cs-CZ" sz="2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nepomohl kocourkům.</a:t>
            </a:r>
            <a:endParaRPr lang="cs-CZ" sz="2400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3" name="TextovéPole 22">
            <a:hlinkClick r:id="rId3" action="ppaction://hlinksldjump"/>
          </p:cNvPr>
          <p:cNvSpPr txBox="1"/>
          <p:nvPr/>
        </p:nvSpPr>
        <p:spPr>
          <a:xfrm>
            <a:off x="5798176" y="4743225"/>
            <a:ext cx="1224136" cy="40862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PRAVDA</a:t>
            </a:r>
            <a:endParaRPr lang="cs-CZ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209871" y="4743225"/>
            <a:ext cx="1224136" cy="408623"/>
          </a:xfrm>
          <a:prstGeom prst="round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LEŽ</a:t>
            </a:r>
            <a:endParaRPr lang="cs-CZ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11560" y="5141105"/>
            <a:ext cx="518661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cs-CZ" sz="2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Kocourci se schovali do boudičky.</a:t>
            </a:r>
            <a:endParaRPr lang="cs-CZ" sz="2400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798176" y="5184274"/>
            <a:ext cx="1224136" cy="40862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PRAVDA</a:t>
            </a:r>
            <a:endParaRPr lang="cs-CZ" b="1" dirty="0"/>
          </a:p>
        </p:txBody>
      </p:sp>
      <p:sp>
        <p:nvSpPr>
          <p:cNvPr id="27" name="TextovéPole 26">
            <a:hlinkClick r:id="rId3" action="ppaction://hlinksldjump"/>
          </p:cNvPr>
          <p:cNvSpPr txBox="1"/>
          <p:nvPr/>
        </p:nvSpPr>
        <p:spPr>
          <a:xfrm>
            <a:off x="7209871" y="5184274"/>
            <a:ext cx="1224136" cy="408623"/>
          </a:xfrm>
          <a:prstGeom prst="round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LEŽ</a:t>
            </a:r>
            <a:endParaRPr lang="cs-CZ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827584" y="5616010"/>
            <a:ext cx="497059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cs-CZ" sz="2400" b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Šulístek</a:t>
            </a:r>
            <a:r>
              <a:rPr lang="cs-CZ" sz="2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byl kocour.</a:t>
            </a:r>
            <a:endParaRPr lang="cs-CZ" sz="2400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9" name="TextovéPole 28">
            <a:hlinkClick r:id="rId3" action="ppaction://hlinksldjump"/>
          </p:cNvPr>
          <p:cNvSpPr txBox="1"/>
          <p:nvPr/>
        </p:nvSpPr>
        <p:spPr>
          <a:xfrm>
            <a:off x="5809414" y="5665955"/>
            <a:ext cx="1224136" cy="40862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PRAVDA</a:t>
            </a:r>
            <a:endParaRPr lang="cs-CZ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7221109" y="5665955"/>
            <a:ext cx="1224136" cy="408623"/>
          </a:xfrm>
          <a:prstGeom prst="round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LEŽ</a:t>
            </a:r>
            <a:endParaRPr lang="cs-CZ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11560" y="6066025"/>
            <a:ext cx="518661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cs-CZ" sz="2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Kocouři se stříkali vodou ze studny.</a:t>
            </a:r>
            <a:endParaRPr lang="cs-CZ" sz="2400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809414" y="6122551"/>
            <a:ext cx="1224136" cy="40862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PRAVDA</a:t>
            </a:r>
            <a:endParaRPr lang="cs-CZ" b="1" dirty="0"/>
          </a:p>
        </p:txBody>
      </p:sp>
      <p:sp>
        <p:nvSpPr>
          <p:cNvPr id="33" name="TextovéPole 32">
            <a:hlinkClick r:id="rId3" action="ppaction://hlinksldjump"/>
          </p:cNvPr>
          <p:cNvSpPr txBox="1"/>
          <p:nvPr/>
        </p:nvSpPr>
        <p:spPr>
          <a:xfrm>
            <a:off x="7221109" y="6122551"/>
            <a:ext cx="1224136" cy="408623"/>
          </a:xfrm>
          <a:prstGeom prst="round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LEŽ</a:t>
            </a:r>
            <a:endParaRPr lang="cs-CZ" b="1" dirty="0"/>
          </a:p>
        </p:txBody>
      </p:sp>
      <p:sp>
        <p:nvSpPr>
          <p:cNvPr id="6" name="Zaoblený obdélník 5"/>
          <p:cNvSpPr/>
          <p:nvPr/>
        </p:nvSpPr>
        <p:spPr>
          <a:xfrm>
            <a:off x="395536" y="332656"/>
            <a:ext cx="8424936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Vyzkoušej si, co si pamatuješ z předešlého textu</a:t>
            </a:r>
            <a:endParaRPr lang="cs-CZ" sz="2400" b="1" dirty="0">
              <a:latin typeface="Comic Sans MS" pitchFamily="66" charset="0"/>
            </a:endParaRPr>
          </a:p>
        </p:txBody>
      </p:sp>
      <p:cxnSp>
        <p:nvCxnSpPr>
          <p:cNvPr id="9" name="Přímá spojnice 8"/>
          <p:cNvCxnSpPr/>
          <p:nvPr/>
        </p:nvCxnSpPr>
        <p:spPr>
          <a:xfrm>
            <a:off x="395536" y="4517566"/>
            <a:ext cx="5306507" cy="0"/>
          </a:xfrm>
          <a:prstGeom prst="line">
            <a:avLst/>
          </a:prstGeom>
          <a:ln w="76200">
            <a:prstDash val="soli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1751014" y="3136436"/>
            <a:ext cx="3955190" cy="0"/>
          </a:xfrm>
          <a:prstGeom prst="line">
            <a:avLst/>
          </a:prstGeom>
          <a:ln w="76200">
            <a:prstDash val="soli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1115616" y="4986936"/>
            <a:ext cx="4626973" cy="0"/>
          </a:xfrm>
          <a:prstGeom prst="line">
            <a:avLst/>
          </a:prstGeom>
          <a:ln w="76200">
            <a:prstDash val="soli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2901743" y="5870266"/>
            <a:ext cx="2804461" cy="40541"/>
          </a:xfrm>
          <a:prstGeom prst="line">
            <a:avLst/>
          </a:prstGeom>
          <a:ln w="76200">
            <a:prstDash val="soli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2048" name="Obrázek 204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2697" y="2862726"/>
            <a:ext cx="480020" cy="480020"/>
          </a:xfrm>
          <a:prstGeom prst="rect">
            <a:avLst/>
          </a:prstGeom>
        </p:spPr>
      </p:pic>
      <p:pic>
        <p:nvPicPr>
          <p:cNvPr id="40" name="Obrázek 39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2697" y="3322530"/>
            <a:ext cx="480020" cy="480020"/>
          </a:xfrm>
          <a:prstGeom prst="rect">
            <a:avLst/>
          </a:prstGeom>
        </p:spPr>
      </p:pic>
      <p:pic>
        <p:nvPicPr>
          <p:cNvPr id="41" name="Obrázek 40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2697" y="3802455"/>
            <a:ext cx="480020" cy="480020"/>
          </a:xfrm>
          <a:prstGeom prst="rect">
            <a:avLst/>
          </a:prstGeom>
        </p:spPr>
      </p:pic>
      <p:pic>
        <p:nvPicPr>
          <p:cNvPr id="42" name="Obrázek 41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2697" y="4263205"/>
            <a:ext cx="480020" cy="480020"/>
          </a:xfrm>
          <a:prstGeom prst="rect">
            <a:avLst/>
          </a:prstGeom>
        </p:spPr>
      </p:pic>
      <p:pic>
        <p:nvPicPr>
          <p:cNvPr id="43" name="Obrázek 4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2697" y="4743225"/>
            <a:ext cx="480020" cy="480020"/>
          </a:xfrm>
          <a:prstGeom prst="rect">
            <a:avLst/>
          </a:prstGeom>
        </p:spPr>
      </p:pic>
      <p:pic>
        <p:nvPicPr>
          <p:cNvPr id="44" name="Obrázek 4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2697" y="5186548"/>
            <a:ext cx="480020" cy="480020"/>
          </a:xfrm>
          <a:prstGeom prst="rect">
            <a:avLst/>
          </a:prstGeom>
        </p:spPr>
      </p:pic>
      <p:pic>
        <p:nvPicPr>
          <p:cNvPr id="45" name="Obrázek 44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2697" y="5670797"/>
            <a:ext cx="480020" cy="480020"/>
          </a:xfrm>
          <a:prstGeom prst="rect">
            <a:avLst/>
          </a:prstGeom>
        </p:spPr>
      </p:pic>
      <p:pic>
        <p:nvPicPr>
          <p:cNvPr id="46" name="Obrázek 45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2697" y="6104031"/>
            <a:ext cx="480020" cy="480020"/>
          </a:xfrm>
          <a:prstGeom prst="rect">
            <a:avLst/>
          </a:prstGeom>
        </p:spPr>
      </p:pic>
      <p:sp>
        <p:nvSpPr>
          <p:cNvPr id="2049" name="Ovál 2048">
            <a:hlinkClick r:id="" action="ppaction://hlinkshowjump?jump=nextslide"/>
          </p:cNvPr>
          <p:cNvSpPr/>
          <p:nvPr/>
        </p:nvSpPr>
        <p:spPr>
          <a:xfrm>
            <a:off x="1115616" y="1766200"/>
            <a:ext cx="1602125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i="1" dirty="0" smtClean="0"/>
              <a:t>konec</a:t>
            </a: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val="423561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9EA25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9EA25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9EA25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9EA25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5" grpId="0" animBg="1"/>
      <p:bldP spid="19" grpId="0" animBg="1"/>
      <p:bldP spid="22" grpId="0" animBg="1"/>
      <p:bldP spid="25" grpId="0" animBg="1"/>
      <p:bldP spid="28" grpId="0" animBg="1"/>
      <p:bldP spid="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91680" y="548680"/>
            <a:ext cx="7029450" cy="1200416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accent4">
                    <a:lumMod val="50000"/>
                  </a:schemeClr>
                </a:solidFill>
              </a:rPr>
              <a:t>Další úkol</a:t>
            </a:r>
            <a:endParaRPr lang="cs-CZ" sz="36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47664" y="3933056"/>
            <a:ext cx="7029450" cy="411480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Pozorně si přečti všechny věty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Pak je seřaď, jak patří za sebou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ipka doprava 3">
            <a:hlinkClick r:id="" action="ppaction://hlinkshowjump?jump=nextslide"/>
          </p:cNvPr>
          <p:cNvSpPr/>
          <p:nvPr/>
        </p:nvSpPr>
        <p:spPr>
          <a:xfrm>
            <a:off x="3923928" y="6137920"/>
            <a:ext cx="1008112" cy="72008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Další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593561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-30567" y="2443703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Macourek a Camfourek měli malého myšáčka, který se jmenoval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Šulístek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-30567" y="596836"/>
            <a:ext cx="9143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Vyváděli i jiné lotroviny.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-30568" y="206085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Myšáček musel vždycky čekat, až mu do mističky nějaká naprší.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-30568" y="966168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Macourka a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Camfourka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Šulístkova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žízeň vůbec netrápila.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-30568" y="207437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Sami totiž žízeň neměli, cákali se vodou pod studní a bylo jim veselo.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-30567" y="1706581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Například podráždili vosy, které je začaly honit.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0512" y="3309086"/>
            <a:ext cx="88559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003300"/>
                </a:solidFill>
                <a:latin typeface="Comic Sans MS" pitchFamily="66" charset="0"/>
              </a:rPr>
              <a:t>1</a:t>
            </a:r>
            <a:r>
              <a:rPr lang="cs-CZ" sz="2000" b="1" dirty="0">
                <a:solidFill>
                  <a:srgbClr val="003300"/>
                </a:solidFill>
                <a:latin typeface="Comic Sans MS" pitchFamily="66" charset="0"/>
              </a:rPr>
              <a:t>. </a:t>
            </a:r>
            <a:r>
              <a:rPr lang="cs-CZ" sz="2000" b="1" dirty="0">
                <a:solidFill>
                  <a:srgbClr val="003300"/>
                </a:solidFill>
                <a:latin typeface="Comic Sans MS" pitchFamily="66" charset="0"/>
                <a:cs typeface="Times New Roman" pitchFamily="18" charset="0"/>
              </a:rPr>
              <a:t>Macourek a Camfourek měli </a:t>
            </a:r>
            <a:r>
              <a:rPr lang="cs-CZ" sz="2000" b="1" dirty="0" smtClean="0">
                <a:solidFill>
                  <a:srgbClr val="003300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cs-CZ" sz="2000" b="1" dirty="0">
                <a:solidFill>
                  <a:srgbClr val="003300"/>
                </a:solidFill>
                <a:latin typeface="Comic Sans MS" pitchFamily="66" charset="0"/>
                <a:cs typeface="Times New Roman" pitchFamily="18" charset="0"/>
              </a:rPr>
              <a:t>myšáčka, který se jmenoval </a:t>
            </a:r>
            <a:r>
              <a:rPr lang="cs-CZ" sz="2000" b="1" dirty="0" err="1">
                <a:solidFill>
                  <a:srgbClr val="003300"/>
                </a:solidFill>
                <a:latin typeface="Comic Sans MS" pitchFamily="66" charset="0"/>
                <a:cs typeface="Times New Roman" pitchFamily="18" charset="0"/>
              </a:rPr>
              <a:t>Šulístek</a:t>
            </a:r>
            <a:r>
              <a:rPr lang="cs-CZ" sz="2000" b="1" dirty="0">
                <a:solidFill>
                  <a:srgbClr val="003300"/>
                </a:solidFill>
                <a:latin typeface="Comic Sans MS" pitchFamily="66" charset="0"/>
                <a:cs typeface="Times New Roman" pitchFamily="18" charset="0"/>
              </a:rPr>
              <a:t>.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-30567" y="1337249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Šulístka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se moc dobře nestarali, nedávali mu vodu.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-468559" y="3723722"/>
            <a:ext cx="96026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003300"/>
                </a:solidFill>
                <a:latin typeface="Comic Sans MS" pitchFamily="66" charset="0"/>
              </a:rPr>
              <a:t>2. </a:t>
            </a:r>
            <a:r>
              <a:rPr lang="cs-CZ" sz="2000" b="1" dirty="0">
                <a:solidFill>
                  <a:srgbClr val="003300"/>
                </a:solidFill>
                <a:latin typeface="Comic Sans MS" pitchFamily="66" charset="0"/>
                <a:cs typeface="Times New Roman" pitchFamily="18" charset="0"/>
              </a:rPr>
              <a:t>O </a:t>
            </a:r>
            <a:r>
              <a:rPr lang="cs-CZ" sz="2000" b="1" dirty="0" err="1">
                <a:solidFill>
                  <a:srgbClr val="003300"/>
                </a:solidFill>
                <a:latin typeface="Comic Sans MS" pitchFamily="66" charset="0"/>
                <a:cs typeface="Times New Roman" pitchFamily="18" charset="0"/>
              </a:rPr>
              <a:t>Šulístka</a:t>
            </a:r>
            <a:r>
              <a:rPr lang="cs-CZ" sz="2000" b="1" dirty="0">
                <a:solidFill>
                  <a:srgbClr val="003300"/>
                </a:solidFill>
                <a:latin typeface="Comic Sans MS" pitchFamily="66" charset="0"/>
                <a:cs typeface="Times New Roman" pitchFamily="18" charset="0"/>
              </a:rPr>
              <a:t> se moc dobře nestarali, nedávali mu vodu.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107681" y="4135054"/>
            <a:ext cx="88559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003300"/>
                </a:solidFill>
                <a:latin typeface="Comic Sans MS" pitchFamily="66" charset="0"/>
              </a:rPr>
              <a:t>3. </a:t>
            </a:r>
            <a:r>
              <a:rPr lang="cs-CZ" sz="2000" b="1" dirty="0">
                <a:solidFill>
                  <a:srgbClr val="003300"/>
                </a:solidFill>
                <a:latin typeface="Comic Sans MS" pitchFamily="66" charset="0"/>
                <a:cs typeface="Times New Roman" pitchFamily="18" charset="0"/>
              </a:rPr>
              <a:t>Myšáček musel vždycky čekat, až mu do mističky nějaká naprší.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-32528" y="4535164"/>
            <a:ext cx="89289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003300"/>
                </a:solidFill>
                <a:latin typeface="Comic Sans MS" pitchFamily="66" charset="0"/>
              </a:rPr>
              <a:t>4. </a:t>
            </a:r>
            <a:r>
              <a:rPr lang="cs-CZ" sz="2000" b="1" dirty="0">
                <a:solidFill>
                  <a:srgbClr val="003300"/>
                </a:solidFill>
                <a:latin typeface="Comic Sans MS" pitchFamily="66" charset="0"/>
                <a:cs typeface="Times New Roman" pitchFamily="18" charset="0"/>
              </a:rPr>
              <a:t>Macourka a </a:t>
            </a:r>
            <a:r>
              <a:rPr lang="cs-CZ" sz="2000" b="1" dirty="0" err="1">
                <a:solidFill>
                  <a:srgbClr val="003300"/>
                </a:solidFill>
                <a:latin typeface="Comic Sans MS" pitchFamily="66" charset="0"/>
                <a:cs typeface="Times New Roman" pitchFamily="18" charset="0"/>
              </a:rPr>
              <a:t>Camfourka</a:t>
            </a:r>
            <a:r>
              <a:rPr lang="cs-CZ" sz="2000" b="1" dirty="0">
                <a:solidFill>
                  <a:srgbClr val="003300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cs-CZ" sz="2000" b="1" dirty="0" err="1">
                <a:solidFill>
                  <a:srgbClr val="003300"/>
                </a:solidFill>
                <a:latin typeface="Comic Sans MS" pitchFamily="66" charset="0"/>
                <a:cs typeface="Times New Roman" pitchFamily="18" charset="0"/>
              </a:rPr>
              <a:t>Šulístkova</a:t>
            </a:r>
            <a:r>
              <a:rPr lang="cs-CZ" sz="2000" b="1" dirty="0">
                <a:solidFill>
                  <a:srgbClr val="003300"/>
                </a:solidFill>
                <a:latin typeface="Comic Sans MS" pitchFamily="66" charset="0"/>
                <a:cs typeface="Times New Roman" pitchFamily="18" charset="0"/>
              </a:rPr>
              <a:t> žízeň vůbec netrápila.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755575" y="4888243"/>
            <a:ext cx="84230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003300"/>
                </a:solidFill>
                <a:latin typeface="Comic Sans MS" pitchFamily="66" charset="0"/>
              </a:rPr>
              <a:t>5. </a:t>
            </a:r>
            <a:r>
              <a:rPr lang="cs-CZ" sz="2000" b="1" dirty="0">
                <a:solidFill>
                  <a:srgbClr val="003300"/>
                </a:solidFill>
                <a:latin typeface="Comic Sans MS" pitchFamily="66" charset="0"/>
                <a:cs typeface="Times New Roman" pitchFamily="18" charset="0"/>
              </a:rPr>
              <a:t>Sami totiž žízeň neměli, cákali se vodou pod studní </a:t>
            </a:r>
            <a:endParaRPr lang="cs-CZ" sz="2000" b="1" dirty="0" smtClean="0">
              <a:solidFill>
                <a:srgbClr val="003300"/>
              </a:solidFill>
              <a:latin typeface="Comic Sans MS" pitchFamily="66" charset="0"/>
              <a:cs typeface="Times New Roman" pitchFamily="18" charset="0"/>
            </a:endParaRPr>
          </a:p>
          <a:p>
            <a:pPr algn="ctr"/>
            <a:r>
              <a:rPr lang="cs-CZ" sz="2000" b="1" dirty="0" smtClean="0">
                <a:solidFill>
                  <a:srgbClr val="003300"/>
                </a:solidFill>
                <a:latin typeface="Comic Sans MS" pitchFamily="66" charset="0"/>
                <a:cs typeface="Times New Roman" pitchFamily="18" charset="0"/>
              </a:rPr>
              <a:t>a </a:t>
            </a:r>
            <a:r>
              <a:rPr lang="cs-CZ" sz="2000" b="1" dirty="0">
                <a:solidFill>
                  <a:srgbClr val="003300"/>
                </a:solidFill>
                <a:latin typeface="Comic Sans MS" pitchFamily="66" charset="0"/>
                <a:cs typeface="Times New Roman" pitchFamily="18" charset="0"/>
              </a:rPr>
              <a:t>bylo jim veselo.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107681" y="5509100"/>
            <a:ext cx="7786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003300"/>
                </a:solidFill>
                <a:latin typeface="Comic Sans MS" pitchFamily="66" charset="0"/>
              </a:rPr>
              <a:t>6. </a:t>
            </a:r>
            <a:r>
              <a:rPr lang="cs-CZ" sz="2000" b="1" dirty="0">
                <a:solidFill>
                  <a:srgbClr val="003300"/>
                </a:solidFill>
                <a:latin typeface="Comic Sans MS" pitchFamily="66" charset="0"/>
                <a:cs typeface="Times New Roman" pitchFamily="18" charset="0"/>
              </a:rPr>
              <a:t>Vyváděli i jiné lotroviny.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322654" y="5909210"/>
            <a:ext cx="88559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003300"/>
                </a:solidFill>
                <a:latin typeface="Comic Sans MS" pitchFamily="66" charset="0"/>
              </a:rPr>
              <a:t>7. </a:t>
            </a:r>
            <a:r>
              <a:rPr lang="cs-CZ" sz="2000" b="1" dirty="0">
                <a:solidFill>
                  <a:srgbClr val="003300"/>
                </a:solidFill>
                <a:latin typeface="Comic Sans MS" pitchFamily="66" charset="0"/>
                <a:cs typeface="Times New Roman" pitchFamily="18" charset="0"/>
              </a:rPr>
              <a:t>Například podráždili vosy, které je začaly honit.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42509" y="2818119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Zachránil je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Šulístek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, který je schoval do své boudy.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31902" y="6309320"/>
            <a:ext cx="87494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003300"/>
                </a:solidFill>
                <a:latin typeface="Comic Sans MS" pitchFamily="66" charset="0"/>
              </a:rPr>
              <a:t>8. </a:t>
            </a:r>
            <a:r>
              <a:rPr lang="cs-CZ" sz="2000" b="1" dirty="0">
                <a:solidFill>
                  <a:srgbClr val="003300"/>
                </a:solidFill>
                <a:latin typeface="Comic Sans MS" pitchFamily="66" charset="0"/>
                <a:cs typeface="Times New Roman" pitchFamily="18" charset="0"/>
              </a:rPr>
              <a:t>Zachránil je </a:t>
            </a:r>
            <a:r>
              <a:rPr lang="cs-CZ" sz="2000" b="1" dirty="0" err="1">
                <a:solidFill>
                  <a:srgbClr val="003300"/>
                </a:solidFill>
                <a:latin typeface="Comic Sans MS" pitchFamily="66" charset="0"/>
                <a:cs typeface="Times New Roman" pitchFamily="18" charset="0"/>
              </a:rPr>
              <a:t>Šulístek</a:t>
            </a:r>
            <a:r>
              <a:rPr lang="cs-CZ" sz="2000" b="1" dirty="0">
                <a:solidFill>
                  <a:srgbClr val="003300"/>
                </a:solidFill>
                <a:latin typeface="Comic Sans MS" pitchFamily="66" charset="0"/>
                <a:cs typeface="Times New Roman" pitchFamily="18" charset="0"/>
              </a:rPr>
              <a:t>, který je schoval do své boudy.</a:t>
            </a:r>
          </a:p>
        </p:txBody>
      </p:sp>
      <p:sp>
        <p:nvSpPr>
          <p:cNvPr id="20" name="Šipka doprava 19">
            <a:hlinkClick r:id="" action="ppaction://hlinkshowjump?jump=nextslide"/>
          </p:cNvPr>
          <p:cNvSpPr/>
          <p:nvPr/>
        </p:nvSpPr>
        <p:spPr>
          <a:xfrm>
            <a:off x="7888351" y="206085"/>
            <a:ext cx="1008112" cy="72008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Další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41454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00"/>
                            </p:stCondLst>
                            <p:childTnLst>
                              <p:par>
                                <p:cTn id="10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Šipka doprava 2"/>
          <p:cNvSpPr/>
          <p:nvPr/>
        </p:nvSpPr>
        <p:spPr>
          <a:xfrm>
            <a:off x="827584" y="3429000"/>
            <a:ext cx="5904656" cy="216024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Za odměnu  klikni a podívej se </a:t>
            </a:r>
          </a:p>
          <a:p>
            <a:pPr algn="ctr"/>
            <a:r>
              <a:rPr lang="cs-CZ" b="1" dirty="0" smtClean="0"/>
              <a:t>na filmové zpracování </a:t>
            </a:r>
            <a:endParaRPr lang="cs-CZ" b="1" dirty="0"/>
          </a:p>
        </p:txBody>
      </p:sp>
      <p:sp>
        <p:nvSpPr>
          <p:cNvPr id="4" name="Ovál 3">
            <a:hlinkClick r:id="rId2"/>
          </p:cNvPr>
          <p:cNvSpPr/>
          <p:nvPr/>
        </p:nvSpPr>
        <p:spPr>
          <a:xfrm>
            <a:off x="7092280" y="4005064"/>
            <a:ext cx="792088" cy="100811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5" name="Skupina 4"/>
          <p:cNvGrpSpPr/>
          <p:nvPr/>
        </p:nvGrpSpPr>
        <p:grpSpPr>
          <a:xfrm>
            <a:off x="1619672" y="332656"/>
            <a:ext cx="3406999" cy="3096344"/>
            <a:chOff x="3837939" y="1230884"/>
            <a:chExt cx="3404190" cy="3252241"/>
          </a:xfrm>
        </p:grpSpPr>
        <p:sp>
          <p:nvSpPr>
            <p:cNvPr id="6" name="Ovál 5"/>
            <p:cNvSpPr/>
            <p:nvPr/>
          </p:nvSpPr>
          <p:spPr>
            <a:xfrm>
              <a:off x="3884660" y="1230884"/>
              <a:ext cx="3357469" cy="3252241"/>
            </a:xfrm>
            <a:prstGeom prst="ellipse">
              <a:avLst/>
            </a:prstGeom>
            <a:scene3d>
              <a:camera prst="orthographicFront"/>
              <a:lightRig rig="threePt" dir="t"/>
            </a:scene3d>
            <a:sp3d>
              <a:bevelT prst="convex"/>
            </a:sp3d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0" r="100000">
                          <a14:foregroundMark x1="13918" y1="40909" x2="13918" y2="40909"/>
                          <a14:foregroundMark x1="15464" y1="51705" x2="15464" y2="51705"/>
                          <a14:foregroundMark x1="4639" y1="36364" x2="4639" y2="36364"/>
                          <a14:foregroundMark x1="13402" y1="31818" x2="13402" y2="31818"/>
                          <a14:foregroundMark x1="20103" y1="25000" x2="20103" y2="25000"/>
                          <a14:foregroundMark x1="18041" y1="13636" x2="18041" y2="13636"/>
                          <a14:foregroundMark x1="13918" y1="45455" x2="13918" y2="45455"/>
                          <a14:foregroundMark x1="24227" y1="35795" x2="24227" y2="35795"/>
                          <a14:foregroundMark x1="7216" y1="27273" x2="7216" y2="27273"/>
                          <a14:foregroundMark x1="17010" y1="6250" x2="17010" y2="6250"/>
                          <a14:foregroundMark x1="11340" y1="19886" x2="11340" y2="1988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0826" y="1628800"/>
              <a:ext cx="2341533" cy="2124277"/>
            </a:xfrm>
            <a:prstGeom prst="rect">
              <a:avLst/>
            </a:prstGeom>
          </p:spPr>
        </p:pic>
        <p:sp>
          <p:nvSpPr>
            <p:cNvPr id="8" name="Obdélník 7"/>
            <p:cNvSpPr/>
            <p:nvPr/>
          </p:nvSpPr>
          <p:spPr>
            <a:xfrm rot="2540488">
              <a:off x="3837939" y="2756683"/>
              <a:ext cx="274231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Down">
                <a:avLst>
                  <a:gd name="adj" fmla="val 20934172"/>
                </a:avLst>
              </a:prstTxWarp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cs-CZ" sz="5400" b="1" cap="none" spc="0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Jsi hlavička !</a:t>
              </a:r>
              <a:endParaRPr lang="cs-CZ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6983571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6288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/>
              <a:t>Použité zdroje: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780928"/>
            <a:ext cx="8496944" cy="3482981"/>
          </a:xfrm>
        </p:spPr>
        <p:txBody>
          <a:bodyPr>
            <a:normAutofit/>
          </a:bodyPr>
          <a:lstStyle/>
          <a:p>
            <a:r>
              <a:rPr lang="cs-CZ" sz="2000" dirty="0" smtClean="0"/>
              <a:t>Obrázky jsou </a:t>
            </a:r>
            <a:r>
              <a:rPr lang="cs-CZ" sz="2000" dirty="0"/>
              <a:t>čerpány z </a:t>
            </a:r>
            <a:r>
              <a:rPr lang="cs-CZ" sz="2000" dirty="0" smtClean="0"/>
              <a:t>archivu autora nebo z klipartu MS Office</a:t>
            </a:r>
          </a:p>
          <a:p>
            <a:r>
              <a:rPr lang="cs-CZ" sz="2000" dirty="0" smtClean="0"/>
              <a:t>Texty </a:t>
            </a:r>
            <a:r>
              <a:rPr lang="cs-CZ" sz="2000" dirty="0"/>
              <a:t>čerpány z knihy: </a:t>
            </a:r>
            <a:r>
              <a:rPr lang="cs-CZ" dirty="0"/>
              <a:t>ŠTÍPLOVÁ, Ljuba; VÁŇA, Josef. </a:t>
            </a:r>
            <a:r>
              <a:rPr lang="cs-CZ" i="1" dirty="0"/>
              <a:t>Byla jednou koťata</a:t>
            </a:r>
            <a:r>
              <a:rPr lang="cs-CZ" dirty="0"/>
              <a:t>. Praha: Albatros, 2004, ISBN 80-00-01371-1. </a:t>
            </a:r>
            <a:endParaRPr lang="cs-CZ" sz="2000" dirty="0"/>
          </a:p>
        </p:txBody>
      </p:sp>
      <p:grpSp>
        <p:nvGrpSpPr>
          <p:cNvPr id="6" name="Skupina 5"/>
          <p:cNvGrpSpPr/>
          <p:nvPr/>
        </p:nvGrpSpPr>
        <p:grpSpPr>
          <a:xfrm>
            <a:off x="1112865" y="260648"/>
            <a:ext cx="6968502" cy="1485900"/>
            <a:chOff x="846154" y="500042"/>
            <a:chExt cx="6968502" cy="1485900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46154" y="500042"/>
              <a:ext cx="6083300" cy="14859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3" descr="C:\Users\Paja\Documents\Paja\Škola\logo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29454" y="500042"/>
              <a:ext cx="885202" cy="1485900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34808873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475656" y="3717032"/>
            <a:ext cx="6048673" cy="197383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Kdepak, 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takhle to není !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Šipka nahoru 7">
            <a:hlinkClick r:id="" action="ppaction://hlinkshowjump?jump=lastslideviewed"/>
          </p:cNvPr>
          <p:cNvSpPr/>
          <p:nvPr/>
        </p:nvSpPr>
        <p:spPr>
          <a:xfrm>
            <a:off x="7524329" y="980728"/>
            <a:ext cx="1080119" cy="1368152"/>
          </a:xfrm>
          <a:prstGeom prst="up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560" y="698490"/>
            <a:ext cx="3359647" cy="3115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165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2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hildrenHappy_16x9_TP103461882.potx" id="{FF7B5EF7-1BBB-48ED-BE33-7820C212389D}" vid="{5CBF703C-5C80-40CE-A894-23D8FD99636A}"/>
    </a:ext>
  </a:ext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Motiv2</Template>
  <TotalTime>155</TotalTime>
  <Words>1088</Words>
  <Application>Microsoft Office PowerPoint</Application>
  <PresentationFormat>Předvádění na obrazovce (4:3)</PresentationFormat>
  <Paragraphs>116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Motiv2</vt:lpstr>
      <vt:lpstr>Prezentace aplikace PowerPoint</vt:lpstr>
      <vt:lpstr>Metodický pokyn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Další úkol</vt:lpstr>
      <vt:lpstr>Prezentace aplikace PowerPoint</vt:lpstr>
      <vt:lpstr>Prezentace aplikace PowerPoint</vt:lpstr>
      <vt:lpstr>Použité zdroje: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Paja</dc:creator>
  <cp:lastModifiedBy>svetlana</cp:lastModifiedBy>
  <cp:revision>53</cp:revision>
  <dcterms:created xsi:type="dcterms:W3CDTF">2012-11-26T19:09:11Z</dcterms:created>
  <dcterms:modified xsi:type="dcterms:W3CDTF">2013-05-14T19:24:19Z</dcterms:modified>
</cp:coreProperties>
</file>