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8" r:id="rId2"/>
    <p:sldId id="267" r:id="rId3"/>
    <p:sldId id="266" r:id="rId4"/>
    <p:sldId id="262" r:id="rId5"/>
    <p:sldId id="263" r:id="rId6"/>
    <p:sldId id="264" r:id="rId7"/>
    <p:sldId id="265" r:id="rId8"/>
    <p:sldId id="268" r:id="rId9"/>
    <p:sldId id="259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Straight Connector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/>
          </a:p>
        </p:txBody>
      </p:sp>
      <p:sp>
        <p:nvSpPr>
          <p:cNvPr id="29" name="Title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6" name="Date Placeholder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1FBC9-A5C0-4B61-AA4C-81ACE24CDB64}" type="datetimeFigureOut">
              <a:rPr lang="cs-CZ" smtClean="0"/>
              <a:pPr/>
              <a:t>14.5.2013</a:t>
            </a:fld>
            <a:endParaRPr lang="cs-CZ"/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Slide Number Placeholder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FD96ABBF-C9C1-41AA-985F-37B412688E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27" name="Content Placeholder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25" name="Date Placeholder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1FBC9-A5C0-4B61-AA4C-81ACE24CDB64}" type="datetimeFigureOut">
              <a:rPr lang="cs-CZ" smtClean="0"/>
              <a:pPr/>
              <a:t>14.5.2013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Slide Number Placeholder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FD96ABBF-C9C1-41AA-985F-37B412688E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1FBC9-A5C0-4B61-AA4C-81ACE24CDB64}" type="datetimeFigureOut">
              <a:rPr lang="cs-CZ" smtClean="0"/>
              <a:pPr/>
              <a:t>14.5.2013</a:t>
            </a:fld>
            <a:endParaRPr lang="cs-CZ"/>
          </a:p>
        </p:txBody>
      </p:sp>
      <p:sp>
        <p:nvSpPr>
          <p:cNvPr id="21" name="Footer Placeholder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6ABBF-C9C1-41AA-985F-37B412688E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1FBC9-A5C0-4B61-AA4C-81ACE24CDB64}" type="datetimeFigureOut">
              <a:rPr lang="cs-CZ" smtClean="0"/>
              <a:pPr/>
              <a:t>14.5.2013</a:t>
            </a:fld>
            <a:endParaRPr lang="cs-CZ"/>
          </a:p>
        </p:txBody>
      </p:sp>
      <p:sp>
        <p:nvSpPr>
          <p:cNvPr id="24" name="Footer Placeholder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6ABBF-C9C1-41AA-985F-37B412688E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itle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cs-CZ" noProof="1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cs-CZ" noProof="1" smtClean="0"/>
              <a:t>Kliknutím lze upravit styly předlohy textu.</a:t>
            </a:r>
          </a:p>
          <a:p>
            <a:pPr lvl="1"/>
            <a:r>
              <a:rPr lang="cs-CZ" noProof="1" smtClean="0"/>
              <a:t>Druhá úroveň</a:t>
            </a:r>
          </a:p>
          <a:p>
            <a:pPr lvl="2"/>
            <a:r>
              <a:rPr lang="cs-CZ" noProof="1" smtClean="0"/>
              <a:t>Třetí úroveň</a:t>
            </a:r>
          </a:p>
          <a:p>
            <a:pPr lvl="3"/>
            <a:r>
              <a:rPr lang="cs-CZ" noProof="1" smtClean="0"/>
              <a:t>Čtvrtá úroveň</a:t>
            </a:r>
          </a:p>
          <a:p>
            <a:pPr lvl="4"/>
            <a:r>
              <a:rPr lang="cs-CZ" noProof="1" smtClean="0"/>
              <a:t>Pátá úroveň</a:t>
            </a:r>
            <a:endParaRPr lang="en-US"/>
          </a:p>
        </p:txBody>
      </p:sp>
      <p:sp>
        <p:nvSpPr>
          <p:cNvPr id="4" name="Rectangle 4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 lvl="0"/>
            <a:r>
              <a:rPr lang="cs-CZ" noProof="1" smtClean="0"/>
              <a:t>Kliknutím lze upravit styly předlohy textu.</a:t>
            </a:r>
          </a:p>
          <a:p>
            <a:pPr lvl="1"/>
            <a:r>
              <a:rPr lang="cs-CZ" noProof="1" smtClean="0"/>
              <a:t>Druhá úroveň</a:t>
            </a:r>
          </a:p>
          <a:p>
            <a:pPr lvl="2"/>
            <a:r>
              <a:rPr lang="cs-CZ" noProof="1" smtClean="0"/>
              <a:t>Třetí úroveň</a:t>
            </a:r>
          </a:p>
          <a:p>
            <a:pPr lvl="3"/>
            <a:r>
              <a:rPr lang="cs-CZ" noProof="1" smtClean="0"/>
              <a:t>Čtvrtá úroveň</a:t>
            </a:r>
          </a:p>
          <a:p>
            <a:pPr lvl="4"/>
            <a:r>
              <a:rPr lang="cs-CZ" noProof="1" smtClean="0"/>
              <a:t>Pátá úroveň</a:t>
            </a:r>
            <a:endParaRPr lang="en-US"/>
          </a:p>
        </p:txBody>
      </p:sp>
      <p:sp>
        <p:nvSpPr>
          <p:cNvPr id="5" name="Rectangle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1FBC9-A5C0-4B61-AA4C-81ACE24CDB64}" type="datetimeFigureOut">
              <a:rPr lang="cs-CZ" smtClean="0"/>
              <a:pPr/>
              <a:t>14.5.2013</a:t>
            </a:fld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6ABBF-C9C1-41AA-985F-37B412688E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x" preserve="1">
  <p:cSld name="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cs-CZ" noProof="1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cs-CZ" noProof="1" smtClean="0"/>
              <a:t>Kliknutím lze upravit styly předlohy textu.</a:t>
            </a:r>
          </a:p>
          <a:p>
            <a:pPr lvl="1"/>
            <a:r>
              <a:rPr lang="cs-CZ" noProof="1" smtClean="0"/>
              <a:t>Druhá úroveň</a:t>
            </a:r>
          </a:p>
          <a:p>
            <a:pPr lvl="2"/>
            <a:r>
              <a:rPr lang="cs-CZ" noProof="1" smtClean="0"/>
              <a:t>Třetí úroveň</a:t>
            </a:r>
          </a:p>
          <a:p>
            <a:pPr lvl="3"/>
            <a:r>
              <a:rPr lang="cs-CZ" noProof="1" smtClean="0"/>
              <a:t>Čtvrtá úroveň</a:t>
            </a:r>
          </a:p>
          <a:p>
            <a:pPr lvl="4"/>
            <a:r>
              <a:rPr lang="cs-CZ" noProof="1" smtClean="0"/>
              <a:t>Pátá úroveň</a:t>
            </a:r>
            <a:endParaRPr lang="en-US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1FBC9-A5C0-4B61-AA4C-81ACE24CDB64}" type="datetimeFigureOut">
              <a:rPr lang="cs-CZ" smtClean="0"/>
              <a:pPr/>
              <a:t>14.5.2013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6ABBF-C9C1-41AA-985F-37B412688E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woColTx" preserve="1">
  <p:cSld name="Nadpis a 2 sloupce text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cs-CZ" noProof="1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cs-CZ" noProof="1" smtClean="0"/>
              <a:t>Kliknutím lze upravit styly předlohy textu.</a:t>
            </a:r>
          </a:p>
          <a:p>
            <a:pPr lvl="1"/>
            <a:r>
              <a:rPr lang="cs-CZ" noProof="1" smtClean="0"/>
              <a:t>Druhá úroveň</a:t>
            </a:r>
          </a:p>
          <a:p>
            <a:pPr lvl="2"/>
            <a:r>
              <a:rPr lang="cs-CZ" noProof="1" smtClean="0"/>
              <a:t>Třetí úroveň</a:t>
            </a:r>
          </a:p>
          <a:p>
            <a:pPr lvl="3"/>
            <a:r>
              <a:rPr lang="cs-CZ" noProof="1" smtClean="0"/>
              <a:t>Čtvrtá úroveň</a:t>
            </a:r>
          </a:p>
          <a:p>
            <a:pPr lvl="4"/>
            <a:r>
              <a:rPr lang="cs-CZ" noProof="1" smtClean="0"/>
              <a:t>Pátá úroveň</a:t>
            </a:r>
            <a:endParaRPr lang="en-US"/>
          </a:p>
        </p:txBody>
      </p:sp>
      <p:sp>
        <p:nvSpPr>
          <p:cNvPr id="4" name="Rectangle 4"/>
          <p:cNvSpPr>
            <a:spLocks noGrp="1"/>
          </p:cNvSpPr>
          <p:nvPr>
            <p:ph type="body"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 lvl="0"/>
            <a:r>
              <a:rPr lang="cs-CZ" noProof="1" smtClean="0"/>
              <a:t>Kliknutím lze upravit styly předlohy textu.</a:t>
            </a:r>
          </a:p>
          <a:p>
            <a:pPr lvl="1"/>
            <a:r>
              <a:rPr lang="cs-CZ" noProof="1" smtClean="0"/>
              <a:t>Druhá úroveň</a:t>
            </a:r>
          </a:p>
          <a:p>
            <a:pPr lvl="2"/>
            <a:r>
              <a:rPr lang="cs-CZ" noProof="1" smtClean="0"/>
              <a:t>Třetí úroveň</a:t>
            </a:r>
          </a:p>
          <a:p>
            <a:pPr lvl="3"/>
            <a:r>
              <a:rPr lang="cs-CZ" noProof="1" smtClean="0"/>
              <a:t>Čtvrtá úroveň</a:t>
            </a:r>
          </a:p>
          <a:p>
            <a:pPr lvl="4"/>
            <a:r>
              <a:rPr lang="cs-CZ" noProof="1" smtClean="0"/>
              <a:t>Pátá úroveň</a:t>
            </a:r>
            <a:endParaRPr lang="en-US"/>
          </a:p>
        </p:txBody>
      </p:sp>
      <p:sp>
        <p:nvSpPr>
          <p:cNvPr id="5" name="Rectangle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1FBC9-A5C0-4B61-AA4C-81ACE24CDB64}" type="datetimeFigureOut">
              <a:rPr lang="cs-CZ" smtClean="0"/>
              <a:pPr/>
              <a:t>14.5.2013</a:t>
            </a:fld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6ABBF-C9C1-41AA-985F-37B412688E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Straight Connector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/>
          </a:p>
        </p:txBody>
      </p:sp>
      <p:sp>
        <p:nvSpPr>
          <p:cNvPr id="8" name="Text Placeholder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Date Placeholder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>
              <a:defRPr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71C1FBC9-A5C0-4B61-AA4C-81ACE24CDB64}" type="datetimeFigureOut">
              <a:rPr lang="cs-CZ" smtClean="0"/>
              <a:pPr/>
              <a:t>14.5.2013</a:t>
            </a:fld>
            <a:endParaRPr lang="cs-CZ"/>
          </a:p>
        </p:txBody>
      </p:sp>
      <p:sp>
        <p:nvSpPr>
          <p:cNvPr id="28" name="Footer Placeholder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>
              <a:defRPr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>
              <a:defRPr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FD96ABBF-C9C1-41AA-985F-37B412688EE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Title Placeholder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9" name="Straight Connector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/>
          </a:p>
        </p:txBody>
      </p:sp>
      <p:sp>
        <p:nvSpPr>
          <p:cNvPr id="12" name="Straight Connector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</p:sldLayoutIdLst>
  <p:txStyles>
    <p:titleStyle>
      <a:lvl1pPr algn="l" rtl="0" eaLnBrk="1" latinLnBrk="0" hangingPunct="1">
        <a:spcBef>
          <a:spcPct val="0"/>
        </a:spcBef>
        <a:buNone/>
        <a:defRPr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jpeg"/><Relationship Id="rId3" Type="http://schemas.microsoft.com/office/2007/relationships/hdphoto" Target="../media/hdphoto1.wdp"/><Relationship Id="rId7" Type="http://schemas.microsoft.com/office/2007/relationships/hdphoto" Target="../media/hdphoto3.wdp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7.jpeg"/><Relationship Id="rId11" Type="http://schemas.microsoft.com/office/2007/relationships/hdphoto" Target="../media/hdphoto5.wdp"/><Relationship Id="rId5" Type="http://schemas.microsoft.com/office/2007/relationships/hdphoto" Target="../media/hdphoto2.wdp"/><Relationship Id="rId10" Type="http://schemas.openxmlformats.org/officeDocument/2006/relationships/image" Target="../media/image9.jpeg"/><Relationship Id="rId4" Type="http://schemas.openxmlformats.org/officeDocument/2006/relationships/image" Target="../media/image6.jpeg"/><Relationship Id="rId9" Type="http://schemas.microsoft.com/office/2007/relationships/hdphoto" Target="../media/hdphoto4.wdp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jpeg"/><Relationship Id="rId3" Type="http://schemas.microsoft.com/office/2007/relationships/hdphoto" Target="../media/hdphoto6.wdp"/><Relationship Id="rId7" Type="http://schemas.microsoft.com/office/2007/relationships/hdphoto" Target="../media/hdphoto8.wdp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12.jpeg"/><Relationship Id="rId11" Type="http://schemas.microsoft.com/office/2007/relationships/hdphoto" Target="../media/hdphoto10.wdp"/><Relationship Id="rId5" Type="http://schemas.microsoft.com/office/2007/relationships/hdphoto" Target="../media/hdphoto7.wdp"/><Relationship Id="rId10" Type="http://schemas.openxmlformats.org/officeDocument/2006/relationships/image" Target="../media/image14.jpeg"/><Relationship Id="rId4" Type="http://schemas.openxmlformats.org/officeDocument/2006/relationships/image" Target="../media/image11.png"/><Relationship Id="rId9" Type="http://schemas.microsoft.com/office/2007/relationships/hdphoto" Target="../media/hdphoto9.wdp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jpeg"/><Relationship Id="rId3" Type="http://schemas.microsoft.com/office/2007/relationships/hdphoto" Target="../media/hdphoto11.wdp"/><Relationship Id="rId7" Type="http://schemas.microsoft.com/office/2007/relationships/hdphoto" Target="../media/hdphoto13.wdp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17.png"/><Relationship Id="rId11" Type="http://schemas.microsoft.com/office/2007/relationships/hdphoto" Target="../media/hdphoto15.wdp"/><Relationship Id="rId5" Type="http://schemas.microsoft.com/office/2007/relationships/hdphoto" Target="../media/hdphoto12.wdp"/><Relationship Id="rId10" Type="http://schemas.openxmlformats.org/officeDocument/2006/relationships/image" Target="../media/image19.jpeg"/><Relationship Id="rId4" Type="http://schemas.openxmlformats.org/officeDocument/2006/relationships/image" Target="../media/image16.jpeg"/><Relationship Id="rId9" Type="http://schemas.microsoft.com/office/2007/relationships/hdphoto" Target="../media/hdphoto14.wdp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jpeg"/><Relationship Id="rId3" Type="http://schemas.microsoft.com/office/2007/relationships/hdphoto" Target="../media/hdphoto16.wdp"/><Relationship Id="rId7" Type="http://schemas.microsoft.com/office/2007/relationships/hdphoto" Target="../media/hdphoto12.wdp"/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16.jpeg"/><Relationship Id="rId11" Type="http://schemas.microsoft.com/office/2007/relationships/hdphoto" Target="../media/hdphoto18.wdp"/><Relationship Id="rId5" Type="http://schemas.microsoft.com/office/2007/relationships/hdphoto" Target="../media/hdphoto17.wdp"/><Relationship Id="rId10" Type="http://schemas.openxmlformats.org/officeDocument/2006/relationships/image" Target="../media/image22.png"/><Relationship Id="rId4" Type="http://schemas.openxmlformats.org/officeDocument/2006/relationships/image" Target="../media/image21.jpeg"/><Relationship Id="rId9" Type="http://schemas.microsoft.com/office/2007/relationships/hdphoto" Target="../media/hdphoto15.wdp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5.jpeg"/><Relationship Id="rId3" Type="http://schemas.microsoft.com/office/2007/relationships/hdphoto" Target="../media/hdphoto19.wdp"/><Relationship Id="rId7" Type="http://schemas.microsoft.com/office/2007/relationships/hdphoto" Target="../media/hdphoto20.wdp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24.jpeg"/><Relationship Id="rId11" Type="http://schemas.microsoft.com/office/2007/relationships/hdphoto" Target="../media/hdphoto22.wdp"/><Relationship Id="rId5" Type="http://schemas.microsoft.com/office/2007/relationships/hdphoto" Target="../media/hdphoto2.wdp"/><Relationship Id="rId10" Type="http://schemas.openxmlformats.org/officeDocument/2006/relationships/image" Target="../media/image26.jpeg"/><Relationship Id="rId4" Type="http://schemas.openxmlformats.org/officeDocument/2006/relationships/image" Target="../media/image6.jpeg"/><Relationship Id="rId9" Type="http://schemas.microsoft.com/office/2007/relationships/hdphoto" Target="../media/hdphoto21.wdp"/></Relationships>
</file>

<file path=ppt/slides/_rels/slide8.xml.rels><?xml version="1.0" encoding="UTF-8" standalone="yes"?>
<Relationships xmlns="http://schemas.openxmlformats.org/package/2006/relationships"><Relationship Id="rId3" Type="http://schemas.microsoft.com/office/2007/relationships/hdphoto" Target="../media/hdphoto23.wdp"/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Group 34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160740121"/>
              </p:ext>
            </p:extLst>
          </p:nvPr>
        </p:nvGraphicFramePr>
        <p:xfrm>
          <a:off x="251520" y="1664297"/>
          <a:ext cx="8784976" cy="4861048"/>
        </p:xfrm>
        <a:graphic>
          <a:graphicData uri="http://schemas.openxmlformats.org/drawingml/2006/table">
            <a:tbl>
              <a:tblPr/>
              <a:tblGrid>
                <a:gridCol w="2664296"/>
                <a:gridCol w="6120680"/>
              </a:tblGrid>
              <a:tr h="37009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školy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Arial" charset="0"/>
                          <a:cs typeface="Arial" charset="0"/>
                        </a:rPr>
                        <a:t>ZŠ </a:t>
                      </a:r>
                      <a:r>
                        <a:rPr kumimoji="0" lang="cs-CZ" sz="16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Arial" charset="0"/>
                          <a:cs typeface="Arial" charset="0"/>
                        </a:rPr>
                        <a:t>Zlonice</a:t>
                      </a: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Arial" charset="0"/>
                          <a:cs typeface="Arial" charset="0"/>
                        </a:rPr>
                        <a:t>, okres Kladno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4963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Arial" charset="0"/>
                          <a:cs typeface="Arial" charset="0"/>
                        </a:rPr>
                        <a:t>Adresa školy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Arial" charset="0"/>
                          <a:cs typeface="Arial" charset="0"/>
                        </a:rPr>
                        <a:t>Komenského 305, </a:t>
                      </a:r>
                      <a:r>
                        <a:rPr kumimoji="0" lang="cs-CZ" sz="16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Arial" charset="0"/>
                          <a:cs typeface="Arial" charset="0"/>
                        </a:rPr>
                        <a:t>Zlonice</a:t>
                      </a: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2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4963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projektu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1600" kern="1200" dirty="0" smtClean="0">
                          <a:solidFill>
                            <a:schemeClr val="tx2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CZ.1.07/1.4.00/21.3655, Moderní škola</a:t>
                      </a: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2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1102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materiálu v sadě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cs-CZ" sz="1600" b="0" i="0" u="none" strike="noStrike" dirty="0" smtClean="0">
                          <a:solidFill>
                            <a:schemeClr val="tx2"/>
                          </a:solidFill>
                          <a:latin typeface="Arial" pitchFamily="34" charset="0"/>
                          <a:cs typeface="Arial" pitchFamily="34" charset="0"/>
                        </a:rPr>
                        <a:t>  VY_12_INOVACE_34</a:t>
                      </a:r>
                      <a:endParaRPr lang="cs-CZ" sz="1600" b="0" i="0" u="none" strike="noStrike" dirty="0">
                        <a:solidFill>
                          <a:schemeClr val="tx2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0" marR="0" marT="0" marB="0"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4963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Arial" charset="0"/>
                          <a:cs typeface="Arial" charset="0"/>
                        </a:rPr>
                        <a:t>Předmět 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Arial" charset="0"/>
                          <a:cs typeface="Arial" charset="0"/>
                        </a:rPr>
                        <a:t>Český jazyk  a literatura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9056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Arial" charset="0"/>
                          <a:cs typeface="Arial" charset="0"/>
                        </a:rPr>
                        <a:t>Téma (název prezentace)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Arial" charset="0"/>
                          <a:cs typeface="Arial" charset="0"/>
                        </a:rPr>
                        <a:t>Básničky a ilustrace I. – čtení s porozuměním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7009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Arial" charset="0"/>
                          <a:cs typeface="Arial" charset="0"/>
                        </a:rPr>
                        <a:t>Mgr. Světlana Kopecká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27037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Arial" charset="0"/>
                          <a:cs typeface="Arial" charset="0"/>
                        </a:rPr>
                        <a:t>Metodický popis (anotace)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Arial" charset="0"/>
                          <a:cs typeface="Arial" charset="0"/>
                        </a:rPr>
                        <a:t>Vhodné pro 2., 3. ročník ZŠ.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Arial" charset="0"/>
                          <a:cs typeface="Arial" charset="0"/>
                        </a:rPr>
                        <a:t>Čtení s porozuměním - básničky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Arial" charset="0"/>
                          <a:cs typeface="Arial" charset="0"/>
                        </a:rPr>
                        <a:t>Vybírání vhodné ilustrace k textu.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Arial" charset="0"/>
                          <a:cs typeface="Arial" charset="0"/>
                        </a:rPr>
                        <a:t>Okamžitá kontrola animacemi.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2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0000" marR="90000" marT="46800" marB="46800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grpSp>
        <p:nvGrpSpPr>
          <p:cNvPr id="5" name="Skupina 4"/>
          <p:cNvGrpSpPr/>
          <p:nvPr/>
        </p:nvGrpSpPr>
        <p:grpSpPr>
          <a:xfrm>
            <a:off x="1103946" y="61489"/>
            <a:ext cx="6968502" cy="1485900"/>
            <a:chOff x="846154" y="500042"/>
            <a:chExt cx="6968502" cy="1485900"/>
          </a:xfrm>
        </p:grpSpPr>
        <p:pic>
          <p:nvPicPr>
            <p:cNvPr id="6" name="Picture 2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846154" y="500042"/>
              <a:ext cx="6083300" cy="1485900"/>
            </a:xfrm>
            <a:prstGeom prst="rect">
              <a:avLst/>
            </a:prstGeom>
            <a:solidFill>
              <a:srgbClr val="FFFFFF"/>
            </a:solidFill>
            <a:ln w="9525">
              <a:noFill/>
              <a:miter lim="800000"/>
              <a:headEnd/>
              <a:tailEnd/>
            </a:ln>
          </p:spPr>
        </p:pic>
        <p:pic>
          <p:nvPicPr>
            <p:cNvPr id="8" name="Picture 3" descr="C:\Users\Paja\Documents\Paja\Škola\logo3.jpg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6929454" y="500042"/>
              <a:ext cx="885202" cy="1485900"/>
            </a:xfrm>
            <a:prstGeom prst="rect">
              <a:avLst/>
            </a:prstGeom>
            <a:noFill/>
          </p:spPr>
        </p:pic>
      </p:grpSp>
    </p:spTree>
    <p:extLst>
      <p:ext uri="{BB962C8B-B14F-4D97-AF65-F5344CB8AC3E}">
        <p14:creationId xmlns:p14="http://schemas.microsoft.com/office/powerpoint/2010/main" val="14268278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Metodický pokyn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Hledejte ilustraci k básničce</a:t>
            </a:r>
          </a:p>
          <a:p>
            <a:r>
              <a:rPr lang="cs-CZ" dirty="0" smtClean="0"/>
              <a:t>Po kliknutí na správnou ilustraci se zvýrazní</a:t>
            </a:r>
          </a:p>
          <a:p>
            <a:r>
              <a:rPr lang="cs-CZ" dirty="0" smtClean="0"/>
              <a:t>Při špatné volbě obrázek zmizí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495690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323528" y="332656"/>
            <a:ext cx="4248472" cy="4968551"/>
          </a:xfrm>
          <a:prstGeom prst="round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sz="22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Říše loutek</a:t>
            </a:r>
          </a:p>
          <a:p>
            <a:endParaRPr lang="cs-CZ" sz="22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22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Tiše, děti, jenom tiše,</a:t>
            </a:r>
          </a:p>
          <a:p>
            <a:r>
              <a:rPr lang="cs-CZ" sz="22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Vydržte ještě chviličku.</a:t>
            </a:r>
          </a:p>
          <a:p>
            <a:r>
              <a:rPr lang="cs-CZ" sz="22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Kašpárek do loutkové říše </a:t>
            </a:r>
          </a:p>
          <a:p>
            <a:r>
              <a:rPr lang="cs-CZ" sz="22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už našel správnou cestičku.</a:t>
            </a:r>
          </a:p>
          <a:p>
            <a:endParaRPr lang="cs-CZ" sz="22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22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To je Honza, jeho matka, princ, král, netvor tříhlavý…</a:t>
            </a:r>
          </a:p>
          <a:p>
            <a:r>
              <a:rPr lang="cs-CZ" sz="22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Všechna dřevěná pimprlátka </a:t>
            </a:r>
          </a:p>
          <a:p>
            <a:r>
              <a:rPr lang="cs-CZ" sz="22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vás, děti, ráda pobaví.</a:t>
            </a:r>
            <a:endParaRPr lang="cs-CZ" sz="22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098" name="Picture 2" descr="C:\Users\svetlana\Desktop\100OLYMP\P3120036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6042" b="90000" l="10000" r="95898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4366705"/>
            <a:ext cx="3055703" cy="22917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Users\svetlana\Desktop\100OLYMP\P3120043.JPG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9866" t="6666" r="8787" b="4646"/>
          <a:stretch/>
        </p:blipFill>
        <p:spPr bwMode="auto">
          <a:xfrm>
            <a:off x="4902585" y="328108"/>
            <a:ext cx="1951121" cy="2852641"/>
          </a:xfrm>
          <a:prstGeom prst="rect">
            <a:avLst/>
          </a:prstGeom>
          <a:noFill/>
          <a:ln>
            <a:solidFill>
              <a:srgbClr val="0070C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1" name="Picture 5" descr="C:\Users\svetlana\Desktop\100OLYMP\P3120050.JPG"/>
          <p:cNvPicPr>
            <a:picLocks noChangeAspect="1" noChangeArrowheads="1"/>
          </p:cNvPicPr>
          <p:nvPr/>
        </p:nvPicPr>
        <p:blipFill rotWithShape="1">
          <a:blip r:embed="rId6" cstate="print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1212" t="4851" r="5639" b="5858"/>
          <a:stretch/>
        </p:blipFill>
        <p:spPr bwMode="auto">
          <a:xfrm>
            <a:off x="7009464" y="327720"/>
            <a:ext cx="1952496" cy="2848093"/>
          </a:xfrm>
          <a:prstGeom prst="rect">
            <a:avLst/>
          </a:prstGeom>
          <a:noFill/>
          <a:ln>
            <a:solidFill>
              <a:srgbClr val="0070C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2" name="Picture 6" descr="C:\Users\svetlana\Desktop\100OLYMP\P3120035.JPG"/>
          <p:cNvPicPr>
            <a:picLocks noChangeAspect="1" noChangeArrowheads="1"/>
          </p:cNvPicPr>
          <p:nvPr/>
        </p:nvPicPr>
        <p:blipFill rotWithShape="1">
          <a:blip r:embed="rId8" cstate="print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7280" t="7070" r="2493"/>
          <a:stretch/>
        </p:blipFill>
        <p:spPr bwMode="auto">
          <a:xfrm>
            <a:off x="4902585" y="3321369"/>
            <a:ext cx="1951121" cy="2861805"/>
          </a:xfrm>
          <a:prstGeom prst="rect">
            <a:avLst/>
          </a:prstGeom>
          <a:noFill/>
          <a:ln>
            <a:solidFill>
              <a:srgbClr val="0070C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C:\Users\svetlana\Desktop\100OLYMP\P3120049.JPG"/>
          <p:cNvPicPr>
            <a:picLocks noChangeAspect="1" noChangeArrowheads="1"/>
          </p:cNvPicPr>
          <p:nvPr/>
        </p:nvPicPr>
        <p:blipFill rotWithShape="1">
          <a:blip r:embed="rId10" cstate="print">
            <a:extLst>
              <a:ext uri="{BEBA8EAE-BF5A-486C-A8C5-ECC9F3942E4B}">
                <a14:imgProps xmlns:a14="http://schemas.microsoft.com/office/drawing/2010/main">
                  <a14:imgLayer r:embed="rId11"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2559" t="7273" r="5639" b="9840"/>
          <a:stretch/>
        </p:blipFill>
        <p:spPr bwMode="auto">
          <a:xfrm>
            <a:off x="7037761" y="3335079"/>
            <a:ext cx="1945128" cy="2848095"/>
          </a:xfrm>
          <a:prstGeom prst="rect">
            <a:avLst/>
          </a:prstGeom>
          <a:noFill/>
          <a:ln>
            <a:solidFill>
              <a:srgbClr val="0070C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Zkosené hrany 2">
            <a:hlinkClick r:id="" action="ppaction://hlinkshowjump?jump=nextslide"/>
          </p:cNvPr>
          <p:cNvSpPr/>
          <p:nvPr/>
        </p:nvSpPr>
        <p:spPr>
          <a:xfrm>
            <a:off x="179512" y="5487829"/>
            <a:ext cx="1368152" cy="997234"/>
          </a:xfrm>
          <a:prstGeom prst="bevel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Další stránka</a:t>
            </a:r>
            <a:endParaRPr lang="cs-CZ" b="1" dirty="0">
              <a:solidFill>
                <a:schemeClr val="accent2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958573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10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5000" fill="hold"/>
                                        <p:tgtEl>
                                          <p:spTgt spid="4100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7" presetID="3" presetClass="emph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8" dur="5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3F6C19"/>
                                      </p:to>
                                    </p:animClr>
                                  </p:childTnLst>
                                </p:cTn>
                              </p:par>
                              <p:par>
                                <p:cTn id="9" presetID="3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0" dur="1000"/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1000"/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/>
                                        <p:tgtEl>
                                          <p:spTgt spid="410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3" dur="1000"/>
                                        <p:tgtEl>
                                          <p:spTgt spid="410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3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6" dur="1000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9" dur="10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3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2" dur="1000"/>
                                        <p:tgtEl>
                                          <p:spTgt spid="410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/>
                                        <p:tgtEl>
                                          <p:spTgt spid="410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/>
                                        <p:tgtEl>
                                          <p:spTgt spid="410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5" dur="1000"/>
                                        <p:tgtEl>
                                          <p:spTgt spid="410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00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410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1" dur="1000"/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/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/>
                                        <p:tgtEl>
                                          <p:spTgt spid="410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4" dur="1000"/>
                                        <p:tgtEl>
                                          <p:spTgt spid="410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01"/>
                  </p:tgtEl>
                </p:cond>
              </p:nextCondLst>
            </p:seq>
            <p:seq concurrent="1" nextAc="seek">
              <p:cTn id="36" restart="whenNotActive" fill="hold" evtFilter="cancelBubble" nodeType="interactiveSeq">
                <p:stCondLst>
                  <p:cond evt="onClick" delay="0">
                    <p:tgtEl>
                      <p:spTgt spid="409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7" fill="hold">
                      <p:stCondLst>
                        <p:cond delay="0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0" dur="1000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3" dur="10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099"/>
                  </p:tgtEl>
                </p:cond>
              </p:nextCondLst>
            </p:seq>
            <p:seq concurrent="1" nextAc="seek">
              <p:cTn id="45" restart="whenNotActive" fill="hold" evtFilter="cancelBubble" nodeType="interactiveSeq">
                <p:stCondLst>
                  <p:cond evt="onClick" delay="0">
                    <p:tgtEl>
                      <p:spTgt spid="410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6" fill="hold">
                      <p:stCondLst>
                        <p:cond delay="0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9" dur="1000"/>
                                        <p:tgtEl>
                                          <p:spTgt spid="410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/>
                                        <p:tgtEl>
                                          <p:spTgt spid="410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/>
                                        <p:tgtEl>
                                          <p:spTgt spid="410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52" dur="1000"/>
                                        <p:tgtEl>
                                          <p:spTgt spid="410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02"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107504" y="332656"/>
            <a:ext cx="4320480" cy="4968551"/>
          </a:xfrm>
          <a:prstGeom prst="round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sz="24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Raníček</a:t>
            </a:r>
          </a:p>
          <a:p>
            <a:endParaRPr lang="cs-CZ" sz="24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24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Je to pravda, na mou duši,</a:t>
            </a:r>
          </a:p>
          <a:p>
            <a:r>
              <a:rPr lang="cs-CZ" sz="24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Včera ho viděl i Pepíček.</a:t>
            </a:r>
          </a:p>
          <a:p>
            <a:r>
              <a:rPr lang="cs-CZ" sz="24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Usmívá se, moc mu to sluší.</a:t>
            </a:r>
          </a:p>
          <a:p>
            <a:r>
              <a:rPr lang="cs-CZ" sz="24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Nevíte kdo? Přece Raníček.</a:t>
            </a:r>
          </a:p>
          <a:p>
            <a:endParaRPr lang="cs-CZ" sz="24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24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Přiletěl lehce jako vánek,</a:t>
            </a:r>
          </a:p>
          <a:p>
            <a:r>
              <a:rPr lang="cs-CZ" sz="24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Hlavičku měl jako sluníčko,</a:t>
            </a:r>
          </a:p>
          <a:p>
            <a:r>
              <a:rPr lang="cs-CZ" sz="24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Pak zatahal mě za copánek</a:t>
            </a:r>
          </a:p>
          <a:p>
            <a:r>
              <a:rPr lang="cs-CZ" sz="24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A řekl: Už vstávej Aničko!</a:t>
            </a:r>
            <a:endParaRPr lang="cs-CZ" sz="24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6" name="Picture 2" descr="C:\Users\svetlana\Desktop\100OLYMP\P3120029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40000" contrast="-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1481" t="6951" r="3670"/>
          <a:stretch/>
        </p:blipFill>
        <p:spPr bwMode="auto">
          <a:xfrm>
            <a:off x="6909646" y="374367"/>
            <a:ext cx="1947809" cy="2848095"/>
          </a:xfrm>
          <a:prstGeom prst="rect">
            <a:avLst/>
          </a:prstGeom>
          <a:noFill/>
          <a:ln w="12700">
            <a:solidFill>
              <a:srgbClr val="0070C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svetlana\Desktop\100OLYMP\P3120030.JPG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5313" b="96406" l="13711" r="87734">
                        <a14:foregroundMark x1="40156" y1="47656" x2="40156" y2="47656"/>
                        <a14:foregroundMark x1="39609" y1="48646" x2="39609" y2="48646"/>
                        <a14:foregroundMark x1="55391" y1="46406" x2="55391" y2="46406"/>
                        <a14:foregroundMark x1="54648" y1="47135" x2="54648" y2="47135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2832" r="10415"/>
          <a:stretch/>
        </p:blipFill>
        <p:spPr bwMode="auto">
          <a:xfrm>
            <a:off x="1979712" y="4545746"/>
            <a:ext cx="2160240" cy="21109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svetlana\Desktop\100OLYMP\P3120039.JPG"/>
          <p:cNvPicPr>
            <a:picLocks noChangeAspect="1" noChangeArrowheads="1"/>
          </p:cNvPicPr>
          <p:nvPr/>
        </p:nvPicPr>
        <p:blipFill rotWithShape="1">
          <a:blip r:embed="rId6" cstate="print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rightnessContrast bright="40000" contrast="-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5201" t="1818" r="2401" b="6465"/>
          <a:stretch/>
        </p:blipFill>
        <p:spPr bwMode="auto">
          <a:xfrm>
            <a:off x="4749406" y="390956"/>
            <a:ext cx="1947809" cy="2844218"/>
          </a:xfrm>
          <a:prstGeom prst="rect">
            <a:avLst/>
          </a:prstGeom>
          <a:noFill/>
          <a:ln>
            <a:solidFill>
              <a:srgbClr val="0070C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svetlana\Desktop\100OLYMP\P3120042.JPG"/>
          <p:cNvPicPr>
            <a:picLocks noChangeAspect="1" noChangeArrowheads="1"/>
          </p:cNvPicPr>
          <p:nvPr/>
        </p:nvPicPr>
        <p:blipFill rotWithShape="1">
          <a:blip r:embed="rId8" cstate="print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brightnessContrast brigh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3367" t="5701" r="6633" b="6667"/>
          <a:stretch/>
        </p:blipFill>
        <p:spPr bwMode="auto">
          <a:xfrm>
            <a:off x="6909357" y="3375508"/>
            <a:ext cx="1948097" cy="2861806"/>
          </a:xfrm>
          <a:prstGeom prst="rect">
            <a:avLst/>
          </a:prstGeom>
          <a:noFill/>
          <a:ln>
            <a:solidFill>
              <a:srgbClr val="0070C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svetlana\Desktop\100OLYMP\P3120046.JPG"/>
          <p:cNvPicPr>
            <a:picLocks noChangeAspect="1" noChangeArrowheads="1"/>
          </p:cNvPicPr>
          <p:nvPr/>
        </p:nvPicPr>
        <p:blipFill rotWithShape="1">
          <a:blip r:embed="rId10" cstate="print">
            <a:extLst>
              <a:ext uri="{BEBA8EAE-BF5A-486C-A8C5-ECC9F3942E4B}">
                <a14:imgProps xmlns:a14="http://schemas.microsoft.com/office/drawing/2010/main">
                  <a14:imgLayer r:embed="rId11">
                    <a14:imgEffect>
                      <a14:brightnessContrast bright="40000" contrast="-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9057" t="4851" r="8681" b="3398"/>
          <a:stretch/>
        </p:blipFill>
        <p:spPr bwMode="auto">
          <a:xfrm>
            <a:off x="4751006" y="3375507"/>
            <a:ext cx="1946209" cy="2861805"/>
          </a:xfrm>
          <a:prstGeom prst="rect">
            <a:avLst/>
          </a:prstGeom>
          <a:noFill/>
          <a:ln>
            <a:solidFill>
              <a:srgbClr val="0070C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Zkosené hrany 7">
            <a:hlinkClick r:id="" action="ppaction://hlinkshowjump?jump=nextslide"/>
          </p:cNvPr>
          <p:cNvSpPr/>
          <p:nvPr/>
        </p:nvSpPr>
        <p:spPr>
          <a:xfrm>
            <a:off x="122962" y="5445224"/>
            <a:ext cx="1368152" cy="997234"/>
          </a:xfrm>
          <a:prstGeom prst="bevel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Další stránka</a:t>
            </a:r>
            <a:endParaRPr lang="cs-CZ" b="1" dirty="0">
              <a:solidFill>
                <a:schemeClr val="accent2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693538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5000" fill="hold"/>
                                        <p:tgtEl>
                                          <p:spTgt spid="1026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7" presetID="3" presetClass="emph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8" dur="5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3F6C19"/>
                                      </p:to>
                                    </p:animClr>
                                  </p:childTnLst>
                                </p:cTn>
                              </p:par>
                              <p:par>
                                <p:cTn id="9" presetID="3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0" dur="1000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1000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3" dur="1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3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6" dur="1000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9" dur="10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3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2" dur="1000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5" dur="1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6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10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1" dur="1000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4" dur="1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8"/>
                  </p:tgtEl>
                </p:cond>
              </p:nextCondLst>
            </p:seq>
            <p:seq concurrent="1" nextAc="seek">
              <p:cTn id="36" restart="whenNotActive" fill="hold" evtFilter="cancelBubble" nodeType="interactiveSeq">
                <p:stCondLst>
                  <p:cond evt="onClick" delay="0">
                    <p:tgtEl>
                      <p:spTgt spid="10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7" fill="hold">
                      <p:stCondLst>
                        <p:cond delay="0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0" dur="1000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3" dur="10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0"/>
                  </p:tgtEl>
                </p:cond>
              </p:nextCondLst>
            </p:seq>
            <p:seq concurrent="1" nextAc="seek">
              <p:cTn id="45" restart="whenNotActive" fill="hold" evtFilter="cancelBubble" nodeType="interactiveSeq">
                <p:stCondLst>
                  <p:cond evt="onClick" delay="0">
                    <p:tgtEl>
                      <p:spTgt spid="10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6" fill="hold">
                      <p:stCondLst>
                        <p:cond delay="0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9" dur="1000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52" dur="1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9"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107504" y="332656"/>
            <a:ext cx="4536504" cy="4968551"/>
          </a:xfrm>
          <a:prstGeom prst="round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sz="24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Strašidlo</a:t>
            </a:r>
          </a:p>
          <a:p>
            <a:endParaRPr lang="cs-CZ" sz="24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24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Jednomu malému strašidýlku se znelíbilo strašení.</a:t>
            </a:r>
          </a:p>
          <a:p>
            <a:r>
              <a:rPr lang="cs-CZ" sz="24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Radši se učí násobilku,</a:t>
            </a:r>
          </a:p>
          <a:p>
            <a:r>
              <a:rPr lang="cs-CZ" sz="24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Jedničku má i ze čtení. </a:t>
            </a:r>
          </a:p>
          <a:p>
            <a:endParaRPr lang="cs-CZ" sz="24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24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Strašení dávno dalo vale,          s dětmi teď chodí do školy.</a:t>
            </a:r>
          </a:p>
          <a:p>
            <a:r>
              <a:rPr lang="cs-CZ" sz="24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Místo něho straší dále </a:t>
            </a:r>
          </a:p>
          <a:p>
            <a:r>
              <a:rPr lang="cs-CZ" sz="24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už jen strašák na poli.</a:t>
            </a:r>
            <a:endParaRPr lang="cs-CZ" sz="24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8" name="Picture 6" descr="C:\Users\svetlana\Desktop\100OLYMP\P3120039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40000" contrast="-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5201" t="1818" r="2401" b="6465"/>
          <a:stretch/>
        </p:blipFill>
        <p:spPr bwMode="auto">
          <a:xfrm>
            <a:off x="4749406" y="390956"/>
            <a:ext cx="1947809" cy="2844218"/>
          </a:xfrm>
          <a:prstGeom prst="rect">
            <a:avLst/>
          </a:prstGeom>
          <a:noFill/>
          <a:ln>
            <a:solidFill>
              <a:srgbClr val="0070C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svetlana\Desktop\100OLYMP\P3120042.JPG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rightnessContrast brigh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3367" t="5701" r="6633" b="6667"/>
          <a:stretch/>
        </p:blipFill>
        <p:spPr bwMode="auto">
          <a:xfrm>
            <a:off x="6909356" y="3321367"/>
            <a:ext cx="1948097" cy="2861806"/>
          </a:xfrm>
          <a:prstGeom prst="rect">
            <a:avLst/>
          </a:prstGeom>
          <a:noFill/>
          <a:ln>
            <a:solidFill>
              <a:srgbClr val="0070C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Picture 2" descr="C:\Users\svetlana\Desktop\100OLYMP\P3120032.JPG"/>
          <p:cNvPicPr>
            <a:picLocks noChangeAspect="1" noChangeArrowheads="1"/>
          </p:cNvPicPr>
          <p:nvPr/>
        </p:nvPicPr>
        <p:blipFill rotWithShape="1">
          <a:blip r:embed="rId6" cstate="print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7500" b="91250" l="11328" r="78477">
                        <a14:foregroundMark x1="39414" y1="38229" x2="39414" y2="38229"/>
                        <a14:foregroundMark x1="37734" y1="41927" x2="37734" y2="41927"/>
                        <a14:foregroundMark x1="38125" y1="38490" x2="38125" y2="38490"/>
                        <a14:foregroundMark x1="47773" y1="34531" x2="47773" y2="34531"/>
                        <a14:foregroundMark x1="60586" y1="13958" x2="60586" y2="13958"/>
                        <a14:foregroundMark x1="68008" y1="19635" x2="68008" y2="19635"/>
                        <a14:foregroundMark x1="71914" y1="15677" x2="71914" y2="15677"/>
                        <a14:foregroundMark x1="72109" y1="16667" x2="72109" y2="16667"/>
                        <a14:foregroundMark x1="37539" y1="49115" x2="37539" y2="49115"/>
                        <a14:foregroundMark x1="47031" y1="45885" x2="47031" y2="45885"/>
                        <a14:foregroundMark x1="62266" y1="61250" x2="62266" y2="61250"/>
                        <a14:foregroundMark x1="36055" y1="60052" x2="36055" y2="60052"/>
                        <a14:backgroundMark x1="57813" y1="21875" x2="57813" y2="21875"/>
                        <a14:backgroundMark x1="24531" y1="62240" x2="24531" y2="62240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0602" t="7503" r="13946" b="8991"/>
          <a:stretch/>
        </p:blipFill>
        <p:spPr bwMode="auto">
          <a:xfrm>
            <a:off x="2247262" y="4581579"/>
            <a:ext cx="2502144" cy="20769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svetlana\Desktop\100OLYMP\P3120031.JPG"/>
          <p:cNvPicPr>
            <a:picLocks noChangeAspect="1" noChangeArrowheads="1"/>
          </p:cNvPicPr>
          <p:nvPr/>
        </p:nvPicPr>
        <p:blipFill rotWithShape="1">
          <a:blip r:embed="rId8" cstate="print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brightnessContrast bright="40000" contrast="-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7301" t="4851" r="6633" b="2020"/>
          <a:stretch/>
        </p:blipFill>
        <p:spPr bwMode="auto">
          <a:xfrm>
            <a:off x="4749406" y="3321368"/>
            <a:ext cx="1947809" cy="2861805"/>
          </a:xfrm>
          <a:prstGeom prst="rect">
            <a:avLst/>
          </a:prstGeom>
          <a:noFill/>
          <a:ln>
            <a:solidFill>
              <a:srgbClr val="0070C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svetlana\Desktop\100OLYMP\P3120033.JPG"/>
          <p:cNvPicPr>
            <a:picLocks noChangeAspect="1" noChangeArrowheads="1"/>
          </p:cNvPicPr>
          <p:nvPr/>
        </p:nvPicPr>
        <p:blipFill rotWithShape="1">
          <a:blip r:embed="rId10" cstate="print">
            <a:extLst>
              <a:ext uri="{BEBA8EAE-BF5A-486C-A8C5-ECC9F3942E4B}">
                <a14:imgProps xmlns:a14="http://schemas.microsoft.com/office/drawing/2010/main">
                  <a14:imgLayer r:embed="rId11">
                    <a14:imgEffect>
                      <a14:brightnessContrast bright="20000" contrast="-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7302" t="12727" r="4550" b="4849"/>
          <a:stretch/>
        </p:blipFill>
        <p:spPr bwMode="auto">
          <a:xfrm>
            <a:off x="6902636" y="390956"/>
            <a:ext cx="1961597" cy="2848095"/>
          </a:xfrm>
          <a:prstGeom prst="rect">
            <a:avLst/>
          </a:prstGeom>
          <a:noFill/>
          <a:ln>
            <a:solidFill>
              <a:srgbClr val="0070C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Zkosené hrany 10">
            <a:hlinkClick r:id="" action="ppaction://hlinkshowjump?jump=nextslide"/>
          </p:cNvPr>
          <p:cNvSpPr/>
          <p:nvPr/>
        </p:nvSpPr>
        <p:spPr>
          <a:xfrm>
            <a:off x="120227" y="5445224"/>
            <a:ext cx="1368152" cy="997234"/>
          </a:xfrm>
          <a:prstGeom prst="bevel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Další stránka</a:t>
            </a:r>
            <a:endParaRPr lang="cs-CZ" b="1" dirty="0">
              <a:solidFill>
                <a:schemeClr val="accent2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693899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1000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" dur="1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9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205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5" dur="5000" fill="hold"/>
                                        <p:tgtEl>
                                          <p:spTgt spid="2051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16" presetID="3" presetClass="emph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7" dur="5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3F6C19"/>
                                      </p:to>
                                    </p:animClr>
                                  </p:childTnLst>
                                </p:cTn>
                              </p:par>
                              <p:par>
                                <p:cTn id="18" presetID="3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9" dur="1000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2" dur="1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4" presetID="3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5" dur="1000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8" dur="1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0" presetID="3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1" dur="1000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4" dur="1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1"/>
                  </p:tgtEl>
                </p:cond>
              </p:nextCondLst>
            </p:seq>
            <p:seq concurrent="1" nextAc="seek">
              <p:cTn id="36" restart="whenNotActive" fill="hold" evtFilter="cancelBubble" nodeType="interactiveSeq">
                <p:stCondLst>
                  <p:cond evt="onClick" delay="0">
                    <p:tgtEl>
                      <p:spTgt spid="205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7" fill="hold">
                      <p:stCondLst>
                        <p:cond delay="0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0" dur="1000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3" dur="1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2"/>
                  </p:tgtEl>
                </p:cond>
              </p:nextCondLst>
            </p:seq>
            <p:seq concurrent="1" nextAc="seek">
              <p:cTn id="45" restart="whenNotActive" fill="hold" evtFilter="cancelBubble" nodeType="interactiveSeq">
                <p:stCondLst>
                  <p:cond evt="onClick" delay="0">
                    <p:tgtEl>
                      <p:spTgt spid="10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6" fill="hold">
                      <p:stCondLst>
                        <p:cond delay="0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9" dur="1000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52" dur="1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8"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0" y="332656"/>
            <a:ext cx="4749406" cy="4968551"/>
          </a:xfrm>
          <a:prstGeom prst="round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sz="2200" b="1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Dubánci</a:t>
            </a:r>
            <a:endParaRPr lang="cs-CZ" sz="2200" b="1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200" b="1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22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Dnes vyprávět vám budu </a:t>
            </a:r>
          </a:p>
          <a:p>
            <a:r>
              <a:rPr lang="cs-CZ" sz="22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o </a:t>
            </a:r>
            <a:r>
              <a:rPr lang="cs-CZ" sz="2200" b="1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Dubáncích</a:t>
            </a:r>
            <a:r>
              <a:rPr lang="cs-CZ" sz="22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a jejich zvyklostech, že čepičky mají ze žaludů, </a:t>
            </a:r>
          </a:p>
          <a:p>
            <a:r>
              <a:rPr lang="cs-CZ" sz="22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protože žijí na dubech.</a:t>
            </a:r>
          </a:p>
          <a:p>
            <a:endParaRPr lang="cs-CZ" sz="22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22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Když vyjdou ranní červánky a kukačka je probudila, </a:t>
            </a:r>
          </a:p>
          <a:p>
            <a:r>
              <a:rPr lang="cs-CZ" sz="22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jdou čistit lesní studánky, </a:t>
            </a:r>
          </a:p>
          <a:p>
            <a:r>
              <a:rPr lang="cs-CZ" sz="22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aby v nich pitná voda byla.</a:t>
            </a:r>
            <a:endParaRPr lang="cs-CZ" sz="22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6" name="Picture 2" descr="C:\Users\svetlana\Desktop\100OLYMP\P3120029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40000" contrast="-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1481" t="6951" r="3670"/>
          <a:stretch/>
        </p:blipFill>
        <p:spPr bwMode="auto">
          <a:xfrm>
            <a:off x="7020272" y="332656"/>
            <a:ext cx="1947809" cy="2848095"/>
          </a:xfrm>
          <a:prstGeom prst="rect">
            <a:avLst/>
          </a:prstGeom>
          <a:noFill/>
          <a:ln w="12700">
            <a:solidFill>
              <a:srgbClr val="0070C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svetlana\Desktop\100OLYMP\P3120039.JPG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rightnessContrast bright="40000" contrast="-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5201" t="1818" r="2401" b="6465"/>
          <a:stretch/>
        </p:blipFill>
        <p:spPr bwMode="auto">
          <a:xfrm>
            <a:off x="4905506" y="334593"/>
            <a:ext cx="1947809" cy="2846157"/>
          </a:xfrm>
          <a:prstGeom prst="rect">
            <a:avLst/>
          </a:prstGeom>
          <a:noFill/>
          <a:ln>
            <a:solidFill>
              <a:srgbClr val="0070C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svetlana\Desktop\100OLYMP\P3120042.JPG"/>
          <p:cNvPicPr>
            <a:picLocks noChangeAspect="1" noChangeArrowheads="1"/>
          </p:cNvPicPr>
          <p:nvPr/>
        </p:nvPicPr>
        <p:blipFill rotWithShape="1">
          <a:blip r:embed="rId6" cstate="print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rightnessContrast brigh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3367" t="5701" r="6633" b="6667"/>
          <a:stretch/>
        </p:blipFill>
        <p:spPr bwMode="auto">
          <a:xfrm>
            <a:off x="4905609" y="3321368"/>
            <a:ext cx="1948097" cy="2861806"/>
          </a:xfrm>
          <a:prstGeom prst="rect">
            <a:avLst/>
          </a:prstGeom>
          <a:noFill/>
          <a:ln>
            <a:solidFill>
              <a:srgbClr val="0070C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4" descr="C:\Users\svetlana\Desktop\100OLYMP\P3120033.JPG"/>
          <p:cNvPicPr>
            <a:picLocks noChangeAspect="1" noChangeArrowheads="1"/>
          </p:cNvPicPr>
          <p:nvPr/>
        </p:nvPicPr>
        <p:blipFill rotWithShape="1">
          <a:blip r:embed="rId8" cstate="print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brightnessContrast bright="20000" contrast="-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7302" t="12727" r="4550" b="4849"/>
          <a:stretch/>
        </p:blipFill>
        <p:spPr bwMode="auto">
          <a:xfrm>
            <a:off x="7013377" y="3321368"/>
            <a:ext cx="1961597" cy="2848095"/>
          </a:xfrm>
          <a:prstGeom prst="rect">
            <a:avLst/>
          </a:prstGeom>
          <a:noFill/>
          <a:ln>
            <a:solidFill>
              <a:srgbClr val="0070C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svetlana\Desktop\100OLYMP\P3120034.JPG"/>
          <p:cNvPicPr>
            <a:picLocks noChangeAspect="1" noChangeArrowheads="1"/>
          </p:cNvPicPr>
          <p:nvPr/>
        </p:nvPicPr>
        <p:blipFill rotWithShape="1">
          <a:blip r:embed="rId10" cstate="print">
            <a:extLst>
              <a:ext uri="{BEBA8EAE-BF5A-486C-A8C5-ECC9F3942E4B}">
                <a14:imgProps xmlns:a14="http://schemas.microsoft.com/office/drawing/2010/main">
                  <a14:imgLayer r:embed="rId11">
                    <a14:imgEffect>
                      <a14:backgroundRemoval t="19219" b="85625" l="10000" r="97383">
                        <a14:foregroundMark x1="36602" y1="41510" x2="36602" y2="41510"/>
                        <a14:foregroundMark x1="31797" y1="42760" x2="31797" y2="42760"/>
                        <a14:foregroundMark x1="28242" y1="48698" x2="28242" y2="48698"/>
                        <a14:foregroundMark x1="29922" y1="54635" x2="29922" y2="54635"/>
                        <a14:foregroundMark x1="32344" y1="59583" x2="32344" y2="59583"/>
                        <a14:foregroundMark x1="36992" y1="56406" x2="36992" y2="56406"/>
                        <a14:foregroundMark x1="44805" y1="60573" x2="44805" y2="60573"/>
                        <a14:foregroundMark x1="59492" y1="63802" x2="59492" y2="63802"/>
                        <a14:foregroundMark x1="62461" y1="62604" x2="62461" y2="62604"/>
                        <a14:foregroundMark x1="69141" y1="61094" x2="69141" y2="61094"/>
                        <a14:foregroundMark x1="76563" y1="61354" x2="76563" y2="61354"/>
                        <a14:foregroundMark x1="80664" y1="58854" x2="80664" y2="58854"/>
                        <a14:foregroundMark x1="68789" y1="41771" x2="68789" y2="41771"/>
                        <a14:foregroundMark x1="65430" y1="40521" x2="65430" y2="40521"/>
                        <a14:foregroundMark x1="61133" y1="39792" x2="61133" y2="39792"/>
                        <a14:foregroundMark x1="54648" y1="39063" x2="54648" y2="39063"/>
                        <a14:foregroundMark x1="49063" y1="38073" x2="49063" y2="38073"/>
                        <a14:foregroundMark x1="44609" y1="37813" x2="44609" y2="37813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8372" t="11469" r="4095" b="10725"/>
          <a:stretch/>
        </p:blipFill>
        <p:spPr bwMode="auto">
          <a:xfrm>
            <a:off x="1691680" y="4573824"/>
            <a:ext cx="3057726" cy="20384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Zkosené hrany 10">
            <a:hlinkClick r:id="" action="ppaction://hlinkshowjump?jump=nextslide"/>
          </p:cNvPr>
          <p:cNvSpPr/>
          <p:nvPr/>
        </p:nvSpPr>
        <p:spPr>
          <a:xfrm>
            <a:off x="179512" y="5445224"/>
            <a:ext cx="1368152" cy="997234"/>
          </a:xfrm>
          <a:prstGeom prst="bevel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Další stránka</a:t>
            </a:r>
            <a:endParaRPr lang="cs-CZ" b="1" dirty="0">
              <a:solidFill>
                <a:schemeClr val="accent2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903828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5000" fill="hold"/>
                                        <p:tgtEl>
                                          <p:spTgt spid="9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7" presetID="3" presetClass="emph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8" dur="5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3F6C19"/>
                                      </p:to>
                                    </p:animClr>
                                  </p:childTnLst>
                                </p:cTn>
                              </p:par>
                              <p:par>
                                <p:cTn id="9" presetID="3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0" dur="1000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1000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3" dur="1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3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6" dur="1000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9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3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2" dur="1000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5" dur="1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10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1" dur="1000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4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6"/>
                  </p:tgtEl>
                </p:cond>
              </p:nextCondLst>
            </p:seq>
            <p:seq concurrent="1" nextAc="seek">
              <p:cTn id="36" restart="whenNotActive" fill="hold" evtFilter="cancelBubble" nodeType="interactiveSeq">
                <p:stCondLst>
                  <p:cond evt="onClick" delay="0">
                    <p:tgtEl>
                      <p:spTgt spid="10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7" fill="hold">
                      <p:stCondLst>
                        <p:cond delay="0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0" dur="1000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3" dur="1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8"/>
                  </p:tgtEl>
                </p:cond>
              </p:nextCondLst>
            </p:seq>
            <p:seq concurrent="1" nextAc="seek">
              <p:cTn id="45" restart="whenNotActive" fill="hold" evtFilter="cancelBubble" nodeType="interactiveSeq">
                <p:stCondLst>
                  <p:cond evt="onClick" delay="0">
                    <p:tgtEl>
                      <p:spTgt spid="10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6" fill="hold">
                      <p:stCondLst>
                        <p:cond delay="0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9" dur="1000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52" dur="1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9"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179512" y="328077"/>
            <a:ext cx="4137846" cy="4968551"/>
          </a:xfrm>
          <a:prstGeom prst="round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sz="22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Duhová víla</a:t>
            </a:r>
          </a:p>
          <a:p>
            <a:endParaRPr lang="cs-CZ" sz="22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22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Kdysi dávno žila víla, </a:t>
            </a:r>
          </a:p>
          <a:p>
            <a:r>
              <a:rPr lang="cs-CZ" sz="22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ten příběh ať se uchová. </a:t>
            </a:r>
          </a:p>
          <a:p>
            <a:r>
              <a:rPr lang="cs-CZ" sz="22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Ta brčkem barvy z duhy pila, </a:t>
            </a:r>
          </a:p>
          <a:p>
            <a:r>
              <a:rPr lang="cs-CZ" sz="22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až byla celá duhová.</a:t>
            </a:r>
          </a:p>
          <a:p>
            <a:endParaRPr lang="cs-CZ" sz="22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22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Ranní rosou chodila bosa, </a:t>
            </a:r>
          </a:p>
          <a:p>
            <a:r>
              <a:rPr lang="cs-CZ" sz="22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krásná jak křídla motýla. </a:t>
            </a:r>
          </a:p>
          <a:p>
            <a:r>
              <a:rPr lang="cs-CZ" sz="22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Kudy šla, tam pokaždé rosa </a:t>
            </a:r>
          </a:p>
          <a:p>
            <a:r>
              <a:rPr lang="cs-CZ" sz="22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všemi barvami se třpytila.</a:t>
            </a:r>
            <a:endParaRPr lang="cs-CZ" sz="22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098" name="Picture 2" descr="C:\Users\svetlana\Desktop\100OLYMP\P3120036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6042" b="90000" l="10000" r="95898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4403841"/>
            <a:ext cx="3247437" cy="24355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Users\svetlana\Desktop\100OLYMP\P3120043.JPG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9866" t="6666" r="8787" b="4646"/>
          <a:stretch/>
        </p:blipFill>
        <p:spPr bwMode="auto">
          <a:xfrm>
            <a:off x="4902585" y="328108"/>
            <a:ext cx="1951121" cy="2852641"/>
          </a:xfrm>
          <a:prstGeom prst="rect">
            <a:avLst/>
          </a:prstGeom>
          <a:noFill/>
          <a:ln>
            <a:solidFill>
              <a:srgbClr val="0070C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C:\Users\svetlana\Desktop\100OLYMP\P3120049.JPG"/>
          <p:cNvPicPr>
            <a:picLocks noChangeAspect="1" noChangeArrowheads="1"/>
          </p:cNvPicPr>
          <p:nvPr/>
        </p:nvPicPr>
        <p:blipFill rotWithShape="1">
          <a:blip r:embed="rId6" cstate="print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2559" t="7273" r="5639" b="9840"/>
          <a:stretch/>
        </p:blipFill>
        <p:spPr bwMode="auto">
          <a:xfrm>
            <a:off x="7037761" y="3335079"/>
            <a:ext cx="1945128" cy="2848095"/>
          </a:xfrm>
          <a:prstGeom prst="rect">
            <a:avLst/>
          </a:prstGeom>
          <a:noFill/>
          <a:ln>
            <a:solidFill>
              <a:srgbClr val="0070C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1" name="Picture 5" descr="C:\Users\svetlana\Desktop\100OLYMP\P3120050.JPG"/>
          <p:cNvPicPr>
            <a:picLocks noChangeAspect="1" noChangeArrowheads="1"/>
          </p:cNvPicPr>
          <p:nvPr/>
        </p:nvPicPr>
        <p:blipFill rotWithShape="1">
          <a:blip r:embed="rId8" cstate="print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1212" t="4851" r="5639" b="5858"/>
          <a:stretch/>
        </p:blipFill>
        <p:spPr bwMode="auto">
          <a:xfrm>
            <a:off x="7030393" y="332656"/>
            <a:ext cx="1952496" cy="2848093"/>
          </a:xfrm>
          <a:prstGeom prst="rect">
            <a:avLst/>
          </a:prstGeom>
          <a:noFill/>
          <a:ln>
            <a:solidFill>
              <a:srgbClr val="0070C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2" name="Picture 6" descr="C:\Users\svetlana\Desktop\100OLYMP\P3120035.JPG"/>
          <p:cNvPicPr>
            <a:picLocks noChangeAspect="1" noChangeArrowheads="1"/>
          </p:cNvPicPr>
          <p:nvPr/>
        </p:nvPicPr>
        <p:blipFill rotWithShape="1">
          <a:blip r:embed="rId10" cstate="print">
            <a:extLst>
              <a:ext uri="{BEBA8EAE-BF5A-486C-A8C5-ECC9F3942E4B}">
                <a14:imgProps xmlns:a14="http://schemas.microsoft.com/office/drawing/2010/main">
                  <a14:imgLayer r:embed="rId11"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7280" t="7070" r="2493"/>
          <a:stretch/>
        </p:blipFill>
        <p:spPr bwMode="auto">
          <a:xfrm>
            <a:off x="4902585" y="3321369"/>
            <a:ext cx="1951121" cy="2861805"/>
          </a:xfrm>
          <a:prstGeom prst="rect">
            <a:avLst/>
          </a:prstGeom>
          <a:noFill/>
          <a:ln>
            <a:solidFill>
              <a:srgbClr val="0070C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Zkosené hrany 12">
            <a:hlinkClick r:id="" action="ppaction://hlinkshowjump?jump=nextslide"/>
          </p:cNvPr>
          <p:cNvSpPr/>
          <p:nvPr/>
        </p:nvSpPr>
        <p:spPr>
          <a:xfrm>
            <a:off x="323528" y="5661248"/>
            <a:ext cx="1368152" cy="997234"/>
          </a:xfrm>
          <a:prstGeom prst="bevel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Další stránka</a:t>
            </a:r>
            <a:endParaRPr lang="cs-CZ" b="1" dirty="0">
              <a:solidFill>
                <a:schemeClr val="accent2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511616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10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5000" fill="hold"/>
                                        <p:tgtEl>
                                          <p:spTgt spid="4102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7" presetID="3" presetClass="emph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8" dur="5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3F6C19"/>
                                      </p:to>
                                    </p:animClr>
                                  </p:childTnLst>
                                </p:cTn>
                              </p:par>
                              <p:par>
                                <p:cTn id="9" presetID="3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0" dur="1000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1000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3" dur="10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3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6" dur="1000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9" dur="10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3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2" dur="1000"/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/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/>
                                        <p:tgtEl>
                                          <p:spTgt spid="410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5" dur="1000"/>
                                        <p:tgtEl>
                                          <p:spTgt spid="410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02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410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1" dur="1000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4" dur="10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00"/>
                  </p:tgtEl>
                </p:cond>
              </p:nextCondLst>
            </p:seq>
            <p:seq concurrent="1" nextAc="seek">
              <p:cTn id="36" restart="whenNotActive" fill="hold" evtFilter="cancelBubble" nodeType="interactiveSeq">
                <p:stCondLst>
                  <p:cond evt="onClick" delay="0">
                    <p:tgtEl>
                      <p:spTgt spid="410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7" fill="hold">
                      <p:stCondLst>
                        <p:cond delay="0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0" dur="1000"/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/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/>
                                        <p:tgtEl>
                                          <p:spTgt spid="410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3" dur="1000"/>
                                        <p:tgtEl>
                                          <p:spTgt spid="410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01"/>
                  </p:tgtEl>
                </p:cond>
              </p:nextCondLst>
            </p:seq>
            <p:seq concurrent="1" nextAc="seek">
              <p:cTn id="45" restart="whenNotActive" fill="hold" evtFilter="cancelBubble" nodeType="interactiveSeq">
                <p:stCondLst>
                  <p:cond evt="onClick" delay="0">
                    <p:tgtEl>
                      <p:spTgt spid="409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6" fill="hold">
                      <p:stCondLst>
                        <p:cond delay="0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9" dur="1000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52" dur="10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099"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Skupina 4"/>
          <p:cNvGrpSpPr/>
          <p:nvPr/>
        </p:nvGrpSpPr>
        <p:grpSpPr>
          <a:xfrm>
            <a:off x="1619672" y="332656"/>
            <a:ext cx="5040560" cy="5256584"/>
            <a:chOff x="3837939" y="1230884"/>
            <a:chExt cx="3404190" cy="3252241"/>
          </a:xfrm>
        </p:grpSpPr>
        <p:sp>
          <p:nvSpPr>
            <p:cNvPr id="6" name="Ovál 5"/>
            <p:cNvSpPr/>
            <p:nvPr/>
          </p:nvSpPr>
          <p:spPr>
            <a:xfrm>
              <a:off x="3884660" y="1230884"/>
              <a:ext cx="3357469" cy="3252241"/>
            </a:xfrm>
            <a:prstGeom prst="ellipse">
              <a:avLst/>
            </a:prstGeom>
            <a:scene3d>
              <a:camera prst="orthographicFront"/>
              <a:lightRig rig="threePt" dir="t"/>
            </a:scene3d>
            <a:sp3d>
              <a:bevelT prst="convex"/>
            </a:sp3d>
          </p:spPr>
          <p:style>
            <a:lnRef idx="1">
              <a:schemeClr val="accent6"/>
            </a:lnRef>
            <a:fillRef idx="2">
              <a:schemeClr val="accent6"/>
            </a:fillRef>
            <a:effectRef idx="1">
              <a:schemeClr val="accent6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7" name="Obrázek 6"/>
            <p:cNvPicPr>
              <a:picLocks noChangeAspect="1"/>
            </p:cNvPicPr>
            <p:nvPr/>
          </p:nvPicPr>
          <p:blipFill>
            <a:blip r:embed="rId2"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backgroundRemoval t="0" b="100000" l="0" r="100000">
                          <a14:foregroundMark x1="13918" y1="40909" x2="13918" y2="40909"/>
                          <a14:foregroundMark x1="15464" y1="51705" x2="15464" y2="51705"/>
                          <a14:foregroundMark x1="4639" y1="36364" x2="4639" y2="36364"/>
                          <a14:foregroundMark x1="13402" y1="31818" x2="13402" y2="31818"/>
                          <a14:foregroundMark x1="20103" y1="25000" x2="20103" y2="25000"/>
                          <a14:foregroundMark x1="18041" y1="13636" x2="18041" y2="13636"/>
                          <a14:foregroundMark x1="13918" y1="45455" x2="13918" y2="45455"/>
                          <a14:foregroundMark x1="24227" y1="35795" x2="24227" y2="35795"/>
                          <a14:foregroundMark x1="7216" y1="27273" x2="7216" y2="27273"/>
                          <a14:foregroundMark x1="17010" y1="6250" x2="17010" y2="6250"/>
                          <a14:foregroundMark x1="11340" y1="19886" x2="11340" y2="19886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670826" y="1628800"/>
              <a:ext cx="2341533" cy="2124277"/>
            </a:xfrm>
            <a:prstGeom prst="rect">
              <a:avLst/>
            </a:prstGeom>
          </p:spPr>
        </p:pic>
        <p:sp>
          <p:nvSpPr>
            <p:cNvPr id="8" name="Obdélník 7"/>
            <p:cNvSpPr/>
            <p:nvPr/>
          </p:nvSpPr>
          <p:spPr>
            <a:xfrm rot="2540488">
              <a:off x="3837939" y="2756683"/>
              <a:ext cx="2742313" cy="923330"/>
            </a:xfrm>
            <a:prstGeom prst="rect">
              <a:avLst/>
            </a:prstGeom>
            <a:noFill/>
          </p:spPr>
          <p:txBody>
            <a:bodyPr wrap="none" lIns="91440" tIns="45720" rIns="91440" bIns="45720">
              <a:prstTxWarp prst="textArchDown">
                <a:avLst>
                  <a:gd name="adj" fmla="val 20934172"/>
                </a:avLst>
              </a:prstTxWarp>
              <a:spAutoFit/>
              <a:scene3d>
                <a:camera prst="orthographicFront"/>
                <a:lightRig rig="flat" dir="tl">
                  <a:rot lat="0" lon="0" rev="6600000"/>
                </a:lightRig>
              </a:scene3d>
              <a:sp3d extrusionH="25400" contourW="8890">
                <a:bevelT w="38100" h="31750"/>
                <a:contourClr>
                  <a:schemeClr val="accent2">
                    <a:shade val="75000"/>
                  </a:schemeClr>
                </a:contourClr>
              </a:sp3d>
            </a:bodyPr>
            <a:lstStyle/>
            <a:p>
              <a:pPr algn="ctr"/>
              <a:r>
                <a:rPr lang="cs-CZ" sz="5400" b="1" cap="none" spc="0" dirty="0" smtClean="0">
                  <a:ln w="11430"/>
                  <a:gradFill>
                    <a:gsLst>
                      <a:gs pos="0">
                        <a:schemeClr val="accent2">
                          <a:tint val="70000"/>
                          <a:satMod val="245000"/>
                        </a:schemeClr>
                      </a:gs>
                      <a:gs pos="75000">
                        <a:schemeClr val="accent2">
                          <a:tint val="90000"/>
                          <a:shade val="60000"/>
                          <a:satMod val="240000"/>
                        </a:schemeClr>
                      </a:gs>
                      <a:gs pos="100000">
                        <a:schemeClr val="accent2">
                          <a:tint val="100000"/>
                          <a:shade val="50000"/>
                          <a:satMod val="240000"/>
                        </a:schemeClr>
                      </a:gs>
                    </a:gsLst>
                    <a:lin ang="5400000"/>
                  </a:gradFill>
                  <a:effectLst>
                    <a:outerShdw blurRad="50800" dist="39000" dir="5460000" algn="tl">
                      <a:srgbClr val="000000">
                        <a:alpha val="38000"/>
                      </a:srgbClr>
                    </a:outerShdw>
                  </a:effectLst>
                </a:rPr>
                <a:t>Jsi hlavička !</a:t>
              </a:r>
              <a:endParaRPr lang="cs-CZ" sz="5400" b="1" cap="none" spc="0" dirty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endParaRPr>
            </a:p>
          </p:txBody>
        </p:sp>
      </p:grpSp>
      <p:sp>
        <p:nvSpPr>
          <p:cNvPr id="9" name="Zkosené hrany 8">
            <a:hlinkClick r:id="" action="ppaction://hlinkshowjump?jump=nextslide"/>
          </p:cNvPr>
          <p:cNvSpPr/>
          <p:nvPr/>
        </p:nvSpPr>
        <p:spPr>
          <a:xfrm>
            <a:off x="323528" y="5661248"/>
            <a:ext cx="1368152" cy="997234"/>
          </a:xfrm>
          <a:prstGeom prst="bevel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konec</a:t>
            </a:r>
            <a:endParaRPr lang="cs-CZ" b="1" dirty="0">
              <a:solidFill>
                <a:schemeClr val="accent2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417833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827584" y="1628800"/>
            <a:ext cx="8229600" cy="1143000"/>
          </a:xfrm>
        </p:spPr>
        <p:txBody>
          <a:bodyPr>
            <a:normAutofit/>
          </a:bodyPr>
          <a:lstStyle/>
          <a:p>
            <a:pPr algn="l"/>
            <a:r>
              <a:rPr lang="cs-CZ" sz="2000" dirty="0" smtClean="0"/>
              <a:t>Použité zdroje:</a:t>
            </a:r>
            <a:endParaRPr lang="cs-CZ" sz="2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646113" y="2781300"/>
            <a:ext cx="8497887" cy="3482975"/>
          </a:xfrm>
        </p:spPr>
        <p:txBody>
          <a:bodyPr>
            <a:normAutofit/>
          </a:bodyPr>
          <a:lstStyle/>
          <a:p>
            <a:r>
              <a:rPr lang="cs-CZ" sz="2000" dirty="0" smtClean="0"/>
              <a:t>Obrázky jsou </a:t>
            </a:r>
            <a:r>
              <a:rPr lang="cs-CZ" sz="2000" dirty="0"/>
              <a:t>čerpány z </a:t>
            </a:r>
            <a:r>
              <a:rPr lang="cs-CZ" sz="2000" dirty="0" smtClean="0"/>
              <a:t>archivu autora nebo z klipartu MS Office</a:t>
            </a:r>
          </a:p>
          <a:p>
            <a:r>
              <a:rPr lang="cs-CZ" sz="2000" dirty="0" smtClean="0"/>
              <a:t>Texty </a:t>
            </a:r>
            <a:r>
              <a:rPr lang="cs-CZ" sz="2000" dirty="0"/>
              <a:t>čerpány z knihy: </a:t>
            </a:r>
            <a:r>
              <a:rPr lang="cs-CZ" sz="2000" dirty="0"/>
              <a:t>HUML, Luboš; BARTÁKOVÁ, Eva. </a:t>
            </a:r>
            <a:r>
              <a:rPr lang="cs-CZ" sz="2000" i="1" dirty="0"/>
              <a:t>Když strašidlo nestraší</a:t>
            </a:r>
            <a:r>
              <a:rPr lang="cs-CZ" sz="2000" dirty="0"/>
              <a:t>. Brno: Levné knihy, a.s., 2009, ISBN 978-80-7309-792-9. </a:t>
            </a:r>
            <a:endParaRPr lang="cs-CZ" sz="2000" dirty="0"/>
          </a:p>
        </p:txBody>
      </p:sp>
      <p:grpSp>
        <p:nvGrpSpPr>
          <p:cNvPr id="6" name="Skupina 5"/>
          <p:cNvGrpSpPr/>
          <p:nvPr/>
        </p:nvGrpSpPr>
        <p:grpSpPr>
          <a:xfrm>
            <a:off x="1112865" y="260648"/>
            <a:ext cx="6968502" cy="1485900"/>
            <a:chOff x="846154" y="500042"/>
            <a:chExt cx="6968502" cy="1485900"/>
          </a:xfrm>
        </p:grpSpPr>
        <p:pic>
          <p:nvPicPr>
            <p:cNvPr id="7" name="Picture 2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846154" y="500042"/>
              <a:ext cx="6083300" cy="1485900"/>
            </a:xfrm>
            <a:prstGeom prst="rect">
              <a:avLst/>
            </a:prstGeom>
            <a:solidFill>
              <a:srgbClr val="FFFFFF"/>
            </a:solidFill>
            <a:ln w="9525">
              <a:noFill/>
              <a:miter lim="800000"/>
              <a:headEnd/>
              <a:tailEnd/>
            </a:ln>
          </p:spPr>
        </p:pic>
        <p:pic>
          <p:nvPicPr>
            <p:cNvPr id="8" name="Picture 3" descr="C:\Users\Paja\Documents\Paja\Škola\logo3.jpg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6929454" y="500042"/>
              <a:ext cx="885202" cy="1485900"/>
            </a:xfrm>
            <a:prstGeom prst="rect">
              <a:avLst/>
            </a:prstGeom>
            <a:noFill/>
          </p:spPr>
        </p:pic>
      </p:grpSp>
    </p:spTree>
    <p:extLst>
      <p:ext uri="{BB962C8B-B14F-4D97-AF65-F5344CB8AC3E}">
        <p14:creationId xmlns:p14="http://schemas.microsoft.com/office/powerpoint/2010/main" val="41270970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tiv7">
  <a:themeElements>
    <a:clrScheme name="Metro">
      <a:dk1>
        <a:sysClr val="windowText" lastClr="000000"/>
      </a:dk1>
      <a:lt1>
        <a:sysClr val="window" lastClr="FFFFFF"/>
      </a:lt1>
      <a:dk2>
        <a:srgbClr val="4E5B6F"/>
      </a:dk2>
      <a:lt2>
        <a:srgbClr val="D6ECFF"/>
      </a:lt2>
      <a:accent1>
        <a:srgbClr val="7FD13B"/>
      </a:accent1>
      <a:accent2>
        <a:srgbClr val="EA157A"/>
      </a:accent2>
      <a:accent3>
        <a:srgbClr val="FEB80A"/>
      </a:accent3>
      <a:accent4>
        <a:srgbClr val="00ADDC"/>
      </a:accent4>
      <a:accent5>
        <a:srgbClr val="738AC8"/>
      </a:accent5>
      <a:accent6>
        <a:srgbClr val="1AB39F"/>
      </a:accent6>
      <a:hlink>
        <a:srgbClr val="F3D43B"/>
      </a:hlink>
      <a:folHlink>
        <a:srgbClr val="969696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perspectiveFront" fov="60000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Motiv7</Template>
  <TotalTime>123</TotalTime>
  <Words>380</Words>
  <Application>Microsoft Office PowerPoint</Application>
  <PresentationFormat>Předvádění na obrazovce (4:3)</PresentationFormat>
  <Paragraphs>83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Motiv7</vt:lpstr>
      <vt:lpstr>Prezentace aplikace PowerPoint</vt:lpstr>
      <vt:lpstr>Metodický pokyn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Použité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Paja</dc:creator>
  <cp:lastModifiedBy>svetlana</cp:lastModifiedBy>
  <cp:revision>47</cp:revision>
  <dcterms:created xsi:type="dcterms:W3CDTF">2012-11-26T19:09:11Z</dcterms:created>
  <dcterms:modified xsi:type="dcterms:W3CDTF">2013-05-14T21:17:25Z</dcterms:modified>
</cp:coreProperties>
</file>