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4" r:id="rId7"/>
    <p:sldId id="272" r:id="rId8"/>
    <p:sldId id="270" r:id="rId9"/>
    <p:sldId id="271" r:id="rId10"/>
    <p:sldId id="268" r:id="rId11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B9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53" autoAdjust="0"/>
  </p:normalViewPr>
  <p:slideViewPr>
    <p:cSldViewPr>
      <p:cViewPr varScale="1">
        <p:scale>
          <a:sx n="65" d="100"/>
          <a:sy n="65" d="100"/>
        </p:scale>
        <p:origin x="-121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NÁZEV:</a:t>
          </a:r>
          <a:r>
            <a:rPr lang="cs-CZ" sz="2000" baseline="0" dirty="0" smtClean="0">
              <a:latin typeface="+mj-lt"/>
            </a:rPr>
            <a:t> VY_52_INOVACE_01_F+Z_18</a:t>
          </a:r>
          <a:endParaRPr lang="cs-CZ" sz="2000" dirty="0">
            <a:latin typeface="+mj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 ŠKOLY: </a:t>
          </a:r>
          <a:r>
            <a:rPr lang="cs-CZ" sz="1100" dirty="0" smtClean="0">
              <a:latin typeface="+mj-lt"/>
            </a:rPr>
            <a:t>Základní škola, Uherský Ostroh, okres Uherské Hradiště, příspěvková organizace</a:t>
          </a:r>
          <a:endParaRPr lang="cs-CZ" sz="1100" dirty="0">
            <a:latin typeface="+mj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AUTOR: RNDr. Ivana </a:t>
          </a:r>
          <a:r>
            <a:rPr lang="cs-CZ" sz="2000" dirty="0" err="1" smtClean="0">
              <a:latin typeface="+mj-lt"/>
            </a:rPr>
            <a:t>Bělohradová</a:t>
          </a:r>
          <a:endParaRPr lang="cs-CZ" sz="2000" dirty="0">
            <a:latin typeface="+mj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TÉMA</a:t>
          </a:r>
          <a:r>
            <a:rPr lang="cs-CZ" sz="2000" smtClean="0">
              <a:latin typeface="+mj-lt"/>
            </a:rPr>
            <a:t>: 9.B </a:t>
          </a:r>
          <a:r>
            <a:rPr lang="cs-CZ" sz="2000" dirty="0" smtClean="0">
              <a:latin typeface="+mj-lt"/>
            </a:rPr>
            <a:t>– F – Elektrické napětí</a:t>
          </a:r>
          <a:endParaRPr lang="cs-CZ" sz="2000" dirty="0">
            <a:latin typeface="+mj-lt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ČÍSLO PROJEKTU: CZ.1.07/1.4.00/21.1616 </a:t>
          </a:r>
          <a:endParaRPr lang="cs-CZ" sz="2000" dirty="0">
            <a:latin typeface="+mj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NÁZEV ŠKOLY: </a:t>
          </a:r>
          <a:r>
            <a:rPr lang="cs-CZ" sz="1100" kern="1200" dirty="0" smtClean="0">
              <a:latin typeface="+mj-lt"/>
            </a:rPr>
            <a:t>Základní škola, Uherský Ostroh, okres Uherské Hradiště, příspěvková organizace</a:t>
          </a:r>
          <a:endParaRPr lang="cs-CZ" sz="1100" kern="1200" dirty="0">
            <a:latin typeface="+mj-lt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AUTOR: RNDr. Ivana </a:t>
          </a:r>
          <a:r>
            <a:rPr lang="cs-CZ" sz="2000" kern="1200" dirty="0" err="1" smtClean="0">
              <a:latin typeface="+mj-lt"/>
            </a:rPr>
            <a:t>Bělohradová</a:t>
          </a:r>
          <a:endParaRPr lang="cs-CZ" sz="2000" kern="1200" dirty="0">
            <a:latin typeface="+mj-lt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NÁZEV:</a:t>
          </a:r>
          <a:r>
            <a:rPr lang="cs-CZ" sz="2000" kern="1200" baseline="0" dirty="0" smtClean="0">
              <a:latin typeface="+mj-lt"/>
            </a:rPr>
            <a:t> VY_52_INOVACE_01_F+Z_18</a:t>
          </a:r>
          <a:endParaRPr lang="cs-CZ" sz="2000" kern="1200" dirty="0">
            <a:latin typeface="+mj-lt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TÉMA</a:t>
          </a:r>
          <a:r>
            <a:rPr lang="cs-CZ" sz="2000" kern="1200" smtClean="0">
              <a:latin typeface="+mj-lt"/>
            </a:rPr>
            <a:t>: 9.B </a:t>
          </a:r>
          <a:r>
            <a:rPr lang="cs-CZ" sz="2000" kern="1200" dirty="0" smtClean="0">
              <a:latin typeface="+mj-lt"/>
            </a:rPr>
            <a:t>– F – Elektrické napětí</a:t>
          </a:r>
          <a:endParaRPr lang="cs-CZ" sz="2000" kern="1200" dirty="0">
            <a:latin typeface="+mj-lt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ČÍSLO PROJEKTU: CZ.1.07/1.4.00/21.1616 </a:t>
          </a:r>
          <a:endParaRPr lang="cs-CZ" sz="2000" kern="1200" dirty="0">
            <a:latin typeface="+mj-lt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294" y="0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930" y="4861441"/>
            <a:ext cx="5679440" cy="4605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294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23877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71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1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71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1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C1D0EB-A4DF-4763-BA0A-080F2C6A8B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1BAE2C-1727-4111-895F-3E3AB38994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38FE32-E1A4-466C-BDE5-9A12C58C80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3B773B1-B2B6-4BAF-A6A5-6DD7D2994C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F810D-5B90-4D38-9F61-3A5C00359F6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47F9CE-9EF5-4CA6-B8B8-AFA9EF9B83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E531C0-D886-4217-8751-4B0820ADC9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4BB788-9772-46EA-A5C2-7517A00781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765EEB-D74A-4684-ABC6-593B618B6B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2D70E6-8FEC-4FC6-B87B-6D18B03F07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8143B1-C028-42E9-AD0E-ADCD253F06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35DA1D79-7D33-4BDB-8786-A95FC8BEDE6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61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241550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Anotace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Prezentace je vhodná pro seznámení žáků       s danými pojmy, označením, převodními vztahy a k procvičení převodů. Tento materiál lze výhodně použít i při opakování.</a:t>
            </a:r>
          </a:p>
          <a:p>
            <a:r>
              <a:rPr lang="cs-CZ" dirty="0" smtClean="0">
                <a:latin typeface="+mj-lt"/>
              </a:rPr>
              <a:t>Odezva žáků byla pozitivní, různorodé zadání  zaujalo.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857628"/>
            <a:ext cx="7772400" cy="1362075"/>
          </a:xfrm>
        </p:spPr>
        <p:txBody>
          <a:bodyPr/>
          <a:lstStyle/>
          <a:p>
            <a:pPr algn="ctr"/>
            <a:r>
              <a:rPr lang="cs-CZ" sz="5400" b="0" cap="none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  <a:ea typeface="+mn-ea"/>
                <a:cs typeface="+mn-cs"/>
              </a:rPr>
              <a:t>a převody jednotek</a:t>
            </a:r>
            <a:endParaRPr lang="cs-CZ" sz="5400" b="0" cap="none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72400" cy="1500187"/>
          </a:xfrm>
        </p:spPr>
        <p:txBody>
          <a:bodyPr/>
          <a:lstStyle/>
          <a:p>
            <a:pPr algn="ctr"/>
            <a:r>
              <a:rPr lang="cs-CZ" sz="88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  <a:latin typeface="+mj-lt"/>
              </a:rPr>
              <a:t>Elektrické napětí </a:t>
            </a:r>
            <a:endParaRPr lang="cs-CZ" sz="88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Elektrické napětí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37675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 fyzikální veličina.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o</a:t>
            </a:r>
            <a:r>
              <a:rPr lang="cs-CZ" b="1" dirty="0" smtClean="0">
                <a:latin typeface="+mj-lt"/>
              </a:rPr>
              <a:t>značení</a:t>
            </a:r>
            <a:r>
              <a:rPr lang="cs-CZ" b="1" dirty="0" smtClean="0">
                <a:latin typeface="+mj-lt"/>
              </a:rPr>
              <a:t>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U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z</a:t>
            </a:r>
            <a:r>
              <a:rPr lang="cs-CZ" b="1" dirty="0" smtClean="0">
                <a:latin typeface="+mj-lt"/>
              </a:rPr>
              <a:t>ákladní </a:t>
            </a:r>
            <a:r>
              <a:rPr lang="cs-CZ" b="1" dirty="0" smtClean="0">
                <a:latin typeface="+mj-lt"/>
              </a:rPr>
              <a:t>jednotka: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V</a:t>
            </a:r>
            <a:r>
              <a:rPr lang="cs-CZ" dirty="0" smtClean="0">
                <a:latin typeface="+mj-lt"/>
                <a:sym typeface="Symbol"/>
              </a:rPr>
              <a:t> (volt)</a:t>
            </a: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m</a:t>
            </a:r>
            <a:r>
              <a:rPr lang="cs-CZ" b="1" dirty="0" smtClean="0">
                <a:latin typeface="+mj-lt"/>
              </a:rPr>
              <a:t>ěření</a:t>
            </a:r>
            <a:r>
              <a:rPr lang="cs-CZ" b="1" dirty="0" smtClean="0">
                <a:latin typeface="+mj-lt"/>
              </a:rPr>
              <a:t>:</a:t>
            </a:r>
            <a:r>
              <a:rPr lang="cs-CZ" dirty="0" smtClean="0">
                <a:latin typeface="+mj-lt"/>
              </a:rPr>
              <a:t> volt metrem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d</a:t>
            </a:r>
            <a:r>
              <a:rPr lang="cs-CZ" b="1" dirty="0" smtClean="0">
                <a:latin typeface="+mj-lt"/>
              </a:rPr>
              <a:t>alší </a:t>
            </a:r>
            <a:r>
              <a:rPr lang="cs-CZ" b="1" dirty="0" smtClean="0">
                <a:latin typeface="+mj-lt"/>
              </a:rPr>
              <a:t>jednotky: </a:t>
            </a:r>
            <a:r>
              <a:rPr lang="cs-CZ" dirty="0" smtClean="0">
                <a:latin typeface="+mj-lt"/>
              </a:rPr>
              <a:t>MV</a:t>
            </a:r>
            <a:r>
              <a:rPr lang="cs-CZ" dirty="0" smtClean="0">
                <a:sym typeface="Symbol"/>
              </a:rPr>
              <a:t>, </a:t>
            </a:r>
            <a:r>
              <a:rPr lang="cs-CZ" dirty="0" err="1" smtClean="0">
                <a:latin typeface="+mj-lt"/>
              </a:rPr>
              <a:t>kV</a:t>
            </a:r>
            <a:r>
              <a:rPr lang="cs-CZ" dirty="0" smtClean="0">
                <a:sym typeface="Symbol"/>
              </a:rPr>
              <a:t>, </a:t>
            </a:r>
            <a:r>
              <a:rPr lang="cs-CZ" dirty="0" err="1" smtClean="0">
                <a:sym typeface="Symbol"/>
              </a:rPr>
              <a:t>mV</a:t>
            </a:r>
            <a:r>
              <a:rPr lang="cs-CZ" dirty="0" smtClean="0">
                <a:sym typeface="Symbol"/>
              </a:rPr>
              <a:t>,</a:t>
            </a:r>
            <a:r>
              <a:rPr lang="cs-CZ" dirty="0" smtClean="0">
                <a:latin typeface="+mj-lt"/>
              </a:rPr>
              <a:t> …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MV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err="1" smtClean="0">
                <a:latin typeface="+mj-lt"/>
              </a:rPr>
              <a:t>kV</a:t>
            </a:r>
            <a:r>
              <a:rPr lang="cs-CZ" sz="2800" dirty="0" smtClean="0">
                <a:latin typeface="+mj-lt"/>
                <a:sym typeface="Symbol"/>
              </a:rPr>
              <a:t> = </a:t>
            </a:r>
            <a:r>
              <a:rPr lang="cs-CZ" sz="2800" dirty="0" smtClean="0">
                <a:latin typeface="+mj-lt"/>
              </a:rPr>
              <a:t>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smtClean="0">
                <a:latin typeface="+mj-lt"/>
                <a:sym typeface="Symbol"/>
              </a:rPr>
              <a:t>V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</a:t>
            </a:r>
            <a:r>
              <a:rPr lang="cs-CZ" sz="2800" dirty="0" err="1" smtClean="0">
                <a:solidFill>
                  <a:srgbClr val="FF0000"/>
                </a:solidFill>
                <a:latin typeface="+mj-lt"/>
              </a:rPr>
              <a:t>kV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sz="2800" dirty="0" smtClean="0">
                <a:latin typeface="+mj-lt"/>
              </a:rPr>
              <a:t>= 1 000 V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m</a:t>
            </a:r>
            <a:r>
              <a:rPr lang="cs-CZ" sz="2800" dirty="0" err="1" smtClean="0">
                <a:latin typeface="+mj-lt"/>
                <a:sym typeface="Symbol"/>
              </a:rPr>
              <a:t>V</a:t>
            </a:r>
            <a:r>
              <a:rPr lang="cs-CZ" sz="2800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smtClean="0">
                <a:latin typeface="+mj-lt"/>
              </a:rPr>
              <a:t>                                          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1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V</a:t>
            </a:r>
            <a:r>
              <a:rPr lang="cs-CZ" sz="2800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sz="2800" dirty="0" smtClean="0">
                <a:latin typeface="+mj-lt"/>
              </a:rPr>
              <a:t>= 1 000 </a:t>
            </a:r>
            <a:r>
              <a:rPr lang="cs-CZ" sz="2800" dirty="0" err="1" smtClean="0">
                <a:latin typeface="+mj-lt"/>
              </a:rPr>
              <a:t>mV</a:t>
            </a:r>
            <a:r>
              <a:rPr lang="cs-CZ" sz="2800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+mj-lt"/>
                <a:sym typeface="Symbol"/>
              </a:rPr>
              <a:t>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 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 1 000          1 000          1 000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+mj-lt"/>
                <a:sym typeface="Symbol"/>
              </a:rPr>
              <a:t>                      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: 1</a:t>
            </a:r>
            <a:r>
              <a:rPr lang="cs-CZ" sz="2400" dirty="0" smtClean="0">
                <a:latin typeface="+mj-lt"/>
                <a:sym typeface="Symbol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000         : 1 000         : 1 000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1928794" y="4500570"/>
            <a:ext cx="5364416" cy="1214446"/>
            <a:chOff x="1142976" y="5000636"/>
            <a:chExt cx="5364416" cy="1214446"/>
          </a:xfrm>
        </p:grpSpPr>
        <p:grpSp>
          <p:nvGrpSpPr>
            <p:cNvPr id="25" name="Skupina 24"/>
            <p:cNvGrpSpPr/>
            <p:nvPr/>
          </p:nvGrpSpPr>
          <p:grpSpPr>
            <a:xfrm>
              <a:off x="1142976" y="5286388"/>
              <a:ext cx="5364416" cy="500066"/>
              <a:chOff x="1178695" y="5357826"/>
              <a:chExt cx="5364416" cy="500066"/>
            </a:xfrm>
          </p:grpSpPr>
          <p:sp>
            <p:nvSpPr>
              <p:cNvPr id="4" name="Zaoblený obdélník 3"/>
              <p:cNvSpPr/>
              <p:nvPr/>
            </p:nvSpPr>
            <p:spPr>
              <a:xfrm>
                <a:off x="1178695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</a:rPr>
                  <a:t>MV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" name="Zaoblený obdélník 4"/>
              <p:cNvSpPr/>
              <p:nvPr/>
            </p:nvSpPr>
            <p:spPr>
              <a:xfrm>
                <a:off x="2600889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err="1" smtClean="0">
                    <a:solidFill>
                      <a:schemeClr val="bg1"/>
                    </a:solidFill>
                    <a:sym typeface="Symbol"/>
                  </a:rPr>
                  <a:t>kV</a:t>
                </a:r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 </a:t>
                </a:r>
                <a:endParaRPr lang="cs-CZ" sz="2800" dirty="0" smtClean="0"/>
              </a:p>
            </p:txBody>
          </p:sp>
          <p:sp>
            <p:nvSpPr>
              <p:cNvPr id="6" name="Zaoblený obdélník 5"/>
              <p:cNvSpPr/>
              <p:nvPr/>
            </p:nvSpPr>
            <p:spPr>
              <a:xfrm>
                <a:off x="4023083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V</a:t>
                </a:r>
              </a:p>
            </p:txBody>
          </p:sp>
          <p:sp>
            <p:nvSpPr>
              <p:cNvPr id="7" name="Zaoblený obdélník 6"/>
              <p:cNvSpPr/>
              <p:nvPr/>
            </p:nvSpPr>
            <p:spPr>
              <a:xfrm>
                <a:off x="5445277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err="1" smtClean="0"/>
                  <a:t>mV</a:t>
                </a:r>
                <a:endParaRPr lang="cs-CZ" sz="2800" dirty="0" smtClean="0"/>
              </a:p>
            </p:txBody>
          </p:sp>
        </p:grpSp>
        <p:sp>
          <p:nvSpPr>
            <p:cNvPr id="17" name="Zahnutá šipka dolů 16"/>
            <p:cNvSpPr/>
            <p:nvPr/>
          </p:nvSpPr>
          <p:spPr>
            <a:xfrm>
              <a:off x="2000232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Zahnutá šipka dolů 17"/>
            <p:cNvSpPr/>
            <p:nvPr/>
          </p:nvSpPr>
          <p:spPr>
            <a:xfrm>
              <a:off x="3500430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Zahnutá šipka dolů 18"/>
            <p:cNvSpPr/>
            <p:nvPr/>
          </p:nvSpPr>
          <p:spPr>
            <a:xfrm>
              <a:off x="4857752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Zahnutá šipka dolů 21"/>
            <p:cNvSpPr/>
            <p:nvPr/>
          </p:nvSpPr>
          <p:spPr>
            <a:xfrm rot="10800000">
              <a:off x="485775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Zahnutá šipka dolů 22"/>
            <p:cNvSpPr/>
            <p:nvPr/>
          </p:nvSpPr>
          <p:spPr>
            <a:xfrm rot="10800000">
              <a:off x="342899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Zahnutá šipka dolů 23"/>
            <p:cNvSpPr/>
            <p:nvPr/>
          </p:nvSpPr>
          <p:spPr>
            <a:xfrm rot="10800000">
              <a:off x="200023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outerShdw blurRad="50800" dist="38100" algn="l" rotWithShape="0">
                    <a:srgbClr val="C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Zpět nebo Předchozí 28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1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+mj-lt"/>
                        </a:rPr>
                        <a:t>V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MV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err="1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mV</a:t>
                      </a:r>
                      <a:endParaRPr lang="cs-CZ" sz="3200" b="0" kern="1200" dirty="0" smtClean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err="1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kV</a:t>
                      </a:r>
                      <a:endParaRPr lang="cs-CZ" sz="3200" b="0" kern="1200" dirty="0" smtClean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0,002 5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98 000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5 4</a:t>
                      </a:r>
                      <a:r>
                        <a:rPr lang="cs-CZ" sz="2800" baseline="0" dirty="0" smtClean="0">
                          <a:latin typeface="+mj-lt"/>
                        </a:rPr>
                        <a:t>30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1,471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0,006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1 - řešení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+mj-lt"/>
                        </a:rPr>
                        <a:t>V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MV</a:t>
                      </a:r>
                      <a:endParaRPr lang="cs-CZ" sz="3200" b="0" kern="1200" dirty="0" smtClean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err="1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mV</a:t>
                      </a:r>
                      <a:endParaRPr lang="cs-CZ" sz="3200" b="0" kern="1200" dirty="0" smtClean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err="1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kV</a:t>
                      </a:r>
                      <a:endParaRPr lang="cs-CZ" sz="3200" b="0" kern="1200" dirty="0" smtClean="0">
                        <a:solidFill>
                          <a:schemeClr val="bg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2 500</a:t>
                      </a:r>
                      <a:endParaRPr lang="cs-CZ" sz="28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0,002 5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2 500 000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2,5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98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0,000 098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98 000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0,098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5 4</a:t>
                      </a:r>
                      <a:r>
                        <a:rPr lang="cs-CZ" sz="2800" baseline="0" dirty="0" smtClean="0">
                          <a:latin typeface="+mj-lt"/>
                        </a:rPr>
                        <a:t>30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0,005 43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5 430 000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5,43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1 471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0,001 471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1 471 000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1,471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6 000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+mj-lt"/>
                        </a:rPr>
                        <a:t>0,006</a:t>
                      </a:r>
                      <a:endParaRPr lang="cs-CZ" sz="28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6 000 </a:t>
                      </a:r>
                      <a:r>
                        <a:rPr lang="cs-CZ" sz="2800" kern="1200" dirty="0" err="1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000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6</a:t>
                      </a:r>
                      <a:endParaRPr lang="cs-CZ" sz="2800" kern="1200" dirty="0">
                        <a:solidFill>
                          <a:srgbClr val="C00000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2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Podle potřeby převeď a uspořádej: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sestupně,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vzestupně</a:t>
            </a:r>
            <a:endParaRPr lang="cs-CZ" sz="3200" b="1" dirty="0" smtClean="0">
              <a:latin typeface="+mj-lt"/>
              <a:cs typeface="+mn-cs"/>
            </a:endParaRPr>
          </a:p>
          <a:p>
            <a:pPr marL="514350" indent="-514350"/>
            <a:r>
              <a:rPr lang="cs-CZ" sz="3200" b="1" dirty="0" smtClean="0">
                <a:latin typeface="+mj-lt"/>
                <a:cs typeface="+mn-cs"/>
              </a:rPr>
              <a:t>------------------------------------------------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latin typeface="+mj-lt"/>
                <a:cs typeface="+mn-cs"/>
              </a:rPr>
              <a:t>0,27 </a:t>
            </a:r>
            <a:r>
              <a:rPr lang="cs-CZ" sz="3200" dirty="0" err="1" smtClean="0">
                <a:latin typeface="+mj-lt"/>
                <a:cs typeface="+mn-cs"/>
              </a:rPr>
              <a:t>kV</a:t>
            </a:r>
            <a:r>
              <a:rPr lang="cs-CZ" sz="3200" dirty="0" smtClean="0">
                <a:latin typeface="+mj-lt"/>
                <a:cs typeface="+mn-cs"/>
                <a:sym typeface="Symbol"/>
              </a:rPr>
              <a:t>;    8 610 V</a:t>
            </a:r>
            <a:r>
              <a:rPr lang="cs-CZ" sz="3200" dirty="0" smtClean="0">
                <a:latin typeface="+mj-lt"/>
                <a:sym typeface="Symbol"/>
              </a:rPr>
              <a:t>;    770 </a:t>
            </a:r>
            <a:r>
              <a:rPr lang="cs-CZ" sz="3200" dirty="0" err="1" smtClean="0">
                <a:latin typeface="+mj-lt"/>
                <a:sym typeface="Symbol"/>
              </a:rPr>
              <a:t>mV</a:t>
            </a:r>
            <a:r>
              <a:rPr lang="cs-CZ" sz="3200" dirty="0" smtClean="0">
                <a:latin typeface="+mj-lt"/>
                <a:sym typeface="Symbol"/>
              </a:rPr>
              <a:t>;    0,002 MV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latin typeface="+mj-lt"/>
              </a:rPr>
              <a:t>1,05 </a:t>
            </a:r>
            <a:r>
              <a:rPr lang="cs-CZ" sz="3200" dirty="0" err="1" smtClean="0">
                <a:latin typeface="+mj-lt"/>
              </a:rPr>
              <a:t>mV</a:t>
            </a:r>
            <a:r>
              <a:rPr lang="cs-CZ" sz="3200" dirty="0" smtClean="0">
                <a:latin typeface="+mj-lt"/>
                <a:sym typeface="Symbol"/>
              </a:rPr>
              <a:t>;    62 000 V;    9,4 MV;    4,1 </a:t>
            </a:r>
            <a:r>
              <a:rPr lang="cs-CZ" sz="3200" dirty="0" err="1" smtClean="0">
                <a:latin typeface="+mj-lt"/>
                <a:sym typeface="Symbol"/>
              </a:rPr>
              <a:t>kV</a:t>
            </a:r>
            <a:endParaRPr lang="cs-CZ" sz="3200" dirty="0" smtClean="0">
              <a:latin typeface="+mj-lt"/>
            </a:endParaRPr>
          </a:p>
          <a:p>
            <a:pPr marL="514350" indent="-514350">
              <a:buAutoNum type="alphaLcParenR"/>
            </a:pPr>
            <a:endParaRPr lang="cs-CZ" sz="3200" dirty="0" smtClean="0">
              <a:latin typeface="+mj-lt"/>
              <a:cs typeface="+mn-cs"/>
            </a:endParaRPr>
          </a:p>
        </p:txBody>
      </p:sp>
      <p:sp>
        <p:nvSpPr>
          <p:cNvPr id="23" name="Tlačítko akce: Dopředu nebo Další 22">
            <a:hlinkClick r:id="rId3" action="ppaction://hlinksldjump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2 - řešení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Podle potřeby převeď a uspořádej: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sestupně,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atin typeface="+mj-lt"/>
                <a:cs typeface="+mn-cs"/>
              </a:rPr>
              <a:t>vzestupně</a:t>
            </a:r>
            <a:endParaRPr lang="cs-CZ" sz="3200" b="1" dirty="0" smtClean="0">
              <a:latin typeface="+mj-lt"/>
              <a:cs typeface="+mn-cs"/>
            </a:endParaRPr>
          </a:p>
          <a:p>
            <a:pPr marL="514350" indent="-514350"/>
            <a:r>
              <a:rPr lang="cs-CZ" sz="3200" b="1" dirty="0" smtClean="0">
                <a:latin typeface="+mj-lt"/>
                <a:cs typeface="+mn-cs"/>
              </a:rPr>
              <a:t>------------------------------------------------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8 610 V  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cs typeface="+mn-cs"/>
              </a:rPr>
              <a:t>0,002 MV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cs typeface="+mn-cs"/>
                <a:sym typeface="Symbol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 0,27 </a:t>
            </a:r>
            <a:r>
              <a:rPr lang="cs-CZ" sz="3200" dirty="0" err="1" smtClean="0">
                <a:solidFill>
                  <a:srgbClr val="C00000"/>
                </a:solidFill>
                <a:latin typeface="+mj-lt"/>
                <a:sym typeface="Symbol"/>
              </a:rPr>
              <a:t>kV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  770 </a:t>
            </a:r>
            <a:r>
              <a:rPr lang="cs-CZ" sz="3200" dirty="0" err="1" smtClean="0">
                <a:solidFill>
                  <a:srgbClr val="C00000"/>
                </a:solidFill>
                <a:latin typeface="+mj-lt"/>
                <a:sym typeface="Symbol"/>
              </a:rPr>
              <a:t>mV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    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1</a:t>
            </a:r>
            <a:r>
              <a:rPr lang="cs-CZ" sz="3200" dirty="0" smtClean="0">
                <a:solidFill>
                  <a:srgbClr val="C00000"/>
                </a:solidFill>
                <a:latin typeface="+mj-lt"/>
              </a:rPr>
              <a:t>,05 </a:t>
            </a:r>
            <a:r>
              <a:rPr lang="cs-CZ" sz="3200" dirty="0" err="1" smtClean="0">
                <a:solidFill>
                  <a:srgbClr val="C00000"/>
                </a:solidFill>
                <a:latin typeface="+mj-lt"/>
              </a:rPr>
              <a:t>mV</a:t>
            </a:r>
            <a:r>
              <a:rPr lang="cs-CZ" sz="3200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 4,1 </a:t>
            </a:r>
            <a:r>
              <a:rPr lang="cs-CZ" sz="3200" dirty="0" err="1" smtClean="0">
                <a:solidFill>
                  <a:srgbClr val="C00000"/>
                </a:solidFill>
                <a:latin typeface="+mj-lt"/>
                <a:sym typeface="Symbol"/>
              </a:rPr>
              <a:t>kV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sym typeface="Symbol"/>
              </a:rPr>
              <a:t>  62 000 V  9,4 MV </a:t>
            </a:r>
            <a:endParaRPr lang="cs-CZ" sz="3200" dirty="0" smtClean="0">
              <a:solidFill>
                <a:srgbClr val="C00000"/>
              </a:solidFill>
              <a:latin typeface="+mj-lt"/>
            </a:endParaRPr>
          </a:p>
          <a:p>
            <a:pPr marL="514350" indent="-514350">
              <a:buAutoNum type="alphaLcParenR"/>
            </a:pPr>
            <a:endParaRPr lang="cs-CZ" sz="3200" dirty="0" smtClean="0">
              <a:latin typeface="+mj-lt"/>
              <a:cs typeface="+mn-cs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Citace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Text: vlastní </a:t>
            </a:r>
            <a:r>
              <a:rPr lang="cs-CZ" smtClean="0">
                <a:latin typeface="+mj-lt"/>
              </a:rPr>
              <a:t>autorské dílo</a:t>
            </a:r>
            <a:endParaRPr lang="cs-CZ" dirty="0" smtClean="0"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Vlastní 9">
      <a:dk1>
        <a:sysClr val="windowText" lastClr="000000"/>
      </a:dk1>
      <a:lt1>
        <a:sysClr val="window" lastClr="FFFFFF"/>
      </a:lt1>
      <a:dk2>
        <a:srgbClr val="FF9596"/>
      </a:dk2>
      <a:lt2>
        <a:srgbClr val="8F0000"/>
      </a:lt2>
      <a:accent1>
        <a:srgbClr val="BF0000"/>
      </a:accent1>
      <a:accent2>
        <a:srgbClr val="C00000"/>
      </a:accent2>
      <a:accent3>
        <a:srgbClr val="990000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4">
        <a:dk1>
          <a:srgbClr val="0000FF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DA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5">
        <a:dk1>
          <a:srgbClr val="000066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56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319</TotalTime>
  <Words>321</Words>
  <Application>Microsoft Office PowerPoint</Application>
  <PresentationFormat>Předvádění na obrazovce (4:3)</PresentationFormat>
  <Paragraphs>92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Pixel</vt:lpstr>
      <vt:lpstr>Snímek 1</vt:lpstr>
      <vt:lpstr>Anotace</vt:lpstr>
      <vt:lpstr>a převody jednotek</vt:lpstr>
      <vt:lpstr>Elektrické napětí</vt:lpstr>
      <vt:lpstr>Snímek 5</vt:lpstr>
      <vt:lpstr>Úkol 1</vt:lpstr>
      <vt:lpstr>Úkol 1 - řešení</vt:lpstr>
      <vt:lpstr>Úkol 2</vt:lpstr>
      <vt:lpstr>Úkol 2 - 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expert</cp:lastModifiedBy>
  <cp:revision>61</cp:revision>
  <dcterms:created xsi:type="dcterms:W3CDTF">2011-05-14T09:27:52Z</dcterms:created>
  <dcterms:modified xsi:type="dcterms:W3CDTF">2012-03-14T14:45:03Z</dcterms:modified>
</cp:coreProperties>
</file>