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258" r:id="rId2"/>
    <p:sldId id="267" r:id="rId3"/>
    <p:sldId id="266" r:id="rId4"/>
    <p:sldId id="262" r:id="rId5"/>
    <p:sldId id="263" r:id="rId6"/>
    <p:sldId id="264" r:id="rId7"/>
    <p:sldId id="265" r:id="rId8"/>
    <p:sldId id="26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microsoft.com/office/2007/relationships/hdphoto" Target="../media/hdphoto6.wdp"/><Relationship Id="rId7" Type="http://schemas.microsoft.com/office/2007/relationships/hdphoto" Target="../media/hdphoto8.wdp"/><Relationship Id="rId12" Type="http://schemas.openxmlformats.org/officeDocument/2006/relationships/image" Target="../media/image10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microsoft.com/office/2007/relationships/hdphoto" Target="../media/hdphoto10.wdp"/><Relationship Id="rId5" Type="http://schemas.microsoft.com/office/2007/relationships/hdphoto" Target="../media/hdphoto7.wdp"/><Relationship Id="rId10" Type="http://schemas.openxmlformats.org/officeDocument/2006/relationships/image" Target="../media/image15.png"/><Relationship Id="rId4" Type="http://schemas.openxmlformats.org/officeDocument/2006/relationships/image" Target="../media/image12.jpeg"/><Relationship Id="rId9" Type="http://schemas.microsoft.com/office/2007/relationships/hdphoto" Target="../media/hdphoto9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microsoft.com/office/2007/relationships/hdphoto" Target="../media/hdphoto11.wdp"/><Relationship Id="rId7" Type="http://schemas.microsoft.com/office/2007/relationships/hdphoto" Target="../media/hdphoto13.wdp"/><Relationship Id="rId12" Type="http://schemas.openxmlformats.org/officeDocument/2006/relationships/image" Target="../media/image10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0" Type="http://schemas.openxmlformats.org/officeDocument/2006/relationships/image" Target="../media/image20.png"/><Relationship Id="rId4" Type="http://schemas.openxmlformats.org/officeDocument/2006/relationships/image" Target="../media/image17.jpeg"/><Relationship Id="rId9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microsoft.com/office/2007/relationships/hdphoto" Target="../media/hdphoto16.wdp"/><Relationship Id="rId7" Type="http://schemas.microsoft.com/office/2007/relationships/hdphoto" Target="../media/hdphoto12.wdp"/><Relationship Id="rId12" Type="http://schemas.openxmlformats.org/officeDocument/2006/relationships/image" Target="../media/image10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11" Type="http://schemas.microsoft.com/office/2007/relationships/hdphoto" Target="../media/hdphoto18.wdp"/><Relationship Id="rId5" Type="http://schemas.microsoft.com/office/2007/relationships/hdphoto" Target="../media/hdphoto17.wdp"/><Relationship Id="rId10" Type="http://schemas.openxmlformats.org/officeDocument/2006/relationships/image" Target="../media/image23.png"/><Relationship Id="rId4" Type="http://schemas.openxmlformats.org/officeDocument/2006/relationships/image" Target="../media/image22.jpeg"/><Relationship Id="rId9" Type="http://schemas.microsoft.com/office/2007/relationships/hdphoto" Target="../media/hdphoto14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microsoft.com/office/2007/relationships/hdphoto" Target="../media/hdphoto2.wdp"/><Relationship Id="rId7" Type="http://schemas.microsoft.com/office/2007/relationships/hdphoto" Target="../media/hdphoto20.wdp"/><Relationship Id="rId12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11" Type="http://schemas.microsoft.com/office/2007/relationships/hdphoto" Target="../media/hdphoto22.wdp"/><Relationship Id="rId5" Type="http://schemas.microsoft.com/office/2007/relationships/hdphoto" Target="../media/hdphoto19.wdp"/><Relationship Id="rId10" Type="http://schemas.openxmlformats.org/officeDocument/2006/relationships/image" Target="../media/image27.png"/><Relationship Id="rId4" Type="http://schemas.openxmlformats.org/officeDocument/2006/relationships/image" Target="../media/image24.jpeg"/><Relationship Id="rId9" Type="http://schemas.microsoft.com/office/2007/relationships/hdphoto" Target="../media/hdphoto21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1829603"/>
              </p:ext>
            </p:extLst>
          </p:nvPr>
        </p:nvGraphicFramePr>
        <p:xfrm>
          <a:off x="251520" y="1664297"/>
          <a:ext cx="8784976" cy="4861048"/>
        </p:xfrm>
        <a:graphic>
          <a:graphicData uri="http://schemas.openxmlformats.org/drawingml/2006/table">
            <a:tbl>
              <a:tblPr/>
              <a:tblGrid>
                <a:gridCol w="2664296"/>
                <a:gridCol w="6120680"/>
              </a:tblGrid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2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chemeClr val="tx2"/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VY_12_INOVACE_35</a:t>
                      </a:r>
                      <a:endParaRPr lang="cs-CZ" sz="1600" b="0" i="0" u="none" strike="noStrike" dirty="0">
                        <a:solidFill>
                          <a:schemeClr val="tx2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 a literatura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Básničky a ilustrace II. – čtení s porozuměním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03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Vhodné pro 2., 3.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 - básničky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Vybírání vhodné ilustrace k textu.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Vymýšlení vhodného nadpisu.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Okamžitá kontrola animacemi.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3946" y="61489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42682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Hledejte ilustraci k básničce</a:t>
            </a:r>
          </a:p>
          <a:p>
            <a:r>
              <a:rPr lang="cs-CZ" dirty="0" smtClean="0"/>
              <a:t>Po kliknutí na správnou ilustraci se zvýrazní</a:t>
            </a:r>
          </a:p>
          <a:p>
            <a:r>
              <a:rPr lang="cs-CZ" dirty="0" smtClean="0"/>
              <a:t>Při špatné volbě obrázek zmizí</a:t>
            </a:r>
          </a:p>
          <a:p>
            <a:r>
              <a:rPr lang="cs-CZ" dirty="0" smtClean="0"/>
              <a:t>Vymyslete název básničky</a:t>
            </a:r>
          </a:p>
          <a:p>
            <a:r>
              <a:rPr lang="cs-CZ" dirty="0" smtClean="0"/>
              <a:t>Po kliknutí na otazník se zobrazí název tak, jak je v knize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569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628800"/>
            <a:ext cx="4248472" cy="367240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celá země ještě spala,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bylo – nebylo, je to tak: ježibaba se vyklubala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vejce, co vyseděl drak.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Netrestala zlobivé děti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měla ráda dobroty. 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 létání na koštěti 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klukům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spravovala kalhoty.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svetlana\Desktop\100OLYMP\P31200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042" b="90000" l="10000" r="958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854" y="4930290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vetlana\Desktop\100OLYMP\P312004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66" t="6666" r="8787" b="4646"/>
          <a:stretch/>
        </p:blipFill>
        <p:spPr bwMode="auto">
          <a:xfrm>
            <a:off x="4902585" y="328108"/>
            <a:ext cx="1951121" cy="2852641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vetlana\Desktop\100OLYMP\P312005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4851" r="5639" b="5858"/>
          <a:stretch/>
        </p:blipFill>
        <p:spPr bwMode="auto">
          <a:xfrm>
            <a:off x="7009464" y="327720"/>
            <a:ext cx="1952496" cy="284809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vetlana\Desktop\100OLYMP\P3120035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80" t="7070" r="2493"/>
          <a:stretch/>
        </p:blipFill>
        <p:spPr bwMode="auto">
          <a:xfrm>
            <a:off x="4902585" y="3321369"/>
            <a:ext cx="1951121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vetlana\Desktop\100OLYMP\P3120049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59" t="7273" r="5639" b="9840"/>
          <a:stretch/>
        </p:blipFill>
        <p:spPr bwMode="auto">
          <a:xfrm>
            <a:off x="7037761" y="3335079"/>
            <a:ext cx="1945128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kosené hrany 2">
            <a:hlinkClick r:id="" action="ppaction://hlinkshowjump?jump=nextslide"/>
          </p:cNvPr>
          <p:cNvSpPr/>
          <p:nvPr/>
        </p:nvSpPr>
        <p:spPr>
          <a:xfrm>
            <a:off x="179512" y="5487829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476672"/>
            <a:ext cx="295232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Ježibaba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95" y="28246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85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556792"/>
            <a:ext cx="4536504" cy="3744415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Rosa se třpytí na kapradí, les zpěvem budí ptáci.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Skřítkové – tři kamarádi </a:t>
            </a:r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také 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nespí, mají práci.</a:t>
            </a:r>
          </a:p>
          <a:p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Peřinky ven větrat dají, </a:t>
            </a:r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 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chaloupkou si zacvičí, pak všechny hříbky posbírají, </a:t>
            </a: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 kolem rostou v jehličí.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 2" descr="C:\Users\svetlana\Desktop\100OLYMP\P31200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81" t="6951" r="3670"/>
          <a:stretch/>
        </p:blipFill>
        <p:spPr bwMode="auto">
          <a:xfrm>
            <a:off x="6909646" y="374367"/>
            <a:ext cx="1947809" cy="2848095"/>
          </a:xfrm>
          <a:prstGeom prst="rect">
            <a:avLst/>
          </a:prstGeom>
          <a:noFill/>
          <a:ln w="127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749406" y="390956"/>
            <a:ext cx="1947809" cy="284421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6909357" y="3375508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46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057" t="4851" r="8681" b="3398"/>
          <a:stretch/>
        </p:blipFill>
        <p:spPr bwMode="auto">
          <a:xfrm>
            <a:off x="4751006" y="3375507"/>
            <a:ext cx="1946209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kosené hrany 7">
            <a:hlinkClick r:id="" action="ppaction://hlinkshowjump?jump=nextslide"/>
          </p:cNvPr>
          <p:cNvSpPr/>
          <p:nvPr/>
        </p:nvSpPr>
        <p:spPr>
          <a:xfrm>
            <a:off x="122962" y="544522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2" descr="C:\Users\svetlana\Desktop\100OLYMP\P3120047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35117" y1="35729" x2="35117" y2="35729"/>
                        <a14:foregroundMark x1="39023" y1="31302" x2="39023" y2="31302"/>
                        <a14:foregroundMark x1="51484" y1="68958" x2="51484" y2="689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920" t="9487" r="28070" b="11717"/>
          <a:stretch/>
        </p:blipFill>
        <p:spPr bwMode="auto">
          <a:xfrm>
            <a:off x="2558156" y="4941167"/>
            <a:ext cx="2050472" cy="191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23528" y="476672"/>
            <a:ext cx="32598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Lesní skřítci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95" y="28246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35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628800"/>
            <a:ext cx="4536504" cy="367240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chalupě z vodovodní trubky vylézá hladový vodníček.</a:t>
            </a: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tácu sní čtyři jednohubky, </a:t>
            </a:r>
            <a:endParaRPr lang="cs-CZ" sz="23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 </a:t>
            </a:r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páté jenom kousíček. </a:t>
            </a:r>
          </a:p>
          <a:p>
            <a:endParaRPr lang="cs-CZ" sz="23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 jídlo pochválí maminku,</a:t>
            </a: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díky se na nás zazubí, </a:t>
            </a: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potom si šosem utře pusinku </a:t>
            </a:r>
          </a:p>
          <a:p>
            <a:r>
              <a:rPr lang="cs-CZ" sz="2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zase zmizí v potrubí.</a:t>
            </a:r>
            <a:endParaRPr lang="cs-CZ" sz="23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6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749406" y="390956"/>
            <a:ext cx="1947809" cy="284421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6909356" y="3321367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vetlana\Desktop\100OLYMP\P312003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1" t="4851" r="6633" b="2020"/>
          <a:stretch/>
        </p:blipFill>
        <p:spPr bwMode="auto">
          <a:xfrm>
            <a:off x="4749406" y="3321368"/>
            <a:ext cx="1947809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vetlana\Desktop\100OLYMP\P312003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2" t="12727" r="4550" b="4849"/>
          <a:stretch/>
        </p:blipFill>
        <p:spPr bwMode="auto">
          <a:xfrm>
            <a:off x="6902636" y="380508"/>
            <a:ext cx="1961597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120227" y="544522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2" descr="C:\Users\svetlana\Desktop\100OLYMP\P3120044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031" b="90000" l="10000" r="95352">
                        <a14:foregroundMark x1="42383" y1="42917" x2="42383" y2="42917"/>
                        <a14:foregroundMark x1="48711" y1="38958" x2="48711" y2="38958"/>
                        <a14:foregroundMark x1="56133" y1="40938" x2="56133" y2="40938"/>
                        <a14:foregroundMark x1="60977" y1="40938" x2="60977" y2="40938"/>
                        <a14:foregroundMark x1="58750" y1="48125" x2="58750" y2="48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40" t="6760" r="5581" b="10725"/>
          <a:stretch/>
        </p:blipFill>
        <p:spPr bwMode="auto">
          <a:xfrm>
            <a:off x="2627784" y="4911788"/>
            <a:ext cx="2016224" cy="168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23528" y="476672"/>
            <a:ext cx="295232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Vodníček 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95" y="28246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38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1757671"/>
            <a:ext cx="4355976" cy="354391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Kulatý je jako míček, 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oči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má velké, mrkací.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Říkají mu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Pantoflíček,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skřítek domácí.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 mala v botníku bydlí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když děti nezlobí, 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přistaví mu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 dřezu židli, </a:t>
            </a: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utírá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 ně nádobí.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vetlana\Desktop\100OLYMP\P312002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81" t="6951" r="3670"/>
          <a:stretch/>
        </p:blipFill>
        <p:spPr bwMode="auto">
          <a:xfrm>
            <a:off x="7020272" y="332656"/>
            <a:ext cx="1947809" cy="2848095"/>
          </a:xfrm>
          <a:prstGeom prst="rect">
            <a:avLst/>
          </a:prstGeom>
          <a:noFill/>
          <a:ln w="12700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obrázek 4" descr="C:\Users\svetlana\Desktop\100OLYMP\P312003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1" t="1818" r="2401" b="6465"/>
          <a:stretch/>
        </p:blipFill>
        <p:spPr bwMode="auto">
          <a:xfrm>
            <a:off x="4905506" y="334593"/>
            <a:ext cx="1947809" cy="2846157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vetlana\Desktop\100OLYMP\P312004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67" t="5701" r="6633" b="6667"/>
          <a:stretch/>
        </p:blipFill>
        <p:spPr bwMode="auto">
          <a:xfrm>
            <a:off x="4905609" y="3321368"/>
            <a:ext cx="1948097" cy="286180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svetlana\Desktop\100OLYMP\P312003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02" t="12727" r="4550" b="4849"/>
          <a:stretch/>
        </p:blipFill>
        <p:spPr bwMode="auto">
          <a:xfrm>
            <a:off x="7013377" y="3321368"/>
            <a:ext cx="1961597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kosené hrany 10">
            <a:hlinkClick r:id="" action="ppaction://hlinkshowjump?jump=nextslide"/>
          </p:cNvPr>
          <p:cNvSpPr/>
          <p:nvPr/>
        </p:nvSpPr>
        <p:spPr>
          <a:xfrm>
            <a:off x="323528" y="5422934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svetlana\Desktop\100OLYMP\P3120040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56875" y1="33542" x2="56875" y2="33542"/>
                        <a14:foregroundMark x1="60391" y1="27344" x2="60391" y2="27344"/>
                        <a14:foregroundMark x1="69688" y1="26354" x2="69688" y2="26354"/>
                        <a14:foregroundMark x1="51133" y1="40208" x2="51133" y2="40208"/>
                        <a14:foregroundMark x1="83281" y1="55104" x2="83281" y2="55104"/>
                        <a14:foregroundMark x1="80469" y1="58073" x2="80469" y2="58073"/>
                        <a14:foregroundMark x1="81797" y1="78125" x2="81797" y2="78125"/>
                        <a14:foregroundMark x1="83633" y1="72917" x2="83633" y2="72917"/>
                        <a14:foregroundMark x1="77891" y1="81354" x2="77891" y2="81354"/>
                        <a14:foregroundMark x1="45352" y1="61250" x2="45352" y2="61250"/>
                        <a14:foregroundMark x1="49258" y1="65260" x2="49258" y2="65260"/>
                        <a14:backgroundMark x1="39023" y1="66719" x2="39023" y2="66719"/>
                        <a14:backgroundMark x1="44063" y1="67969" x2="44063" y2="67969"/>
                        <a14:backgroundMark x1="44414" y1="73438" x2="44414" y2="73438"/>
                        <a14:backgroundMark x1="51680" y1="72448" x2="51680" y2="72448"/>
                        <a14:backgroundMark x1="44258" y1="64479" x2="44258" y2="64479"/>
                        <a14:backgroundMark x1="39219" y1="59062" x2="39219" y2="59062"/>
                        <a14:backgroundMark x1="58008" y1="74167" x2="58008" y2="74167"/>
                        <a14:backgroundMark x1="59102" y1="76615" x2="59102" y2="76615"/>
                        <a14:backgroundMark x1="65234" y1="78594" x2="65234" y2="78594"/>
                        <a14:backgroundMark x1="80859" y1="71927" x2="80859" y2="71927"/>
                        <a14:backgroundMark x1="80117" y1="75885" x2="80117" y2="75885"/>
                        <a14:backgroundMark x1="78242" y1="77396" x2="78242" y2="77396"/>
                        <a14:backgroundMark x1="75469" y1="77865" x2="75469" y2="77865"/>
                        <a14:backgroundMark x1="70820" y1="77865" x2="70820" y2="77865"/>
                        <a14:backgroundMark x1="66367" y1="77865" x2="66367" y2="77865"/>
                        <a14:backgroundMark x1="56133" y1="75417" x2="56133" y2="7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445" y="4437112"/>
            <a:ext cx="3434147" cy="2575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23528" y="476672"/>
            <a:ext cx="295232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Arial Black" pitchFamily="34" charset="0"/>
              </a:rPr>
              <a:t>Pantoflíček</a:t>
            </a:r>
            <a:r>
              <a:rPr lang="cs-CZ" sz="4000" dirty="0" smtClean="0">
                <a:latin typeface="Arial Black" pitchFamily="34" charset="0"/>
              </a:rPr>
              <a:t> 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95" y="28246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38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754428"/>
            <a:ext cx="4320480" cy="354220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 řeky, u jednoho mlýna, nezvaná, jen tak, bez ostychu, nastěhovala se meluzína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dlouhém potrhaném kožichu. </a:t>
            </a:r>
          </a:p>
          <a:p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Naříká, kvílí, zas a znova, </a:t>
            </a:r>
          </a:p>
          <a:p>
            <a:r>
              <a:rPr lang="cs-CZ" sz="2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 je to hrůza, svízel veliká.</a:t>
            </a:r>
          </a:p>
          <a:p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Mlynář, kočka, ba i sova, kdekdo z mlýna hned utíká.</a:t>
            </a:r>
            <a:endParaRPr lang="cs-CZ" sz="2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svetlana\Desktop\100OLYMP\P312004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66" t="6666" r="8787" b="4646"/>
          <a:stretch/>
        </p:blipFill>
        <p:spPr bwMode="auto">
          <a:xfrm>
            <a:off x="4902585" y="328108"/>
            <a:ext cx="1951121" cy="2852641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vetlana\Desktop\100OLYMP\P312004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59" t="7273" r="5639" b="9840"/>
          <a:stretch/>
        </p:blipFill>
        <p:spPr bwMode="auto">
          <a:xfrm>
            <a:off x="7037761" y="3335079"/>
            <a:ext cx="1945128" cy="284809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vetlana\Desktop\100OLYMP\P312005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4851" r="5639" b="5858"/>
          <a:stretch/>
        </p:blipFill>
        <p:spPr bwMode="auto">
          <a:xfrm>
            <a:off x="7030393" y="332656"/>
            <a:ext cx="1952496" cy="284809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vetlana\Desktop\100OLYMP\P3120035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80" t="7070" r="2493"/>
          <a:stretch/>
        </p:blipFill>
        <p:spPr bwMode="auto">
          <a:xfrm>
            <a:off x="4902585" y="3321369"/>
            <a:ext cx="1951121" cy="286180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kosené hrany 12">
            <a:hlinkClick r:id="" action="ppaction://hlinkshowjump?jump=nextslide"/>
          </p:cNvPr>
          <p:cNvSpPr/>
          <p:nvPr/>
        </p:nvSpPr>
        <p:spPr>
          <a:xfrm>
            <a:off x="323528" y="5661248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Další stránka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Picture 2" descr="C:\Users\svetlana\Desktop\100OLYMP\P3120051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>
                        <a14:foregroundMark x1="35313" y1="32760" x2="35313" y2="32760"/>
                        <a14:foregroundMark x1="32148" y1="32292" x2="32148" y2="32292"/>
                        <a14:foregroundMark x1="55195" y1="40469" x2="55195" y2="40469"/>
                        <a14:foregroundMark x1="53906" y1="35990" x2="53906" y2="35990"/>
                        <a14:foregroundMark x1="51289" y1="34740" x2="51289" y2="34740"/>
                        <a14:foregroundMark x1="50391" y1="33021" x2="50391" y2="33021"/>
                        <a14:foregroundMark x1="49063" y1="31042" x2="49063" y2="31042"/>
                        <a14:foregroundMark x1="46836" y1="29323" x2="46836" y2="29323"/>
                        <a14:foregroundMark x1="47773" y1="50365" x2="47773" y2="50365"/>
                        <a14:foregroundMark x1="39414" y1="49115" x2="39414" y2="49115"/>
                        <a14:foregroundMark x1="39414" y1="61042" x2="39414" y2="61042"/>
                        <a14:foregroundMark x1="39219" y1="61042" x2="39219" y2="61042"/>
                        <a14:foregroundMark x1="52969" y1="56563" x2="52969" y2="56563"/>
                        <a14:foregroundMark x1="51875" y1="43906" x2="51875" y2="43906"/>
                        <a14:foregroundMark x1="60039" y1="47656" x2="60039" y2="47656"/>
                        <a14:foregroundMark x1="64883" y1="42188" x2="64883" y2="42188"/>
                        <a14:foregroundMark x1="70078" y1="40469" x2="70078" y2="40469"/>
                        <a14:foregroundMark x1="72656" y1="37760" x2="72656" y2="37760"/>
                        <a14:foregroundMark x1="73398" y1="30573" x2="73398" y2="30573"/>
                        <a14:foregroundMark x1="43320" y1="54583" x2="43320" y2="54583"/>
                        <a14:backgroundMark x1="39219" y1="40208" x2="39219" y2="40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593" t="23610" r="24725" b="16597"/>
          <a:stretch/>
        </p:blipFill>
        <p:spPr bwMode="auto">
          <a:xfrm>
            <a:off x="2301668" y="5096491"/>
            <a:ext cx="2184826" cy="172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323528" y="476672"/>
            <a:ext cx="2952328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Meluzína 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95" y="282466"/>
            <a:ext cx="1324515" cy="132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16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5000" fill="hold"/>
                                        <p:tgtEl>
                                          <p:spTgt spid="410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F6C1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19672" y="332656"/>
            <a:ext cx="5040560" cy="5256584"/>
            <a:chOff x="3837939" y="1230884"/>
            <a:chExt cx="3404190" cy="3252241"/>
          </a:xfrm>
        </p:grpSpPr>
        <p:sp>
          <p:nvSpPr>
            <p:cNvPr id="6" name="Ovál 5"/>
            <p:cNvSpPr/>
            <p:nvPr/>
          </p:nvSpPr>
          <p:spPr>
            <a:xfrm>
              <a:off x="3884660" y="1230884"/>
              <a:ext cx="3357469" cy="3252241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0" r="100000">
                          <a14:foregroundMark x1="13918" y1="40909" x2="13918" y2="40909"/>
                          <a14:foregroundMark x1="15464" y1="51705" x2="15464" y2="51705"/>
                          <a14:foregroundMark x1="4639" y1="36364" x2="4639" y2="36364"/>
                          <a14:foregroundMark x1="13402" y1="31818" x2="13402" y2="31818"/>
                          <a14:foregroundMark x1="20103" y1="25000" x2="20103" y2="25000"/>
                          <a14:foregroundMark x1="18041" y1="13636" x2="18041" y2="13636"/>
                          <a14:foregroundMark x1="13918" y1="45455" x2="13918" y2="45455"/>
                          <a14:foregroundMark x1="24227" y1="35795" x2="24227" y2="35795"/>
                          <a14:foregroundMark x1="7216" y1="27273" x2="7216" y2="27273"/>
                          <a14:foregroundMark x1="17010" y1="6250" x2="17010" y2="6250"/>
                          <a14:foregroundMark x1="11340" y1="19886" x2="11340" y2="198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0826" y="1628800"/>
              <a:ext cx="2341533" cy="2124277"/>
            </a:xfrm>
            <a:prstGeom prst="rect">
              <a:avLst/>
            </a:prstGeom>
          </p:spPr>
        </p:pic>
        <p:sp>
          <p:nvSpPr>
            <p:cNvPr id="8" name="Obdélník 7"/>
            <p:cNvSpPr/>
            <p:nvPr/>
          </p:nvSpPr>
          <p:spPr>
            <a:xfrm rot="2540488">
              <a:off x="3837939" y="2756683"/>
              <a:ext cx="27423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>
                  <a:gd name="adj" fmla="val 20934172"/>
                </a:avLst>
              </a:prstTxWarp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Jsi hlavička !</a:t>
              </a:r>
              <a:endPara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323528" y="5661248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konec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78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628775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41400" y="2781300"/>
            <a:ext cx="8102600" cy="348297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jsou </a:t>
            </a:r>
            <a:r>
              <a:rPr lang="cs-CZ" sz="2000" dirty="0"/>
              <a:t>čerpány z </a:t>
            </a:r>
            <a:r>
              <a:rPr lang="cs-CZ" sz="2000" dirty="0" smtClean="0"/>
              <a:t>archivu autora nebo z klipartu MS Office</a:t>
            </a:r>
          </a:p>
          <a:p>
            <a:r>
              <a:rPr lang="cs-CZ" sz="2000" dirty="0" smtClean="0"/>
              <a:t>Texty </a:t>
            </a:r>
            <a:r>
              <a:rPr lang="cs-CZ" sz="2000" dirty="0"/>
              <a:t>čerpány z knihy: HUML, Luboš; BARTÁKOVÁ, Eva. </a:t>
            </a:r>
            <a:r>
              <a:rPr lang="cs-CZ" sz="2000" i="1" dirty="0"/>
              <a:t>Když strašidlo nestraší</a:t>
            </a:r>
            <a:r>
              <a:rPr lang="cs-CZ" sz="2000" dirty="0"/>
              <a:t>. Brno: Levné knihy, a.s., 2009, ISBN 978-80-7309-792-9. 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412709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169</TotalTime>
  <Words>399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52</cp:revision>
  <dcterms:created xsi:type="dcterms:W3CDTF">2012-11-26T19:09:11Z</dcterms:created>
  <dcterms:modified xsi:type="dcterms:W3CDTF">2013-05-18T17:05:50Z</dcterms:modified>
</cp:coreProperties>
</file>