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7" r:id="rId3"/>
    <p:sldId id="259" r:id="rId4"/>
    <p:sldId id="268" r:id="rId5"/>
    <p:sldId id="260" r:id="rId6"/>
    <p:sldId id="269" r:id="rId7"/>
    <p:sldId id="261" r:id="rId8"/>
    <p:sldId id="270" r:id="rId9"/>
    <p:sldId id="262" r:id="rId10"/>
    <p:sldId id="271" r:id="rId11"/>
    <p:sldId id="263" r:id="rId12"/>
    <p:sldId id="272" r:id="rId13"/>
    <p:sldId id="275" r:id="rId14"/>
    <p:sldId id="276" r:id="rId15"/>
    <p:sldId id="265" r:id="rId16"/>
    <p:sldId id="273" r:id="rId17"/>
    <p:sldId id="264" r:id="rId18"/>
    <p:sldId id="274" r:id="rId19"/>
    <p:sldId id="266" r:id="rId20"/>
    <p:sldId id="277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75000"/>
              </a:schemeClr>
            </a:gs>
            <a:gs pos="13000">
              <a:schemeClr val="accent5"/>
            </a:gs>
            <a:gs pos="50000">
              <a:schemeClr val="accent2">
                <a:lumMod val="40000"/>
                <a:lumOff val="60000"/>
              </a:schemeClr>
            </a:gs>
            <a:gs pos="64000">
              <a:srgbClr val="92D050"/>
            </a:gs>
            <a:gs pos="89999">
              <a:srgbClr val="66FF66"/>
            </a:gs>
            <a:gs pos="100000">
              <a:srgbClr val="0099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1FBC9-A5C0-4B61-AA4C-81ACE24CDB64}" type="datetimeFigureOut">
              <a:rPr lang="cs-CZ" smtClean="0"/>
              <a:pPr/>
              <a:t>25.5.2013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hdphoto" Target="../media/hdphoto4.wdp"/><Relationship Id="rId7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6.wdp"/><Relationship Id="rId5" Type="http://schemas.microsoft.com/office/2007/relationships/hdphoto" Target="../media/hdphoto5.wdp"/><Relationship Id="rId10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hdphoto" Target="../media/hdphoto4.wdp"/><Relationship Id="rId7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slide" Target="slide9.xml"/><Relationship Id="rId5" Type="http://schemas.microsoft.com/office/2007/relationships/hdphoto" Target="../media/hdphoto5.wdp"/><Relationship Id="rId10" Type="http://schemas.openxmlformats.org/officeDocument/2006/relationships/image" Target="../media/image4.png"/><Relationship Id="rId4" Type="http://schemas.openxmlformats.org/officeDocument/2006/relationships/image" Target="../media/image8.png"/><Relationship Id="rId9" Type="http://schemas.microsoft.com/office/2007/relationships/hdphoto" Target="../media/hdphoto7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hdphoto" Target="../media/hdphoto8.wdp"/><Relationship Id="rId7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slide" Target="slide11.xml"/><Relationship Id="rId5" Type="http://schemas.microsoft.com/office/2007/relationships/hdphoto" Target="../media/hdphoto5.wdp"/><Relationship Id="rId10" Type="http://schemas.openxmlformats.org/officeDocument/2006/relationships/image" Target="../media/image4.png"/><Relationship Id="rId4" Type="http://schemas.openxmlformats.org/officeDocument/2006/relationships/image" Target="../media/image8.png"/><Relationship Id="rId9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7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microsoft.com/office/2007/relationships/hdphoto" Target="../media/hdphoto10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4.png"/><Relationship Id="rId4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7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7.xml"/><Relationship Id="rId5" Type="http://schemas.microsoft.com/office/2007/relationships/hdphoto" Target="../media/hdphoto7.wdp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9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3941653"/>
              </p:ext>
            </p:extLst>
          </p:nvPr>
        </p:nvGraphicFramePr>
        <p:xfrm>
          <a:off x="251520" y="1916832"/>
          <a:ext cx="8784976" cy="4850351"/>
        </p:xfrm>
        <a:graphic>
          <a:graphicData uri="http://schemas.openxmlformats.org/drawingml/2006/table">
            <a:tbl>
              <a:tblPr/>
              <a:tblGrid>
                <a:gridCol w="3156038"/>
                <a:gridCol w="5628938"/>
              </a:tblGrid>
              <a:tr h="411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7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VY_12_INOVACE_30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5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Český jazyk  a literatura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40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Kocour Modroočko IV. – čtení s předvídáním, nadbytečná slova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Světlana Kopecká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93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Vhodné pro 2., 3. ročník ZŠ.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Čtení s porozuměním, čtení s předvídáním.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Prezentaci lze použít dvěma způsoby – jako čtení s předvídáním – pracujete s otázkami.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 textu jsou nadbytečná slova – čtení s porozuměním. Kontrolní mechanizmus – animace – po kliknutí zmizí.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Mezi texty a otázkami se pohybujete ikonkami – viz. metodický pokyn.</a:t>
                      </a: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" name="Skupina 4"/>
          <p:cNvGrpSpPr/>
          <p:nvPr/>
        </p:nvGrpSpPr>
        <p:grpSpPr>
          <a:xfrm>
            <a:off x="1112865" y="260648"/>
            <a:ext cx="6968502" cy="1485900"/>
            <a:chOff x="846154" y="500042"/>
            <a:chExt cx="6968502" cy="1485900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7655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662112" y="1412776"/>
            <a:ext cx="8229600" cy="5112568"/>
          </a:xfrm>
        </p:spPr>
        <p:txBody>
          <a:bodyPr/>
          <a:lstStyle/>
          <a:p>
            <a:r>
              <a:rPr lang="cs-CZ" sz="2400" dirty="0"/>
              <a:t>Na stránkách, kde se objeví </a:t>
            </a:r>
            <a:r>
              <a:rPr lang="cs-CZ" sz="2400" dirty="0" smtClean="0"/>
              <a:t>hvězdička s </a:t>
            </a:r>
            <a:r>
              <a:rPr lang="cs-CZ" sz="2400" dirty="0"/>
              <a:t>číslicí,  jsou v textu slova </a:t>
            </a:r>
            <a:r>
              <a:rPr lang="cs-CZ" sz="2400" dirty="0" smtClean="0"/>
              <a:t>navíc – tolik, kolik </a:t>
            </a:r>
            <a:r>
              <a:rPr lang="cs-CZ" sz="2400" dirty="0"/>
              <a:t>ukazuje číslice. Vymažete je, pokud na ně kliknete. </a:t>
            </a:r>
          </a:p>
          <a:p>
            <a:endParaRPr lang="cs-CZ" dirty="0" smtClean="0"/>
          </a:p>
          <a:p>
            <a:r>
              <a:rPr lang="cs-CZ" sz="2400" dirty="0" smtClean="0"/>
              <a:t>Prezentaci můžete také využít jako čtení s předvídáním – po kliknutí na otazník se zobrazí stránka s příslušnými otázkami.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/>
              <a:t>v</a:t>
            </a:r>
            <a:r>
              <a:rPr lang="cs-CZ" sz="2400" dirty="0" smtClean="0"/>
              <a:t>racet se můžete  od otázek  k přečtenému textu </a:t>
            </a:r>
          </a:p>
          <a:p>
            <a:endParaRPr lang="cs-CZ" sz="2400" dirty="0" smtClean="0"/>
          </a:p>
          <a:p>
            <a:r>
              <a:rPr lang="cs-CZ" sz="2400" dirty="0" smtClean="0"/>
              <a:t>kliknout pro pokračování textu</a:t>
            </a:r>
            <a:endParaRPr lang="cs-CZ" sz="2400" dirty="0"/>
          </a:p>
        </p:txBody>
      </p:sp>
      <p:grpSp>
        <p:nvGrpSpPr>
          <p:cNvPr id="12" name="Skupina 11"/>
          <p:cNvGrpSpPr/>
          <p:nvPr/>
        </p:nvGrpSpPr>
        <p:grpSpPr>
          <a:xfrm flipV="1">
            <a:off x="2534791" y="2022655"/>
            <a:ext cx="1296144" cy="1342226"/>
            <a:chOff x="3851920" y="2492896"/>
            <a:chExt cx="2416249" cy="2416249"/>
          </a:xfrm>
        </p:grpSpPr>
        <p:pic>
          <p:nvPicPr>
            <p:cNvPr id="13" name="Picture 2" descr="bubliny,bubliny myšlenek,bubliny proslov&amp;uring;,bubliny v komiksech,hv&amp;ecaron;zdy,komiksy,mluvící,myšlenky,padající hv&amp;ecaron;zdy,proslovy,slova v bublinách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000" b="95385" l="4615" r="953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2492896"/>
              <a:ext cx="2416249" cy="2416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 flipV="1">
              <a:off x="4483980" y="3566920"/>
              <a:ext cx="576064" cy="8310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r>
                <a:rPr lang="cs-CZ" sz="2400" b="1" dirty="0" smtClean="0">
                  <a:ln>
                    <a:prstDash val="solid"/>
                  </a:ln>
                  <a:gradFill rotWithShape="1">
                    <a:gsLst>
                      <a:gs pos="0">
                        <a:schemeClr val="accent4">
                          <a:tint val="70000"/>
                          <a:satMod val="200000"/>
                        </a:schemeClr>
                      </a:gs>
                      <a:gs pos="40000">
                        <a:schemeClr val="accent4">
                          <a:tint val="90000"/>
                          <a:satMod val="130000"/>
                        </a:schemeClr>
                      </a:gs>
                      <a:gs pos="50000">
                        <a:schemeClr val="accent4">
                          <a:tint val="90000"/>
                          <a:satMod val="130000"/>
                        </a:schemeClr>
                      </a:gs>
                      <a:gs pos="68000">
                        <a:schemeClr val="accent4">
                          <a:tint val="90000"/>
                          <a:satMod val="130000"/>
                        </a:schemeClr>
                      </a:gs>
                      <a:gs pos="100000">
                        <a:schemeClr val="accent4">
                          <a:tint val="70000"/>
                          <a:satMod val="200000"/>
                        </a:schemeClr>
                      </a:gs>
                    </a:gsLst>
                    <a:lin ang="5400000"/>
                  </a:gra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rPr>
                <a:t>2</a:t>
              </a:r>
              <a:endParaRPr lang="cs-CZ" sz="40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endParaRPr>
            </a:p>
          </p:txBody>
        </p:sp>
      </p:grp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537" y="3837175"/>
            <a:ext cx="892467" cy="892467"/>
          </a:xfrm>
          <a:prstGeom prst="rect">
            <a:avLst/>
          </a:prstGeom>
        </p:spPr>
      </p:pic>
      <p:sp>
        <p:nvSpPr>
          <p:cNvPr id="15" name="Tlačítko akce: Domů 14">
            <a:hlinkClick r:id="" action="ppaction://noaction" highlightClick="1"/>
          </p:cNvPr>
          <p:cNvSpPr/>
          <p:nvPr/>
        </p:nvSpPr>
        <p:spPr>
          <a:xfrm>
            <a:off x="7164288" y="4729642"/>
            <a:ext cx="741065" cy="720080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rafovaná šipka doprava 16"/>
          <p:cNvSpPr/>
          <p:nvPr/>
        </p:nvSpPr>
        <p:spPr>
          <a:xfrm>
            <a:off x="5160168" y="5661248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0378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svetlana\Desktop\100OLYMP\P311002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865" b="93021" l="19219" r="86992">
                        <a14:foregroundMark x1="35586" y1="41875" x2="35586" y2="41875"/>
                        <a14:foregroundMark x1="30547" y1="41875" x2="30547" y2="41875"/>
                        <a14:foregroundMark x1="25078" y1="43177" x2="25078" y2="43177"/>
                        <a14:foregroundMark x1="37539" y1="30729" x2="37539" y2="30729"/>
                        <a14:foregroundMark x1="35391" y1="30208" x2="35391" y2="30208"/>
                        <a14:foregroundMark x1="31484" y1="28125" x2="31484" y2="28125"/>
                        <a14:foregroundMark x1="30938" y1="28125" x2="30938" y2="28125"/>
                        <a14:foregroundMark x1="36953" y1="20625" x2="36953" y2="20625"/>
                        <a14:foregroundMark x1="42031" y1="25000" x2="42617" y2="25260"/>
                        <a14:foregroundMark x1="47266" y1="23958" x2="47266" y2="23958"/>
                        <a14:foregroundMark x1="53320" y1="20104" x2="53320" y2="20104"/>
                        <a14:foregroundMark x1="58750" y1="20104" x2="58750" y2="20104"/>
                        <a14:foregroundMark x1="59531" y1="16458" x2="59531" y2="16458"/>
                        <a14:foregroundMark x1="60313" y1="12031" x2="60313" y2="12031"/>
                        <a14:foregroundMark x1="60313" y1="10469" x2="60313" y2="10469"/>
                        <a14:foregroundMark x1="70625" y1="12812" x2="70625" y2="12812"/>
                        <a14:foregroundMark x1="67930" y1="16979" x2="67930" y2="16979"/>
                        <a14:foregroundMark x1="66563" y1="20104" x2="66563" y2="20104"/>
                        <a14:foregroundMark x1="66172" y1="20625" x2="66172" y2="20625"/>
                        <a14:foregroundMark x1="65391" y1="22135" x2="65391" y2="22135"/>
                        <a14:foregroundMark x1="64609" y1="23438" x2="64609" y2="23438"/>
                        <a14:foregroundMark x1="64023" y1="24219" x2="64023" y2="24219"/>
                        <a14:foregroundMark x1="62852" y1="25260" x2="62852" y2="25260"/>
                        <a14:foregroundMark x1="66758" y1="30469" x2="66758" y2="30469"/>
                        <a14:foregroundMark x1="68320" y1="29167" x2="68320" y2="29167"/>
                        <a14:foregroundMark x1="68672" y1="28646" x2="68672" y2="28646"/>
                        <a14:foregroundMark x1="69453" y1="28646" x2="70234" y2="28385"/>
                        <a14:foregroundMark x1="72188" y1="27604" x2="72969" y2="27344"/>
                        <a14:foregroundMark x1="74531" y1="26302" x2="75117" y2="26302"/>
                        <a14:foregroundMark x1="75703" y1="26042" x2="76484" y2="26042"/>
                        <a14:foregroundMark x1="76875" y1="25781" x2="77461" y2="25260"/>
                        <a14:foregroundMark x1="67930" y1="35677" x2="67930" y2="35677"/>
                        <a14:foregroundMark x1="69258" y1="36458" x2="69258" y2="36458"/>
                        <a14:foregroundMark x1="70039" y1="36198" x2="70039" y2="36198"/>
                        <a14:foregroundMark x1="72773" y1="35677" x2="72773" y2="35677"/>
                        <a14:foregroundMark x1="72383" y1="35677" x2="72383" y2="35677"/>
                        <a14:foregroundMark x1="71992" y1="35677" x2="71992" y2="35677"/>
                        <a14:foregroundMark x1="73555" y1="34896" x2="73555" y2="34896"/>
                        <a14:foregroundMark x1="73945" y1="34896" x2="74727" y2="34896"/>
                        <a14:foregroundMark x1="76875" y1="34896" x2="76875" y2="34896"/>
                        <a14:foregroundMark x1="74922" y1="34896" x2="74922" y2="34896"/>
                        <a14:foregroundMark x1="74922" y1="34896" x2="74922" y2="34896"/>
                        <a14:foregroundMark x1="75703" y1="34896" x2="75703" y2="34896"/>
                        <a14:foregroundMark x1="75703" y1="34896" x2="75703" y2="34896"/>
                        <a14:foregroundMark x1="76484" y1="34896" x2="76484" y2="34896"/>
                        <a14:foregroundMark x1="76875" y1="34635" x2="76875" y2="346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48" t="7881" r="13203" b="7233"/>
          <a:stretch/>
        </p:blipFill>
        <p:spPr bwMode="auto">
          <a:xfrm rot="705459">
            <a:off x="2020325" y="-613628"/>
            <a:ext cx="6985614" cy="621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380480" y="836712"/>
            <a:ext cx="8424936" cy="936104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>
                  <a:solidFill>
                    <a:schemeClr val="bg2">
                      <a:lumMod val="25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Už nikdy nebudu chytat veverky</a:t>
            </a:r>
            <a:endParaRPr lang="cs-CZ" sz="3200" b="1" dirty="0">
              <a:ln w="11430">
                <a:solidFill>
                  <a:schemeClr val="bg2">
                    <a:lumMod val="25000"/>
                  </a:schemeClr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25713" y="2132856"/>
            <a:ext cx="8352928" cy="38884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400" dirty="0" smtClean="0">
                <a:latin typeface="Arial Black" pitchFamily="34" charset="0"/>
              </a:rPr>
              <a:t>Nebudu, protože to tak špatně dopadlo. Slunil jsem se na zahradě, trochu jsem i podřimoval. Najednou mě cosi ťuklo do hlavy, za chvilku mi zas něco cvrnklo do ucha a pak spadla vedle mne větvička          a tak pořád. </a:t>
            </a:r>
          </a:p>
          <a:p>
            <a:pPr algn="just"/>
            <a:r>
              <a:rPr lang="cs-CZ" sz="2400" dirty="0" smtClean="0">
                <a:latin typeface="Arial Black" pitchFamily="34" charset="0"/>
              </a:rPr>
              <a:t>Dívám se, co to, a vidím, jak nade mnou na stromě sedí veverka, uhryzne větvičku, hodí ji po mně, pak        schová tváře v horních tlapkách a hihňá se.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23928" y="3846239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stojí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987824" y="4957911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dolních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grpSp>
        <p:nvGrpSpPr>
          <p:cNvPr id="10" name="Skupina 9"/>
          <p:cNvGrpSpPr/>
          <p:nvPr/>
        </p:nvGrpSpPr>
        <p:grpSpPr>
          <a:xfrm flipV="1">
            <a:off x="37728" y="827242"/>
            <a:ext cx="1296144" cy="1342226"/>
            <a:chOff x="3851920" y="2492896"/>
            <a:chExt cx="2416249" cy="2416249"/>
          </a:xfrm>
        </p:grpSpPr>
        <p:pic>
          <p:nvPicPr>
            <p:cNvPr id="11" name="Picture 2" descr="bubliny,bubliny myšlenek,bubliny proslov&amp;uring;,bubliny v komiksech,hv&amp;ecaron;zdy,komiksy,mluvící,myšlenky,padající hv&amp;ecaron;zdy,proslovy,slova v bublinách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000" b="95385" l="4615" r="953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2492896"/>
              <a:ext cx="2416249" cy="2416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 flipV="1">
              <a:off x="4483980" y="3566920"/>
              <a:ext cx="576064" cy="8310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r>
                <a:rPr lang="cs-CZ" sz="2400" b="1" dirty="0" smtClean="0">
                  <a:ln>
                    <a:prstDash val="solid"/>
                  </a:ln>
                  <a:gradFill rotWithShape="1">
                    <a:gsLst>
                      <a:gs pos="0">
                        <a:schemeClr val="accent4">
                          <a:tint val="70000"/>
                          <a:satMod val="200000"/>
                        </a:schemeClr>
                      </a:gs>
                      <a:gs pos="40000">
                        <a:schemeClr val="accent4">
                          <a:tint val="90000"/>
                          <a:satMod val="130000"/>
                        </a:schemeClr>
                      </a:gs>
                      <a:gs pos="50000">
                        <a:schemeClr val="accent4">
                          <a:tint val="90000"/>
                          <a:satMod val="130000"/>
                        </a:schemeClr>
                      </a:gs>
                      <a:gs pos="68000">
                        <a:schemeClr val="accent4">
                          <a:tint val="90000"/>
                          <a:satMod val="130000"/>
                        </a:schemeClr>
                      </a:gs>
                      <a:gs pos="100000">
                        <a:schemeClr val="accent4">
                          <a:tint val="70000"/>
                          <a:satMod val="200000"/>
                        </a:schemeClr>
                      </a:gs>
                    </a:gsLst>
                    <a:lin ang="5400000"/>
                  </a:gra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rPr>
                <a:t>2</a:t>
              </a:r>
              <a:endParaRPr lang="cs-CZ" sz="40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endParaRPr>
            </a:p>
          </p:txBody>
        </p:sp>
      </p:grpSp>
      <p:sp>
        <p:nvSpPr>
          <p:cNvPr id="13" name="Šrafovaná šipka doprava 12"/>
          <p:cNvSpPr/>
          <p:nvPr/>
        </p:nvSpPr>
        <p:spPr>
          <a:xfrm>
            <a:off x="7317496" y="6033662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6" action="ppaction://hlinksldjump"/>
              </a:rPr>
              <a:t>Další</a:t>
            </a:r>
            <a:r>
              <a:rPr lang="cs-CZ" dirty="0" smtClean="0"/>
              <a:t> text</a:t>
            </a:r>
            <a:endParaRPr lang="cs-CZ" dirty="0"/>
          </a:p>
        </p:txBody>
      </p:sp>
      <p:pic>
        <p:nvPicPr>
          <p:cNvPr id="14" name="Obrázek 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174" y="218716"/>
            <a:ext cx="892467" cy="892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70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043608" y="83671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Koho nebude Modroočko už nikdy chytat 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043608" y="1709192"/>
            <a:ext cx="6984776" cy="1143744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Co si myslíš, že bude veverka</a:t>
            </a:r>
          </a:p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 po </a:t>
            </a:r>
            <a:r>
              <a:rPr lang="cs-CZ" sz="2400" dirty="0" err="1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Modroočkovi</a:t>
            </a:r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 chtít?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Tlačítko akce: Domů 8">
            <a:hlinkClick r:id="" action="ppaction://hlinkshowjump?jump=lastslideviewed" highlightClick="1"/>
          </p:cNvPr>
          <p:cNvSpPr/>
          <p:nvPr/>
        </p:nvSpPr>
        <p:spPr>
          <a:xfrm>
            <a:off x="6732240" y="4145318"/>
            <a:ext cx="1088585" cy="1123757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2" descr="C:\Users\svetlana\Desktop\100OLYMP\P31100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625" b="74896" l="28281" r="76250">
                        <a14:foregroundMark x1="52344" y1="28281" x2="52344" y2="28281"/>
                        <a14:foregroundMark x1="52891" y1="30260" x2="52891" y2="30260"/>
                        <a14:foregroundMark x1="44297" y1="43542" x2="44297" y2="43542"/>
                        <a14:foregroundMark x1="53047" y1="35313" x2="53047" y2="35313"/>
                        <a14:foregroundMark x1="54375" y1="27240" x2="54375" y2="27240"/>
                        <a14:foregroundMark x1="54375" y1="27240" x2="54375" y2="27240"/>
                        <a14:foregroundMark x1="55313" y1="31510" x2="55313" y2="31510"/>
                        <a14:foregroundMark x1="68906" y1="30104" x2="68906" y2="30104"/>
                        <a14:foregroundMark x1="67539" y1="27031" x2="67539" y2="27031"/>
                        <a14:foregroundMark x1="63906" y1="28854" x2="63906" y2="28854"/>
                        <a14:foregroundMark x1="63672" y1="33698" x2="63672" y2="33698"/>
                        <a14:foregroundMark x1="52227" y1="22760" x2="52227" y2="22760"/>
                        <a14:foregroundMark x1="36641" y1="27031" x2="36641" y2="27031"/>
                        <a14:foregroundMark x1="37422" y1="58750" x2="37422" y2="58750"/>
                        <a14:foregroundMark x1="35547" y1="59479" x2="35547" y2="59479"/>
                        <a14:foregroundMark x1="52227" y1="61094" x2="52227" y2="61094"/>
                        <a14:foregroundMark x1="68359" y1="61667" x2="68359" y2="61667"/>
                        <a14:foregroundMark x1="71172" y1="34375" x2="71172" y2="34375"/>
                        <a14:foregroundMark x1="72539" y1="34375" x2="72539" y2="34375"/>
                        <a14:foregroundMark x1="53828" y1="23073" x2="53828" y2="23073"/>
                        <a14:foregroundMark x1="36641" y1="25417" x2="36641" y2="25417"/>
                        <a14:foregroundMark x1="52891" y1="22031" x2="52891" y2="22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56" t="21132" r="23239" b="25345"/>
          <a:stretch/>
        </p:blipFill>
        <p:spPr bwMode="auto">
          <a:xfrm>
            <a:off x="107504" y="3779255"/>
            <a:ext cx="3600400" cy="297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Šrafovaná šipka doprava 10">
            <a:hlinkClick r:id="" action="ppaction://hlinkshowjump?jump=nextslide"/>
          </p:cNvPr>
          <p:cNvSpPr/>
          <p:nvPr/>
        </p:nvSpPr>
        <p:spPr>
          <a:xfrm>
            <a:off x="6732240" y="5661248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5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21769" y="1700808"/>
            <a:ext cx="8352928" cy="33843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400" dirty="0" smtClean="0">
                <a:latin typeface="Arial Black" pitchFamily="34" charset="0"/>
              </a:rPr>
              <a:t>„Měj mě ráda,“ řekl jsem si a podřimoval jsem dál. Ale veverce        to nedalo, slezla ze stromu a začala kolem mne hopsat. A pořád blíž. Vždycky na chvíli si sedla, čumáček do předních tlapek: „Že mě nechytíš!“ Tak mě pořád dopalovala, a já nic. Když mě ale přeskočila, vyskočil jsem za ní. </a:t>
            </a:r>
          </a:p>
          <a:p>
            <a:pPr algn="just"/>
            <a:r>
              <a:rPr lang="cs-CZ" sz="2400" dirty="0" smtClean="0">
                <a:latin typeface="Arial Black" pitchFamily="34" charset="0"/>
              </a:rPr>
              <a:t>A veverka             na strom. 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02061" y="443711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slezla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63888" y="224205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dolních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050" name="Picture 2" descr="C:\Users\svetlana\Desktop\100OLYMP\P310001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896" b="65469" l="12070" r="409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931" t="19565" r="59233" b="33804"/>
          <a:stretch/>
        </p:blipFill>
        <p:spPr bwMode="auto">
          <a:xfrm flipH="1">
            <a:off x="6629786" y="4056846"/>
            <a:ext cx="2397911" cy="281084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svetlana\Desktop\100OLYMP\P31100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031" b="96823" l="10664" r="93945">
                        <a14:foregroundMark x1="28516" y1="43490" x2="28516" y2="43490"/>
                        <a14:foregroundMark x1="27187" y1="43802" x2="27187" y2="43802"/>
                        <a14:foregroundMark x1="89609" y1="50260" x2="89609" y2="50260"/>
                        <a14:foregroundMark x1="57734" y1="46458" x2="57734" y2="46458"/>
                        <a14:foregroundMark x1="56445" y1="46458" x2="56445" y2="46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886" t="7752" r="5026" b="4571"/>
          <a:stretch/>
        </p:blipFill>
        <p:spPr bwMode="auto">
          <a:xfrm>
            <a:off x="318324" y="0"/>
            <a:ext cx="2935717" cy="196302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Skupina 14"/>
          <p:cNvGrpSpPr/>
          <p:nvPr/>
        </p:nvGrpSpPr>
        <p:grpSpPr>
          <a:xfrm rot="5400000" flipV="1">
            <a:off x="7236296" y="214892"/>
            <a:ext cx="1296144" cy="1342226"/>
            <a:chOff x="3851920" y="2492896"/>
            <a:chExt cx="2416249" cy="2416249"/>
          </a:xfrm>
        </p:grpSpPr>
        <p:pic>
          <p:nvPicPr>
            <p:cNvPr id="16" name="Picture 2" descr="bubliny,bubliny myšlenek,bubliny proslov&amp;uring;,bubliny v komiksech,hv&amp;ecaron;zdy,komiksy,mluvící,myšlenky,padající hv&amp;ecaron;zdy,proslovy,slova v bublinách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000" b="95385" l="4615" r="953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2492896"/>
              <a:ext cx="2416249" cy="2416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ovéPole 16"/>
            <p:cNvSpPr txBox="1"/>
            <p:nvPr/>
          </p:nvSpPr>
          <p:spPr>
            <a:xfrm flipV="1">
              <a:off x="4255636" y="3566921"/>
              <a:ext cx="1032753" cy="831080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r>
                <a:rPr lang="cs-CZ" sz="2400" b="1" dirty="0" smtClean="0">
                  <a:ln>
                    <a:prstDash val="solid"/>
                  </a:ln>
                  <a:gradFill rotWithShape="1">
                    <a:gsLst>
                      <a:gs pos="0">
                        <a:schemeClr val="accent4">
                          <a:tint val="70000"/>
                          <a:satMod val="200000"/>
                        </a:schemeClr>
                      </a:gs>
                      <a:gs pos="40000">
                        <a:schemeClr val="accent4">
                          <a:tint val="90000"/>
                          <a:satMod val="130000"/>
                        </a:schemeClr>
                      </a:gs>
                      <a:gs pos="50000">
                        <a:schemeClr val="accent4">
                          <a:tint val="90000"/>
                          <a:satMod val="130000"/>
                        </a:schemeClr>
                      </a:gs>
                      <a:gs pos="68000">
                        <a:schemeClr val="accent4">
                          <a:tint val="90000"/>
                          <a:satMod val="130000"/>
                        </a:schemeClr>
                      </a:gs>
                      <a:gs pos="100000">
                        <a:schemeClr val="accent4">
                          <a:tint val="70000"/>
                          <a:satMod val="200000"/>
                        </a:schemeClr>
                      </a:gs>
                    </a:gsLst>
                    <a:lin ang="5400000"/>
                  </a:gra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rPr>
                <a:t> 2</a:t>
              </a:r>
              <a:endParaRPr lang="cs-CZ" sz="40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endParaRPr>
            </a:p>
          </p:txBody>
        </p:sp>
      </p:grpSp>
      <p:pic>
        <p:nvPicPr>
          <p:cNvPr id="18" name="Obrázek 1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8" y="237933"/>
            <a:ext cx="892467" cy="892467"/>
          </a:xfrm>
          <a:prstGeom prst="rect">
            <a:avLst/>
          </a:prstGeom>
        </p:spPr>
      </p:pic>
      <p:sp>
        <p:nvSpPr>
          <p:cNvPr id="19" name="Šrafovaná šipka doprava 18">
            <a:hlinkClick r:id="rId9" action="ppaction://hlinksldjump"/>
          </p:cNvPr>
          <p:cNvSpPr/>
          <p:nvPr/>
        </p:nvSpPr>
        <p:spPr>
          <a:xfrm>
            <a:off x="4598233" y="407460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  <p:pic>
        <p:nvPicPr>
          <p:cNvPr id="20" name="Picture 3" descr="C:\Users\svetlana\Desktop\100OLYMP\P3110002 (2)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6302" b="83646" l="23359" r="84922">
                        <a14:foregroundMark x1="76016" y1="35000" x2="76016" y2="35000"/>
                        <a14:foregroundMark x1="75859" y1="31771" x2="75859" y2="31771"/>
                        <a14:foregroundMark x1="72070" y1="30365" x2="72070" y2="30365"/>
                        <a14:foregroundMark x1="74063" y1="37240" x2="74063" y2="37240"/>
                        <a14:foregroundMark x1="71484" y1="39635" x2="71484" y2="39635"/>
                        <a14:foregroundMark x1="80234" y1="28958" x2="80234" y2="28958"/>
                        <a14:foregroundMark x1="81602" y1="26927" x2="81602" y2="26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27" t="16448" r="14760" b="15020"/>
          <a:stretch/>
        </p:blipFill>
        <p:spPr bwMode="auto">
          <a:xfrm>
            <a:off x="11833" y="4936102"/>
            <a:ext cx="2903984" cy="1809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933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043608" y="83671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Už víš, co veverka asi chtěla?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043608" y="170919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Co znamenalo, když  si kocourek říkal „Měj mě ráda“ . 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043608" y="2707820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Co asi bude dál, co udělá Modroočko?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Tlačítko akce: Domů 8">
            <a:hlinkClick r:id="" action="ppaction://hlinkshowjump?jump=lastslideviewed" highlightClick="1"/>
          </p:cNvPr>
          <p:cNvSpPr/>
          <p:nvPr/>
        </p:nvSpPr>
        <p:spPr>
          <a:xfrm>
            <a:off x="6732240" y="4145318"/>
            <a:ext cx="1088585" cy="1123757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 descr="C:\Users\svetlana\Desktop\100OLYMP\P31100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625" b="74896" l="28281" r="76250">
                        <a14:foregroundMark x1="52344" y1="28281" x2="52344" y2="28281"/>
                        <a14:foregroundMark x1="52891" y1="30260" x2="52891" y2="30260"/>
                        <a14:foregroundMark x1="44297" y1="43542" x2="44297" y2="43542"/>
                        <a14:foregroundMark x1="53047" y1="35313" x2="53047" y2="35313"/>
                        <a14:foregroundMark x1="54375" y1="27240" x2="54375" y2="27240"/>
                        <a14:foregroundMark x1="54375" y1="27240" x2="54375" y2="27240"/>
                        <a14:foregroundMark x1="55313" y1="31510" x2="55313" y2="31510"/>
                        <a14:foregroundMark x1="68906" y1="30104" x2="68906" y2="30104"/>
                        <a14:foregroundMark x1="67539" y1="27031" x2="67539" y2="27031"/>
                        <a14:foregroundMark x1="63906" y1="28854" x2="63906" y2="28854"/>
                        <a14:foregroundMark x1="63672" y1="33698" x2="63672" y2="33698"/>
                        <a14:foregroundMark x1="52227" y1="22760" x2="52227" y2="22760"/>
                        <a14:foregroundMark x1="36641" y1="27031" x2="36641" y2="27031"/>
                        <a14:foregroundMark x1="37422" y1="58750" x2="37422" y2="58750"/>
                        <a14:foregroundMark x1="35547" y1="59479" x2="35547" y2="59479"/>
                        <a14:foregroundMark x1="52227" y1="61094" x2="52227" y2="61094"/>
                        <a14:foregroundMark x1="68359" y1="61667" x2="68359" y2="61667"/>
                        <a14:foregroundMark x1="71172" y1="34375" x2="71172" y2="34375"/>
                        <a14:foregroundMark x1="72539" y1="34375" x2="72539" y2="34375"/>
                        <a14:foregroundMark x1="53828" y1="23073" x2="53828" y2="23073"/>
                        <a14:foregroundMark x1="36641" y1="25417" x2="36641" y2="25417"/>
                        <a14:foregroundMark x1="52891" y1="22031" x2="52891" y2="22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56" t="21132" r="23239" b="25345"/>
          <a:stretch/>
        </p:blipFill>
        <p:spPr bwMode="auto">
          <a:xfrm>
            <a:off x="107504" y="3779255"/>
            <a:ext cx="3600400" cy="297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rafovaná šipka doprava 7">
            <a:hlinkClick r:id="" action="ppaction://hlinkshowjump?jump=nextslide"/>
          </p:cNvPr>
          <p:cNvSpPr/>
          <p:nvPr/>
        </p:nvSpPr>
        <p:spPr>
          <a:xfrm>
            <a:off x="6732240" y="5661248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494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21769" y="1556792"/>
            <a:ext cx="8352928" cy="33843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400" dirty="0" smtClean="0">
                <a:latin typeface="Arial Black" pitchFamily="34" charset="0"/>
              </a:rPr>
              <a:t>„S tebou je konec, to umím taky,“ křičím za ní. Veverka uhání        až do vrcholku stromu. Já za ní. Ona na tenkou větev, já za ní. Ona ještě na tenčí větev a já – já jsem dostal strach. A ona po tenké větvi hup na druhý strom, tam se posadila,           tlamičku do pacek, a „</a:t>
            </a:r>
            <a:r>
              <a:rPr lang="cs-CZ" sz="2400" dirty="0" err="1" smtClean="0">
                <a:latin typeface="Arial Black" pitchFamily="34" charset="0"/>
              </a:rPr>
              <a:t>hi-hi-hi</a:t>
            </a:r>
            <a:r>
              <a:rPr lang="cs-CZ" sz="2400" dirty="0" smtClean="0">
                <a:latin typeface="Arial Black" pitchFamily="34" charset="0"/>
              </a:rPr>
              <a:t>, nechytíš.“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080544" y="2276872"/>
            <a:ext cx="902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dolů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85673" y="371703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veselá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050" name="Picture 2" descr="C:\Users\svetlana\Desktop\100OLYMP\P310001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896" b="65469" l="12070" r="409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931" t="19565" r="59233" b="33804"/>
          <a:stretch/>
        </p:blipFill>
        <p:spPr bwMode="auto">
          <a:xfrm flipH="1">
            <a:off x="6376786" y="4047155"/>
            <a:ext cx="2397911" cy="2810845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svetlana\Desktop\100OLYMP\P31100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031" b="96823" l="10664" r="93945">
                        <a14:foregroundMark x1="28516" y1="43490" x2="28516" y2="43490"/>
                        <a14:foregroundMark x1="27187" y1="43802" x2="27187" y2="43802"/>
                        <a14:foregroundMark x1="89609" y1="50260" x2="89609" y2="50260"/>
                        <a14:foregroundMark x1="57734" y1="46458" x2="57734" y2="46458"/>
                        <a14:foregroundMark x1="56445" y1="46458" x2="56445" y2="46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886" t="7752" r="5026" b="4571"/>
          <a:stretch/>
        </p:blipFill>
        <p:spPr bwMode="auto">
          <a:xfrm>
            <a:off x="318324" y="0"/>
            <a:ext cx="2935717" cy="196302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Skupina 14"/>
          <p:cNvGrpSpPr/>
          <p:nvPr/>
        </p:nvGrpSpPr>
        <p:grpSpPr>
          <a:xfrm rot="5400000" flipV="1">
            <a:off x="7236296" y="214892"/>
            <a:ext cx="1296144" cy="1342226"/>
            <a:chOff x="3851920" y="2492896"/>
            <a:chExt cx="2416249" cy="2416249"/>
          </a:xfrm>
        </p:grpSpPr>
        <p:pic>
          <p:nvPicPr>
            <p:cNvPr id="16" name="Picture 2" descr="bubliny,bubliny myšlenek,bubliny proslov&amp;uring;,bubliny v komiksech,hv&amp;ecaron;zdy,komiksy,mluvící,myšlenky,padající hv&amp;ecaron;zdy,proslovy,slova v bublinách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000" b="95385" l="4615" r="953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2492896"/>
              <a:ext cx="2416249" cy="2416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ovéPole 16"/>
            <p:cNvSpPr txBox="1"/>
            <p:nvPr/>
          </p:nvSpPr>
          <p:spPr>
            <a:xfrm flipV="1">
              <a:off x="4255636" y="3566921"/>
              <a:ext cx="1032753" cy="831080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r>
                <a:rPr lang="cs-CZ" sz="2400" b="1" dirty="0" smtClean="0">
                  <a:ln>
                    <a:prstDash val="solid"/>
                  </a:ln>
                  <a:gradFill rotWithShape="1">
                    <a:gsLst>
                      <a:gs pos="0">
                        <a:schemeClr val="accent4">
                          <a:tint val="70000"/>
                          <a:satMod val="200000"/>
                        </a:schemeClr>
                      </a:gs>
                      <a:gs pos="40000">
                        <a:schemeClr val="accent4">
                          <a:tint val="90000"/>
                          <a:satMod val="130000"/>
                        </a:schemeClr>
                      </a:gs>
                      <a:gs pos="50000">
                        <a:schemeClr val="accent4">
                          <a:tint val="90000"/>
                          <a:satMod val="130000"/>
                        </a:schemeClr>
                      </a:gs>
                      <a:gs pos="68000">
                        <a:schemeClr val="accent4">
                          <a:tint val="90000"/>
                          <a:satMod val="130000"/>
                        </a:schemeClr>
                      </a:gs>
                      <a:gs pos="100000">
                        <a:schemeClr val="accent4">
                          <a:tint val="70000"/>
                          <a:satMod val="200000"/>
                        </a:schemeClr>
                      </a:gs>
                    </a:gsLst>
                    <a:lin ang="5400000"/>
                  </a:gra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rPr>
                <a:t> 2</a:t>
              </a:r>
              <a:endParaRPr lang="cs-CZ" sz="40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endParaRPr>
            </a:p>
          </p:txBody>
        </p:sp>
      </p:grpSp>
      <p:pic>
        <p:nvPicPr>
          <p:cNvPr id="18" name="Picture 3" descr="C:\Users\svetlana\Desktop\100OLYMP\P3110002 (2)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6302" b="83646" l="23359" r="84922">
                        <a14:foregroundMark x1="76016" y1="35000" x2="76016" y2="35000"/>
                        <a14:foregroundMark x1="75859" y1="31771" x2="75859" y2="31771"/>
                        <a14:foregroundMark x1="72070" y1="30365" x2="72070" y2="30365"/>
                        <a14:foregroundMark x1="74063" y1="37240" x2="74063" y2="37240"/>
                        <a14:foregroundMark x1="71484" y1="39635" x2="71484" y2="39635"/>
                        <a14:foregroundMark x1="80234" y1="28958" x2="80234" y2="28958"/>
                        <a14:foregroundMark x1="81602" y1="26927" x2="81602" y2="26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27" t="16448" r="14760" b="15020"/>
          <a:stretch/>
        </p:blipFill>
        <p:spPr bwMode="auto">
          <a:xfrm>
            <a:off x="11832" y="4653136"/>
            <a:ext cx="3358143" cy="209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rázek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786" y="262847"/>
            <a:ext cx="892467" cy="892467"/>
          </a:xfrm>
          <a:prstGeom prst="rect">
            <a:avLst/>
          </a:prstGeom>
        </p:spPr>
      </p:pic>
      <p:sp>
        <p:nvSpPr>
          <p:cNvPr id="20" name="Šrafovaná šipka doprava 19">
            <a:hlinkClick r:id="rId11" action="ppaction://hlinksldjump"/>
          </p:cNvPr>
          <p:cNvSpPr/>
          <p:nvPr/>
        </p:nvSpPr>
        <p:spPr>
          <a:xfrm>
            <a:off x="4598233" y="407460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682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043608" y="83671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Co udělal Modroočko 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043608" y="170919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Bylo to správné 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043608" y="2707820"/>
            <a:ext cx="6984776" cy="86519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Co bys udělal/a, kdyby  tebe takhle někdo zlobil 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Tlačítko akce: Domů 8">
            <a:hlinkClick r:id="" action="ppaction://hlinkshowjump?jump=lastslideviewed" highlightClick="1"/>
          </p:cNvPr>
          <p:cNvSpPr/>
          <p:nvPr/>
        </p:nvSpPr>
        <p:spPr>
          <a:xfrm>
            <a:off x="6732240" y="4145318"/>
            <a:ext cx="1088585" cy="1123757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 descr="C:\Users\svetlana\Desktop\100OLYMP\P31100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625" b="74896" l="28281" r="76250">
                        <a14:foregroundMark x1="52344" y1="28281" x2="52344" y2="28281"/>
                        <a14:foregroundMark x1="52891" y1="30260" x2="52891" y2="30260"/>
                        <a14:foregroundMark x1="44297" y1="43542" x2="44297" y2="43542"/>
                        <a14:foregroundMark x1="53047" y1="35313" x2="53047" y2="35313"/>
                        <a14:foregroundMark x1="54375" y1="27240" x2="54375" y2="27240"/>
                        <a14:foregroundMark x1="54375" y1="27240" x2="54375" y2="27240"/>
                        <a14:foregroundMark x1="55313" y1="31510" x2="55313" y2="31510"/>
                        <a14:foregroundMark x1="68906" y1="30104" x2="68906" y2="30104"/>
                        <a14:foregroundMark x1="67539" y1="27031" x2="67539" y2="27031"/>
                        <a14:foregroundMark x1="63906" y1="28854" x2="63906" y2="28854"/>
                        <a14:foregroundMark x1="63672" y1="33698" x2="63672" y2="33698"/>
                        <a14:foregroundMark x1="52227" y1="22760" x2="52227" y2="22760"/>
                        <a14:foregroundMark x1="36641" y1="27031" x2="36641" y2="27031"/>
                        <a14:foregroundMark x1="37422" y1="58750" x2="37422" y2="58750"/>
                        <a14:foregroundMark x1="35547" y1="59479" x2="35547" y2="59479"/>
                        <a14:foregroundMark x1="52227" y1="61094" x2="52227" y2="61094"/>
                        <a14:foregroundMark x1="68359" y1="61667" x2="68359" y2="61667"/>
                        <a14:foregroundMark x1="71172" y1="34375" x2="71172" y2="34375"/>
                        <a14:foregroundMark x1="72539" y1="34375" x2="72539" y2="34375"/>
                        <a14:foregroundMark x1="53828" y1="23073" x2="53828" y2="23073"/>
                        <a14:foregroundMark x1="36641" y1="25417" x2="36641" y2="25417"/>
                        <a14:foregroundMark x1="52891" y1="22031" x2="52891" y2="22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56" t="21132" r="23239" b="25345"/>
          <a:stretch/>
        </p:blipFill>
        <p:spPr bwMode="auto">
          <a:xfrm>
            <a:off x="107504" y="3779255"/>
            <a:ext cx="3600400" cy="297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rafovaná šipka doprava 7">
            <a:hlinkClick r:id="" action="ppaction://hlinkshowjump?jump=nextslide"/>
          </p:cNvPr>
          <p:cNvSpPr/>
          <p:nvPr/>
        </p:nvSpPr>
        <p:spPr>
          <a:xfrm>
            <a:off x="6732240" y="5661248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494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21769" y="1556792"/>
            <a:ext cx="8352928" cy="33843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400" dirty="0" smtClean="0">
                <a:latin typeface="Arial Black" pitchFamily="34" charset="0"/>
              </a:rPr>
              <a:t>To už jsem viděl taky. Ale jak teď dolů? Hrozně jsem se           bál, abych nespadl. Začal jsem bečet a bylo mi jedno, že se veverka směje. Kňoural jsem, křičel jsem, až přišel můj člověk. Vylezl       na strom, aby mi pomohl dolů. Když už byl skoro u  mne, když už mě skoro držel, udělala větev „prásk“. Letěli jsme oba. 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131860" y="3183652"/>
            <a:ext cx="902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dolů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979712" y="208715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veselá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050" name="Picture 2" descr="C:\Users\svetlana\Desktop\100OLYMP\P310001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896" b="65469" l="12070" r="409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931" t="19565" r="59233" b="33804"/>
          <a:stretch/>
        </p:blipFill>
        <p:spPr bwMode="auto">
          <a:xfrm flipH="1">
            <a:off x="6376785" y="4221088"/>
            <a:ext cx="2397911" cy="263691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svetlana\Desktop\100OLYMP\P311000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031" b="96823" l="10664" r="93945">
                        <a14:foregroundMark x1="28516" y1="43490" x2="28516" y2="43490"/>
                        <a14:foregroundMark x1="27187" y1="43802" x2="27187" y2="43802"/>
                        <a14:foregroundMark x1="89609" y1="50260" x2="89609" y2="50260"/>
                        <a14:foregroundMark x1="57734" y1="46458" x2="57734" y2="46458"/>
                        <a14:foregroundMark x1="56445" y1="46458" x2="56445" y2="46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886" t="7752" r="5026" b="4571"/>
          <a:stretch/>
        </p:blipFill>
        <p:spPr bwMode="auto">
          <a:xfrm>
            <a:off x="318324" y="0"/>
            <a:ext cx="2935717" cy="1963022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/>
          <p:cNvGrpSpPr/>
          <p:nvPr/>
        </p:nvGrpSpPr>
        <p:grpSpPr>
          <a:xfrm rot="5400000" flipV="1">
            <a:off x="7236296" y="214892"/>
            <a:ext cx="1296144" cy="1342226"/>
            <a:chOff x="3851920" y="2492896"/>
            <a:chExt cx="2416249" cy="2416249"/>
          </a:xfrm>
        </p:grpSpPr>
        <p:pic>
          <p:nvPicPr>
            <p:cNvPr id="13" name="Picture 2" descr="bubliny,bubliny myšlenek,bubliny proslov&amp;uring;,bubliny v komiksech,hv&amp;ecaron;zdy,komiksy,mluvící,myšlenky,padající hv&amp;ecaron;zdy,proslovy,slova v bublinách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8000" b="95385" l="4615" r="953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2492896"/>
              <a:ext cx="2416249" cy="2416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 flipV="1">
              <a:off x="4255636" y="3566921"/>
              <a:ext cx="1032753" cy="831080"/>
            </a:xfrm>
            <a:prstGeom prst="rect">
              <a:avLst/>
            </a:prstGeom>
            <a:noFill/>
          </p:spPr>
          <p:txBody>
            <a:bodyPr vert="vert270" wrap="square" rtlCol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r>
                <a:rPr lang="cs-CZ" sz="2400" b="1" dirty="0" smtClean="0">
                  <a:ln>
                    <a:prstDash val="solid"/>
                  </a:ln>
                  <a:gradFill rotWithShape="1">
                    <a:gsLst>
                      <a:gs pos="0">
                        <a:schemeClr val="accent4">
                          <a:tint val="70000"/>
                          <a:satMod val="200000"/>
                        </a:schemeClr>
                      </a:gs>
                      <a:gs pos="40000">
                        <a:schemeClr val="accent4">
                          <a:tint val="90000"/>
                          <a:satMod val="130000"/>
                        </a:schemeClr>
                      </a:gs>
                      <a:gs pos="50000">
                        <a:schemeClr val="accent4">
                          <a:tint val="90000"/>
                          <a:satMod val="130000"/>
                        </a:schemeClr>
                      </a:gs>
                      <a:gs pos="68000">
                        <a:schemeClr val="accent4">
                          <a:tint val="90000"/>
                          <a:satMod val="130000"/>
                        </a:schemeClr>
                      </a:gs>
                      <a:gs pos="100000">
                        <a:schemeClr val="accent4">
                          <a:tint val="70000"/>
                          <a:satMod val="200000"/>
                        </a:schemeClr>
                      </a:gs>
                    </a:gsLst>
                    <a:lin ang="5400000"/>
                  </a:gra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rPr>
                <a:t> 2</a:t>
              </a:r>
              <a:endParaRPr lang="cs-CZ" sz="40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endParaRPr>
            </a:p>
          </p:txBody>
        </p:sp>
      </p:grpSp>
      <p:pic>
        <p:nvPicPr>
          <p:cNvPr id="18" name="Picture 3" descr="C:\Users\svetlana\Desktop\100OLYMP\P3110002 (2)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6302" b="83646" l="23359" r="84922">
                        <a14:foregroundMark x1="76016" y1="35000" x2="76016" y2="35000"/>
                        <a14:foregroundMark x1="75859" y1="31771" x2="75859" y2="31771"/>
                        <a14:foregroundMark x1="72070" y1="30365" x2="72070" y2="30365"/>
                        <a14:foregroundMark x1="74063" y1="37240" x2="74063" y2="37240"/>
                        <a14:foregroundMark x1="71484" y1="39635" x2="71484" y2="39635"/>
                        <a14:foregroundMark x1="80234" y1="28958" x2="80234" y2="28958"/>
                        <a14:foregroundMark x1="81602" y1="26927" x2="81602" y2="26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27" t="16448" r="14760" b="15020"/>
          <a:stretch/>
        </p:blipFill>
        <p:spPr bwMode="auto">
          <a:xfrm>
            <a:off x="11832" y="4653136"/>
            <a:ext cx="3358143" cy="209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brázek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785" y="285262"/>
            <a:ext cx="892467" cy="892467"/>
          </a:xfrm>
          <a:prstGeom prst="rect">
            <a:avLst/>
          </a:prstGeom>
        </p:spPr>
      </p:pic>
      <p:sp>
        <p:nvSpPr>
          <p:cNvPr id="20" name="Šrafovaná šipka doprava 19">
            <a:hlinkClick r:id="rId11" action="ppaction://hlinksldjump"/>
          </p:cNvPr>
          <p:cNvSpPr/>
          <p:nvPr/>
        </p:nvSpPr>
        <p:spPr>
          <a:xfrm>
            <a:off x="4598233" y="407460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743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043608" y="83671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Převyprávěj, co se vlastně stalo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043608" y="170919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Jak bude příběh pokračovat ?  Co myslíš?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Tlačítko akce: Domů 8">
            <a:hlinkClick r:id="" action="ppaction://hlinkshowjump?jump=lastslideviewed" highlightClick="1"/>
          </p:cNvPr>
          <p:cNvSpPr/>
          <p:nvPr/>
        </p:nvSpPr>
        <p:spPr>
          <a:xfrm>
            <a:off x="6732240" y="4145318"/>
            <a:ext cx="1088585" cy="1123757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 descr="C:\Users\svetlana\Desktop\100OLYMP\P31100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625" b="74896" l="28281" r="76250">
                        <a14:foregroundMark x1="52344" y1="28281" x2="52344" y2="28281"/>
                        <a14:foregroundMark x1="52891" y1="30260" x2="52891" y2="30260"/>
                        <a14:foregroundMark x1="44297" y1="43542" x2="44297" y2="43542"/>
                        <a14:foregroundMark x1="53047" y1="35313" x2="53047" y2="35313"/>
                        <a14:foregroundMark x1="54375" y1="27240" x2="54375" y2="27240"/>
                        <a14:foregroundMark x1="54375" y1="27240" x2="54375" y2="27240"/>
                        <a14:foregroundMark x1="55313" y1="31510" x2="55313" y2="31510"/>
                        <a14:foregroundMark x1="68906" y1="30104" x2="68906" y2="30104"/>
                        <a14:foregroundMark x1="67539" y1="27031" x2="67539" y2="27031"/>
                        <a14:foregroundMark x1="63906" y1="28854" x2="63906" y2="28854"/>
                        <a14:foregroundMark x1="63672" y1="33698" x2="63672" y2="33698"/>
                        <a14:foregroundMark x1="52227" y1="22760" x2="52227" y2="22760"/>
                        <a14:foregroundMark x1="36641" y1="27031" x2="36641" y2="27031"/>
                        <a14:foregroundMark x1="37422" y1="58750" x2="37422" y2="58750"/>
                        <a14:foregroundMark x1="35547" y1="59479" x2="35547" y2="59479"/>
                        <a14:foregroundMark x1="52227" y1="61094" x2="52227" y2="61094"/>
                        <a14:foregroundMark x1="68359" y1="61667" x2="68359" y2="61667"/>
                        <a14:foregroundMark x1="71172" y1="34375" x2="71172" y2="34375"/>
                        <a14:foregroundMark x1="72539" y1="34375" x2="72539" y2="34375"/>
                        <a14:foregroundMark x1="53828" y1="23073" x2="53828" y2="23073"/>
                        <a14:foregroundMark x1="36641" y1="25417" x2="36641" y2="25417"/>
                        <a14:foregroundMark x1="52891" y1="22031" x2="52891" y2="22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56" t="21132" r="23239" b="25345"/>
          <a:stretch/>
        </p:blipFill>
        <p:spPr bwMode="auto">
          <a:xfrm>
            <a:off x="107504" y="3779255"/>
            <a:ext cx="3600400" cy="297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rafovaná šipka doprava 7">
            <a:hlinkClick r:id="" action="ppaction://hlinkshowjump?jump=nextslide"/>
          </p:cNvPr>
          <p:cNvSpPr/>
          <p:nvPr/>
        </p:nvSpPr>
        <p:spPr>
          <a:xfrm>
            <a:off x="6732240" y="5661248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494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21769" y="404664"/>
            <a:ext cx="8352928" cy="33843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400" dirty="0" smtClean="0">
                <a:latin typeface="Arial Black" pitchFamily="34" charset="0"/>
              </a:rPr>
              <a:t>Já po kočičím spadl             na všechny čtyři, on po člověčím všema čtyřma vzhůru. Ležel a vůbec se            nehýbal. Já si mu sedl na prsa, vouskem jsem ho hladil po tváři a velice jemně jsem mu předl do ouška. Ale on nic. Viděl jsem, že je           zle.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164508" y="980728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nahoru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479849" y="170080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vesele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19872" y="2780928"/>
            <a:ext cx="1264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  <a:latin typeface="Arial Black" pitchFamily="34" charset="0"/>
              </a:rPr>
              <a:t>d</a:t>
            </a:r>
            <a:r>
              <a:rPr lang="cs-CZ" sz="2400" dirty="0" smtClean="0">
                <a:solidFill>
                  <a:schemeClr val="bg1"/>
                </a:solidFill>
                <a:latin typeface="Arial Black" pitchFamily="34" charset="0"/>
              </a:rPr>
              <a:t>obrý  </a:t>
            </a:r>
            <a:endParaRPr lang="cs-CZ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3074" name="Picture 2" descr="C:\Users\svetlana\Desktop\100OLYMP\P311000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521" b="76667" l="3984" r="970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01" t="28130" r="2884" b="22288"/>
          <a:stretch/>
        </p:blipFill>
        <p:spPr bwMode="auto">
          <a:xfrm>
            <a:off x="195682" y="3212976"/>
            <a:ext cx="8856984" cy="308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/>
          <p:cNvGrpSpPr/>
          <p:nvPr/>
        </p:nvGrpSpPr>
        <p:grpSpPr>
          <a:xfrm flipV="1">
            <a:off x="-116781" y="-151946"/>
            <a:ext cx="1296144" cy="1342226"/>
            <a:chOff x="3851920" y="2492896"/>
            <a:chExt cx="2416249" cy="2416249"/>
          </a:xfrm>
        </p:grpSpPr>
        <p:pic>
          <p:nvPicPr>
            <p:cNvPr id="13" name="Picture 2" descr="bubliny,bubliny myšlenek,bubliny proslov&amp;uring;,bubliny v komiksech,hv&amp;ecaron;zdy,komiksy,mluvící,myšlenky,padající hv&amp;ecaron;zdy,proslovy,slova v bublinách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8000" b="95385" l="4615" r="9538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920" y="2492896"/>
              <a:ext cx="2416249" cy="2416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 flipV="1">
              <a:off x="4483980" y="3566920"/>
              <a:ext cx="576064" cy="8310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r>
                <a:rPr lang="cs-CZ" sz="2400" b="1" dirty="0" smtClean="0">
                  <a:ln>
                    <a:prstDash val="solid"/>
                  </a:ln>
                  <a:gradFill rotWithShape="1">
                    <a:gsLst>
                      <a:gs pos="0">
                        <a:schemeClr val="accent4">
                          <a:tint val="70000"/>
                          <a:satMod val="200000"/>
                        </a:schemeClr>
                      </a:gs>
                      <a:gs pos="40000">
                        <a:schemeClr val="accent4">
                          <a:tint val="90000"/>
                          <a:satMod val="130000"/>
                        </a:schemeClr>
                      </a:gs>
                      <a:gs pos="50000">
                        <a:schemeClr val="accent4">
                          <a:tint val="90000"/>
                          <a:satMod val="130000"/>
                        </a:schemeClr>
                      </a:gs>
                      <a:gs pos="68000">
                        <a:schemeClr val="accent4">
                          <a:tint val="90000"/>
                          <a:satMod val="130000"/>
                        </a:schemeClr>
                      </a:gs>
                      <a:gs pos="100000">
                        <a:schemeClr val="accent4">
                          <a:tint val="70000"/>
                          <a:satMod val="200000"/>
                        </a:schemeClr>
                      </a:gs>
                    </a:gsLst>
                    <a:lin ang="5400000"/>
                  </a:gra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rPr>
                <a:t>3</a:t>
              </a:r>
              <a:endParaRPr lang="cs-CZ" sz="40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endParaRPr>
            </a:p>
          </p:txBody>
        </p:sp>
      </p:grpSp>
      <p:sp>
        <p:nvSpPr>
          <p:cNvPr id="15" name="Šrafovaná šipka doprava 14">
            <a:hlinkClick r:id="rId6" action="ppaction://hlinksldjump"/>
          </p:cNvPr>
          <p:cNvSpPr/>
          <p:nvPr/>
        </p:nvSpPr>
        <p:spPr>
          <a:xfrm>
            <a:off x="448790" y="3933056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  <p:pic>
        <p:nvPicPr>
          <p:cNvPr id="16" name="Obrázek 1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5097" y="147426"/>
            <a:ext cx="892467" cy="892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936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043608" y="548680"/>
            <a:ext cx="6984776" cy="100811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O bys udělal/a, kdyby tvůj kamarád  spadl ze stromu a zůstal ležet?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043608" y="170919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Co mohl udělat kocourek?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043608" y="2707820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Jak bude příběh pokračovat ? </a:t>
            </a:r>
          </a:p>
        </p:txBody>
      </p:sp>
      <p:sp>
        <p:nvSpPr>
          <p:cNvPr id="9" name="Tlačítko akce: Domů 8">
            <a:hlinkClick r:id="" action="ppaction://hlinkshowjump?jump=lastslideviewed" highlightClick="1"/>
          </p:cNvPr>
          <p:cNvSpPr/>
          <p:nvPr/>
        </p:nvSpPr>
        <p:spPr>
          <a:xfrm>
            <a:off x="6732240" y="4145318"/>
            <a:ext cx="1088585" cy="1123757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 descr="C:\Users\svetlana\Desktop\100OLYMP\P31100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625" b="74896" l="28281" r="76250">
                        <a14:foregroundMark x1="52344" y1="28281" x2="52344" y2="28281"/>
                        <a14:foregroundMark x1="52891" y1="30260" x2="52891" y2="30260"/>
                        <a14:foregroundMark x1="44297" y1="43542" x2="44297" y2="43542"/>
                        <a14:foregroundMark x1="53047" y1="35313" x2="53047" y2="35313"/>
                        <a14:foregroundMark x1="54375" y1="27240" x2="54375" y2="27240"/>
                        <a14:foregroundMark x1="54375" y1="27240" x2="54375" y2="27240"/>
                        <a14:foregroundMark x1="55313" y1="31510" x2="55313" y2="31510"/>
                        <a14:foregroundMark x1="68906" y1="30104" x2="68906" y2="30104"/>
                        <a14:foregroundMark x1="67539" y1="27031" x2="67539" y2="27031"/>
                        <a14:foregroundMark x1="63906" y1="28854" x2="63906" y2="28854"/>
                        <a14:foregroundMark x1="63672" y1="33698" x2="63672" y2="33698"/>
                        <a14:foregroundMark x1="52227" y1="22760" x2="52227" y2="22760"/>
                        <a14:foregroundMark x1="36641" y1="27031" x2="36641" y2="27031"/>
                        <a14:foregroundMark x1="37422" y1="58750" x2="37422" y2="58750"/>
                        <a14:foregroundMark x1="35547" y1="59479" x2="35547" y2="59479"/>
                        <a14:foregroundMark x1="52227" y1="61094" x2="52227" y2="61094"/>
                        <a14:foregroundMark x1="68359" y1="61667" x2="68359" y2="61667"/>
                        <a14:foregroundMark x1="71172" y1="34375" x2="71172" y2="34375"/>
                        <a14:foregroundMark x1="72539" y1="34375" x2="72539" y2="34375"/>
                        <a14:foregroundMark x1="53828" y1="23073" x2="53828" y2="23073"/>
                        <a14:foregroundMark x1="36641" y1="25417" x2="36641" y2="25417"/>
                        <a14:foregroundMark x1="52891" y1="22031" x2="52891" y2="22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56" t="21132" r="23239" b="25345"/>
          <a:stretch/>
        </p:blipFill>
        <p:spPr bwMode="auto">
          <a:xfrm>
            <a:off x="107504" y="3779255"/>
            <a:ext cx="3600400" cy="297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rafovaná šipka doprava 7">
            <a:hlinkClick r:id="" action="ppaction://hlinkshowjump?jump=nextslide"/>
          </p:cNvPr>
          <p:cNvSpPr/>
          <p:nvPr/>
        </p:nvSpPr>
        <p:spPr>
          <a:xfrm>
            <a:off x="6732240" y="5661248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494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21769" y="404664"/>
            <a:ext cx="8352928" cy="3969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400" dirty="0" smtClean="0">
                <a:latin typeface="Arial Black" pitchFamily="34" charset="0"/>
              </a:rPr>
              <a:t>Za chvíli přiběhla taková menší nestvůra, co má oči, které vpředu svítí bíle a vzadu červeně, z ní vyběhli dva lidé celí bílí, mne odehnali, mého člověka popadli a „</a:t>
            </a:r>
            <a:r>
              <a:rPr lang="cs-CZ" sz="2400" dirty="0" err="1" smtClean="0">
                <a:latin typeface="Arial Black" pitchFamily="34" charset="0"/>
              </a:rPr>
              <a:t>tatytydá</a:t>
            </a:r>
            <a:r>
              <a:rPr lang="cs-CZ" sz="2400" dirty="0" smtClean="0">
                <a:latin typeface="Arial Black" pitchFamily="34" charset="0"/>
              </a:rPr>
              <a:t>“, byli všichni pryč</a:t>
            </a:r>
            <a:r>
              <a:rPr lang="cs-CZ" sz="2400" dirty="0">
                <a:latin typeface="Arial Black" pitchFamily="34" charset="0"/>
              </a:rPr>
              <a:t>.</a:t>
            </a:r>
          </a:p>
        </p:txBody>
      </p:sp>
      <p:pic>
        <p:nvPicPr>
          <p:cNvPr id="4099" name="Picture 3" descr="C:\Users\svetlana\Desktop\100OLYMP\P3110002 (2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302" b="83646" l="23359" r="84922">
                        <a14:foregroundMark x1="76016" y1="35000" x2="76016" y2="35000"/>
                        <a14:foregroundMark x1="75859" y1="31771" x2="75859" y2="31771"/>
                        <a14:foregroundMark x1="72070" y1="30365" x2="72070" y2="30365"/>
                        <a14:foregroundMark x1="74063" y1="37240" x2="74063" y2="37240"/>
                        <a14:foregroundMark x1="71484" y1="39635" x2="71484" y2="39635"/>
                        <a14:foregroundMark x1="80234" y1="28958" x2="80234" y2="28958"/>
                        <a14:foregroundMark x1="81602" y1="26927" x2="81602" y2="26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27" t="16448" r="14760" b="15020"/>
          <a:stretch/>
        </p:blipFill>
        <p:spPr bwMode="auto">
          <a:xfrm>
            <a:off x="11832" y="4653136"/>
            <a:ext cx="3358143" cy="209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Šrafovaná šipka doprava 11">
            <a:hlinkClick r:id="rId4" action="ppaction://hlinksldjump"/>
          </p:cNvPr>
          <p:cNvSpPr/>
          <p:nvPr/>
        </p:nvSpPr>
        <p:spPr>
          <a:xfrm>
            <a:off x="457328" y="4496159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  <p:pic>
        <p:nvPicPr>
          <p:cNvPr id="13" name="Obrázek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437" y="4424090"/>
            <a:ext cx="892467" cy="892467"/>
          </a:xfrm>
          <a:prstGeom prst="rect">
            <a:avLst/>
          </a:prstGeom>
        </p:spPr>
      </p:pic>
      <p:pic>
        <p:nvPicPr>
          <p:cNvPr id="12290" name="Picture 2" descr="budovy,léka&amp;rcaron;ství,nemocnice,pohotovosti,p&amp;rcaron;eprava,sanitky,telefonní p&amp;rcaron;ístroje,telefony,zdravotnictví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38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3098211"/>
            <a:ext cx="3774922" cy="3774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09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043608" y="83671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Co to byla ta „nestvůra“ 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043608" y="170919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 smtClean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Znáš </a:t>
            </a:r>
            <a:r>
              <a:rPr lang="cs-CZ" sz="2400" dirty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číslo, kterým se přivolává sanita?</a:t>
            </a:r>
          </a:p>
          <a:p>
            <a:pPr algn="ctr"/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043608" y="2707820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Co si asi kocourek sám počne 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Tlačítko akce: Domů 8">
            <a:hlinkClick r:id="" action="ppaction://hlinkshowjump?jump=lastslideviewed" highlightClick="1"/>
          </p:cNvPr>
          <p:cNvSpPr/>
          <p:nvPr/>
        </p:nvSpPr>
        <p:spPr>
          <a:xfrm>
            <a:off x="6732240" y="4145318"/>
            <a:ext cx="1088585" cy="1123757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 descr="C:\Users\svetlana\Desktop\100OLYMP\P31100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625" b="74896" l="28281" r="76250">
                        <a14:foregroundMark x1="52344" y1="28281" x2="52344" y2="28281"/>
                        <a14:foregroundMark x1="52891" y1="30260" x2="52891" y2="30260"/>
                        <a14:foregroundMark x1="44297" y1="43542" x2="44297" y2="43542"/>
                        <a14:foregroundMark x1="53047" y1="35313" x2="53047" y2="35313"/>
                        <a14:foregroundMark x1="54375" y1="27240" x2="54375" y2="27240"/>
                        <a14:foregroundMark x1="54375" y1="27240" x2="54375" y2="27240"/>
                        <a14:foregroundMark x1="55313" y1="31510" x2="55313" y2="31510"/>
                        <a14:foregroundMark x1="68906" y1="30104" x2="68906" y2="30104"/>
                        <a14:foregroundMark x1="67539" y1="27031" x2="67539" y2="27031"/>
                        <a14:foregroundMark x1="63906" y1="28854" x2="63906" y2="28854"/>
                        <a14:foregroundMark x1="63672" y1="33698" x2="63672" y2="33698"/>
                        <a14:foregroundMark x1="52227" y1="22760" x2="52227" y2="22760"/>
                        <a14:foregroundMark x1="36641" y1="27031" x2="36641" y2="27031"/>
                        <a14:foregroundMark x1="37422" y1="58750" x2="37422" y2="58750"/>
                        <a14:foregroundMark x1="35547" y1="59479" x2="35547" y2="59479"/>
                        <a14:foregroundMark x1="52227" y1="61094" x2="52227" y2="61094"/>
                        <a14:foregroundMark x1="68359" y1="61667" x2="68359" y2="61667"/>
                        <a14:foregroundMark x1="71172" y1="34375" x2="71172" y2="34375"/>
                        <a14:foregroundMark x1="72539" y1="34375" x2="72539" y2="34375"/>
                        <a14:foregroundMark x1="53828" y1="23073" x2="53828" y2="23073"/>
                        <a14:foregroundMark x1="36641" y1="25417" x2="36641" y2="25417"/>
                        <a14:foregroundMark x1="52891" y1="22031" x2="52891" y2="22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56" t="21132" r="23239" b="25345"/>
          <a:stretch/>
        </p:blipFill>
        <p:spPr bwMode="auto">
          <a:xfrm>
            <a:off x="107504" y="3779255"/>
            <a:ext cx="3600400" cy="297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rafovaná šipka doprava 7">
            <a:hlinkClick r:id="" action="ppaction://hlinkshowjump?jump=nextslide"/>
          </p:cNvPr>
          <p:cNvSpPr/>
          <p:nvPr/>
        </p:nvSpPr>
        <p:spPr>
          <a:xfrm>
            <a:off x="6732240" y="5661248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</a:t>
            </a:r>
            <a:r>
              <a:rPr lang="cs-CZ" dirty="0" smtClean="0">
                <a:hlinkClick r:id="" action="ppaction://hlinkshowjump?jump=nextslide"/>
              </a:rPr>
              <a:t>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390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21769" y="404664"/>
            <a:ext cx="8352928" cy="39692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400" dirty="0" smtClean="0">
                <a:latin typeface="Arial Black" pitchFamily="34" charset="0"/>
              </a:rPr>
              <a:t>Když už byla docela pozdě, přinesli toho mého a položili ho do jeho pelíšku. Měl hlavu celou bílou a jednu tlapku celou bílou. Ta tlapka byla těžká a nemohla hladit. Sedl jsem si u jeho pelíšku a přišla na mne taková lítost, že jsem musel zpívat smutnou písničku o tom, že mému člověku není dobře. Nebylo mu dobře proto, že chtěl, aby se mi nic nestalo. Já jsem to všecko zavinil. A teď tu sedím a nikdo mě nepohladí. Bylo mi velice těžko.</a:t>
            </a:r>
            <a:endParaRPr lang="cs-CZ" sz="2400" dirty="0">
              <a:latin typeface="Arial Black" pitchFamily="34" charset="0"/>
            </a:endParaRPr>
          </a:p>
        </p:txBody>
      </p:sp>
      <p:pic>
        <p:nvPicPr>
          <p:cNvPr id="4098" name="Picture 2" descr="C:\Users\svetlana\Desktop\100OLYMP\modroočko\P309002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573" b="60313" l="40938" r="688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266" t="20468" r="30183" b="38648"/>
          <a:stretch/>
        </p:blipFill>
        <p:spPr bwMode="auto">
          <a:xfrm>
            <a:off x="6214702" y="3861048"/>
            <a:ext cx="2677777" cy="2884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vetlana\Desktop\100OLYMP\P3110002 (2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302" b="83646" l="23359" r="84922">
                        <a14:foregroundMark x1="76016" y1="35000" x2="76016" y2="35000"/>
                        <a14:foregroundMark x1="75859" y1="31771" x2="75859" y2="31771"/>
                        <a14:foregroundMark x1="72070" y1="30365" x2="72070" y2="30365"/>
                        <a14:foregroundMark x1="74063" y1="37240" x2="74063" y2="37240"/>
                        <a14:foregroundMark x1="71484" y1="39635" x2="71484" y2="39635"/>
                        <a14:foregroundMark x1="80234" y1="28958" x2="80234" y2="28958"/>
                        <a14:foregroundMark x1="81602" y1="26927" x2="81602" y2="269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27" t="16448" r="14760" b="15020"/>
          <a:stretch/>
        </p:blipFill>
        <p:spPr bwMode="auto">
          <a:xfrm>
            <a:off x="11832" y="4653136"/>
            <a:ext cx="3358143" cy="209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Šrafovaná šipka doprava 11">
            <a:hlinkClick r:id="rId6" action="ppaction://hlinksldjump"/>
          </p:cNvPr>
          <p:cNvSpPr/>
          <p:nvPr/>
        </p:nvSpPr>
        <p:spPr>
          <a:xfrm>
            <a:off x="457328" y="4496159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  <p:pic>
        <p:nvPicPr>
          <p:cNvPr id="13" name="Obrázek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874" y="4373961"/>
            <a:ext cx="892467" cy="892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62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043608" y="620688"/>
            <a:ext cx="6984776" cy="936104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Proč byl kocourek smutný, když mu jeho člověka přivezli domů?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043608" y="170919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Co to znamená, když se řekne „zavinil to“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Tlačítko akce: Domů 8">
            <a:hlinkClick r:id="" action="ppaction://hlinkshowjump?jump=lastslideviewed" highlightClick="1"/>
          </p:cNvPr>
          <p:cNvSpPr/>
          <p:nvPr/>
        </p:nvSpPr>
        <p:spPr>
          <a:xfrm>
            <a:off x="6732240" y="4145318"/>
            <a:ext cx="1088585" cy="1123757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 descr="C:\Users\svetlana\Desktop\100OLYMP\P31100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625" b="74896" l="28281" r="76250">
                        <a14:foregroundMark x1="52344" y1="28281" x2="52344" y2="28281"/>
                        <a14:foregroundMark x1="52891" y1="30260" x2="52891" y2="30260"/>
                        <a14:foregroundMark x1="44297" y1="43542" x2="44297" y2="43542"/>
                        <a14:foregroundMark x1="53047" y1="35313" x2="53047" y2="35313"/>
                        <a14:foregroundMark x1="54375" y1="27240" x2="54375" y2="27240"/>
                        <a14:foregroundMark x1="54375" y1="27240" x2="54375" y2="27240"/>
                        <a14:foregroundMark x1="55313" y1="31510" x2="55313" y2="31510"/>
                        <a14:foregroundMark x1="68906" y1="30104" x2="68906" y2="30104"/>
                        <a14:foregroundMark x1="67539" y1="27031" x2="67539" y2="27031"/>
                        <a14:foregroundMark x1="63906" y1="28854" x2="63906" y2="28854"/>
                        <a14:foregroundMark x1="63672" y1="33698" x2="63672" y2="33698"/>
                        <a14:foregroundMark x1="52227" y1="22760" x2="52227" y2="22760"/>
                        <a14:foregroundMark x1="36641" y1="27031" x2="36641" y2="27031"/>
                        <a14:foregroundMark x1="37422" y1="58750" x2="37422" y2="58750"/>
                        <a14:foregroundMark x1="35547" y1="59479" x2="35547" y2="59479"/>
                        <a14:foregroundMark x1="52227" y1="61094" x2="52227" y2="61094"/>
                        <a14:foregroundMark x1="68359" y1="61667" x2="68359" y2="61667"/>
                        <a14:foregroundMark x1="71172" y1="34375" x2="71172" y2="34375"/>
                        <a14:foregroundMark x1="72539" y1="34375" x2="72539" y2="34375"/>
                        <a14:foregroundMark x1="53828" y1="23073" x2="53828" y2="23073"/>
                        <a14:foregroundMark x1="36641" y1="25417" x2="36641" y2="25417"/>
                        <a14:foregroundMark x1="52891" y1="22031" x2="52891" y2="22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56" t="21132" r="23239" b="25345"/>
          <a:stretch/>
        </p:blipFill>
        <p:spPr bwMode="auto">
          <a:xfrm>
            <a:off x="107504" y="3779255"/>
            <a:ext cx="3600400" cy="297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rafovaná šipka doprava 7">
            <a:hlinkClick r:id="" action="ppaction://hlinkshowjump?jump=nextslide"/>
          </p:cNvPr>
          <p:cNvSpPr/>
          <p:nvPr/>
        </p:nvSpPr>
        <p:spPr>
          <a:xfrm>
            <a:off x="6732240" y="5661248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494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21769" y="404664"/>
            <a:ext cx="8352928" cy="33843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400" dirty="0" smtClean="0">
                <a:latin typeface="Arial Black" pitchFamily="34" charset="0"/>
              </a:rPr>
              <a:t>Po dlouhé chvíli si mě můj člověk zavolal do svého pelíšku, já položil hlavu na jeho tlapku, co byla celá těžká a bílá a nemohla vůbec hladit, a žalostně jsem naříkal. On mě druhou tlapkou hladil a hladil a broukal tak dobře a nakonec i trošičku vesele, že jsem poznal, že se zas brzy uzdraví. </a:t>
            </a:r>
            <a:endParaRPr lang="cs-CZ" sz="2400" dirty="0">
              <a:latin typeface="Arial Black" pitchFamily="34" charset="0"/>
            </a:endParaRPr>
          </a:p>
        </p:txBody>
      </p:sp>
      <p:pic>
        <p:nvPicPr>
          <p:cNvPr id="5122" name="Picture 2" descr="C:\Users\svetlana\Desktop\100OLYMP\P310002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313" b="84375" l="593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11" t="5364" b="15519"/>
          <a:stretch/>
        </p:blipFill>
        <p:spPr bwMode="auto">
          <a:xfrm rot="1450307">
            <a:off x="19359" y="3181273"/>
            <a:ext cx="8718736" cy="530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brázek 1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3861048"/>
            <a:ext cx="892467" cy="892467"/>
          </a:xfrm>
          <a:prstGeom prst="rect">
            <a:avLst/>
          </a:prstGeom>
        </p:spPr>
      </p:pic>
      <p:sp>
        <p:nvSpPr>
          <p:cNvPr id="12" name="Šrafovaná šipka doprava 11">
            <a:hlinkClick r:id="rId5" action="ppaction://hlinksldjump"/>
          </p:cNvPr>
          <p:cNvSpPr/>
          <p:nvPr/>
        </p:nvSpPr>
        <p:spPr>
          <a:xfrm>
            <a:off x="179512" y="3861048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359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1043608" y="83671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Co to znamená, když někdo někomu odpustí 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043608" y="1709192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Můžeme dělat chyby 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Tlačítko akce: Domů 8">
            <a:hlinkClick r:id="" action="ppaction://hlinkshowjump?jump=lastslideviewed" highlightClick="1"/>
          </p:cNvPr>
          <p:cNvSpPr/>
          <p:nvPr/>
        </p:nvSpPr>
        <p:spPr>
          <a:xfrm>
            <a:off x="6732240" y="4145318"/>
            <a:ext cx="1088585" cy="1123757"/>
          </a:xfrm>
          <a:prstGeom prst="actionButtonHom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42" name="Picture 2" descr="C:\Users\svetlana\Desktop\100OLYMP\P311000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625" b="74896" l="28281" r="76250">
                        <a14:foregroundMark x1="52344" y1="28281" x2="52344" y2="28281"/>
                        <a14:foregroundMark x1="52891" y1="30260" x2="52891" y2="30260"/>
                        <a14:foregroundMark x1="44297" y1="43542" x2="44297" y2="43542"/>
                        <a14:foregroundMark x1="53047" y1="35313" x2="53047" y2="35313"/>
                        <a14:foregroundMark x1="54375" y1="27240" x2="54375" y2="27240"/>
                        <a14:foregroundMark x1="54375" y1="27240" x2="54375" y2="27240"/>
                        <a14:foregroundMark x1="55313" y1="31510" x2="55313" y2="31510"/>
                        <a14:foregroundMark x1="68906" y1="30104" x2="68906" y2="30104"/>
                        <a14:foregroundMark x1="67539" y1="27031" x2="67539" y2="27031"/>
                        <a14:foregroundMark x1="63906" y1="28854" x2="63906" y2="28854"/>
                        <a14:foregroundMark x1="63672" y1="33698" x2="63672" y2="33698"/>
                        <a14:foregroundMark x1="52227" y1="22760" x2="52227" y2="22760"/>
                        <a14:foregroundMark x1="36641" y1="27031" x2="36641" y2="27031"/>
                        <a14:foregroundMark x1="37422" y1="58750" x2="37422" y2="58750"/>
                        <a14:foregroundMark x1="35547" y1="59479" x2="35547" y2="59479"/>
                        <a14:foregroundMark x1="52227" y1="61094" x2="52227" y2="61094"/>
                        <a14:foregroundMark x1="68359" y1="61667" x2="68359" y2="61667"/>
                        <a14:foregroundMark x1="71172" y1="34375" x2="71172" y2="34375"/>
                        <a14:foregroundMark x1="72539" y1="34375" x2="72539" y2="34375"/>
                        <a14:foregroundMark x1="53828" y1="23073" x2="53828" y2="23073"/>
                        <a14:foregroundMark x1="36641" y1="25417" x2="36641" y2="25417"/>
                        <a14:foregroundMark x1="52891" y1="22031" x2="52891" y2="22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256" t="21132" r="23239" b="25345"/>
          <a:stretch/>
        </p:blipFill>
        <p:spPr bwMode="auto">
          <a:xfrm>
            <a:off x="107504" y="3779255"/>
            <a:ext cx="3600400" cy="2979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Šrafovaná šipka doprava 7">
            <a:hlinkClick r:id="" action="ppaction://hlinkshowjump?jump=nextslide"/>
          </p:cNvPr>
          <p:cNvSpPr/>
          <p:nvPr/>
        </p:nvSpPr>
        <p:spPr>
          <a:xfrm>
            <a:off x="6732240" y="5661248"/>
            <a:ext cx="1461145" cy="648072"/>
          </a:xfrm>
          <a:prstGeom prst="striped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Další text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1043608" y="2708920"/>
            <a:ext cx="6984776" cy="72008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Souhlasí tato ilustrace s textem?</a:t>
            </a:r>
            <a:endParaRPr lang="cs-CZ" sz="2400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94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421769" y="404664"/>
            <a:ext cx="8352928" cy="33843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400" dirty="0" smtClean="0">
                <a:latin typeface="Arial Black" pitchFamily="34" charset="0"/>
              </a:rPr>
              <a:t>Potom usnul a já vstal a napsal jsem slavný slib:</a:t>
            </a:r>
          </a:p>
          <a:p>
            <a:pPr algn="just"/>
            <a:endParaRPr lang="cs-CZ" sz="2400" dirty="0">
              <a:latin typeface="Arial Black" pitchFamily="34" charset="0"/>
            </a:endParaRPr>
          </a:p>
          <a:p>
            <a:pPr algn="just"/>
            <a:r>
              <a:rPr lang="cs-CZ" sz="5000" dirty="0" smtClean="0">
                <a:latin typeface="Blackadder ITC" pitchFamily="82" charset="0"/>
              </a:rPr>
              <a:t>Už nikdy nebudu honit veverky !</a:t>
            </a:r>
            <a:endParaRPr lang="cs-CZ" sz="5000" dirty="0">
              <a:latin typeface="Blackadder ITC" pitchFamily="82" charset="0"/>
            </a:endParaRPr>
          </a:p>
        </p:txBody>
      </p:sp>
      <p:pic>
        <p:nvPicPr>
          <p:cNvPr id="6146" name="Picture 2" descr="C:\Users\svetlana\Desktop\100OLYMP\modroočko\P3110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44" b="97969" l="10000" r="90000">
                        <a14:foregroundMark x1="58555" y1="84219" x2="58555" y2="84219"/>
                        <a14:foregroundMark x1="55664" y1="84219" x2="55664" y2="84219"/>
                        <a14:foregroundMark x1="48438" y1="87031" x2="48438" y2="87031"/>
                        <a14:foregroundMark x1="48828" y1="85521" x2="48828" y2="85521"/>
                        <a14:foregroundMark x1="84648" y1="53594" x2="84648" y2="5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901729"/>
            <a:ext cx="5239659" cy="3929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vetlana\Desktop\100OLYMP\P3110003 (2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323" b="74479" l="25156" r="73125">
                        <a14:foregroundMark x1="31602" y1="50521" x2="31602" y2="50521"/>
                        <a14:foregroundMark x1="65586" y1="49375" x2="65586" y2="49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664" t="34619" r="26831" b="24288"/>
          <a:stretch/>
        </p:blipFill>
        <p:spPr bwMode="auto">
          <a:xfrm>
            <a:off x="179512" y="3451225"/>
            <a:ext cx="4968552" cy="3223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00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2551837"/>
            <a:ext cx="78488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Obrázky  - archiv autorky</a:t>
            </a:r>
          </a:p>
          <a:p>
            <a:r>
              <a:rPr lang="cs-CZ" dirty="0"/>
              <a:t>Ostatní obrázky – MS Office</a:t>
            </a:r>
          </a:p>
          <a:p>
            <a:r>
              <a:rPr lang="cs-CZ" dirty="0"/>
              <a:t>Text - KOLÁŘ, Josef. </a:t>
            </a:r>
            <a:r>
              <a:rPr lang="cs-CZ" i="1" dirty="0"/>
              <a:t>Z deníku kocoura Modroočka</a:t>
            </a:r>
            <a:r>
              <a:rPr lang="cs-CZ" dirty="0"/>
              <a:t>. Praha: Albatros, 1976, ISBN 13-631-KMČ-76 14/45. T</a:t>
            </a:r>
          </a:p>
          <a:p>
            <a:r>
              <a:rPr lang="cs-CZ" dirty="0"/>
              <a:t>Texty upravovány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57166"/>
            <a:ext cx="784887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683568" y="2132856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Použité zdroje: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306079243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Živly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1014</Words>
  <Application>Microsoft Office PowerPoint</Application>
  <PresentationFormat>Předvádění na obrazovce (4:3)</PresentationFormat>
  <Paragraphs>105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Prezentace aplikace PowerPoint</vt:lpstr>
      <vt:lpstr>Metodický pokyn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Paja</dc:creator>
  <cp:lastModifiedBy>svetlana</cp:lastModifiedBy>
  <cp:revision>61</cp:revision>
  <dcterms:created xsi:type="dcterms:W3CDTF">2012-11-26T19:09:11Z</dcterms:created>
  <dcterms:modified xsi:type="dcterms:W3CDTF">2013-05-25T21:16:48Z</dcterms:modified>
</cp:coreProperties>
</file>