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notesMasterIdLst>
    <p:notesMasterId r:id="rId14"/>
  </p:notesMasterIdLst>
  <p:sldIdLst>
    <p:sldId id="258" r:id="rId2"/>
    <p:sldId id="267" r:id="rId3"/>
    <p:sldId id="269" r:id="rId4"/>
    <p:sldId id="270" r:id="rId5"/>
    <p:sldId id="271" r:id="rId6"/>
    <p:sldId id="272" r:id="rId7"/>
    <p:sldId id="273" r:id="rId8"/>
    <p:sldId id="274" r:id="rId9"/>
    <p:sldId id="276" r:id="rId10"/>
    <p:sldId id="27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E625B7-6257-458C-942A-1050C29E059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3CA849-6DC3-4060-BD9B-3D25BEA5334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630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2FF2EE-EC9F-4635-AECA-BF35E1B73AAB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24839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8648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4031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888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97746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45457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256678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99673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3718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818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0205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32942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9324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</p:sldLayoutIdLst>
  <p:transition spd="med">
    <p:fad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5.jpe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jpeg"/><Relationship Id="rId5" Type="http://schemas.openxmlformats.org/officeDocument/2006/relationships/image" Target="../media/image4.jpe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jpe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5.jpeg"/><Relationship Id="rId3" Type="http://schemas.openxmlformats.org/officeDocument/2006/relationships/image" Target="../media/image3.jpeg"/><Relationship Id="rId7" Type="http://schemas.openxmlformats.org/officeDocument/2006/relationships/image" Target="../media/image6.jpeg"/><Relationship Id="rId12" Type="http://schemas.microsoft.com/office/2007/relationships/hdphoto" Target="../media/hdphoto6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8.jpeg"/><Relationship Id="rId5" Type="http://schemas.openxmlformats.org/officeDocument/2006/relationships/image" Target="../media/image4.jpeg"/><Relationship Id="rId10" Type="http://schemas.microsoft.com/office/2007/relationships/hdphoto" Target="../media/hdphoto5.wdp"/><Relationship Id="rId4" Type="http://schemas.microsoft.com/office/2007/relationships/hdphoto" Target="../media/hdphoto1.wdp"/><Relationship Id="rId9" Type="http://schemas.openxmlformats.org/officeDocument/2006/relationships/image" Target="../media/image7.jpeg"/><Relationship Id="rId1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5.wdp"/><Relationship Id="rId13" Type="http://schemas.openxmlformats.org/officeDocument/2006/relationships/image" Target="../media/image6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microsoft.com/office/2007/relationships/hdphoto" Target="../media/hdphoto3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microsoft.com/office/2007/relationships/hdphoto" Target="../media/hdphoto6.wdp"/><Relationship Id="rId4" Type="http://schemas.microsoft.com/office/2007/relationships/hdphoto" Target="../media/hdphoto1.wdp"/><Relationship Id="rId9" Type="http://schemas.openxmlformats.org/officeDocument/2006/relationships/image" Target="../media/image8.jpeg"/><Relationship Id="rId1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13" Type="http://schemas.openxmlformats.org/officeDocument/2006/relationships/image" Target="../media/image3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12" Type="http://schemas.microsoft.com/office/2007/relationships/hdphoto" Target="../media/hdphoto4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5.wdp"/><Relationship Id="rId11" Type="http://schemas.openxmlformats.org/officeDocument/2006/relationships/image" Target="../media/image6.jpeg"/><Relationship Id="rId5" Type="http://schemas.openxmlformats.org/officeDocument/2006/relationships/image" Target="../media/image7.jpeg"/><Relationship Id="rId10" Type="http://schemas.microsoft.com/office/2007/relationships/hdphoto" Target="../media/hdphoto3.wdp"/><Relationship Id="rId4" Type="http://schemas.microsoft.com/office/2007/relationships/hdphoto" Target="../media/hdphoto2.wdp"/><Relationship Id="rId9" Type="http://schemas.openxmlformats.org/officeDocument/2006/relationships/image" Target="../media/image5.jpeg"/><Relationship Id="rId1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7.jpeg"/><Relationship Id="rId3" Type="http://schemas.openxmlformats.org/officeDocument/2006/relationships/image" Target="../media/image4.jpeg"/><Relationship Id="rId7" Type="http://schemas.openxmlformats.org/officeDocument/2006/relationships/image" Target="../media/image5.jpeg"/><Relationship Id="rId12" Type="http://schemas.microsoft.com/office/2007/relationships/hdphoto" Target="../media/hdphoto1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6.wdp"/><Relationship Id="rId11" Type="http://schemas.openxmlformats.org/officeDocument/2006/relationships/image" Target="../media/image3.jpeg"/><Relationship Id="rId5" Type="http://schemas.openxmlformats.org/officeDocument/2006/relationships/image" Target="../media/image8.jpeg"/><Relationship Id="rId10" Type="http://schemas.microsoft.com/office/2007/relationships/hdphoto" Target="../media/hdphoto4.wdp"/><Relationship Id="rId4" Type="http://schemas.microsoft.com/office/2007/relationships/hdphoto" Target="../media/hdphoto2.wdp"/><Relationship Id="rId9" Type="http://schemas.openxmlformats.org/officeDocument/2006/relationships/image" Target="../media/image6.jpeg"/><Relationship Id="rId1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hdphoto" Target="../media/hdphoto4.wdp"/><Relationship Id="rId13" Type="http://schemas.openxmlformats.org/officeDocument/2006/relationships/image" Target="../media/image4.jpeg"/><Relationship Id="rId3" Type="http://schemas.openxmlformats.org/officeDocument/2006/relationships/image" Target="../media/image8.jpeg"/><Relationship Id="rId7" Type="http://schemas.openxmlformats.org/officeDocument/2006/relationships/image" Target="../media/image6.jpe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11" Type="http://schemas.openxmlformats.org/officeDocument/2006/relationships/image" Target="../media/image7.jpeg"/><Relationship Id="rId5" Type="http://schemas.openxmlformats.org/officeDocument/2006/relationships/image" Target="../media/image5.jpeg"/><Relationship Id="rId10" Type="http://schemas.microsoft.com/office/2007/relationships/hdphoto" Target="../media/hdphoto1.wdp"/><Relationship Id="rId4" Type="http://schemas.microsoft.com/office/2007/relationships/hdphoto" Target="../media/hdphoto6.wdp"/><Relationship Id="rId9" Type="http://schemas.openxmlformats.org/officeDocument/2006/relationships/image" Target="../media/image3.jpeg"/><Relationship Id="rId14" Type="http://schemas.microsoft.com/office/2007/relationships/hdphoto" Target="../media/hdphoto2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slide" Target="slide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330768911"/>
              </p:ext>
            </p:extLst>
          </p:nvPr>
        </p:nvGraphicFramePr>
        <p:xfrm>
          <a:off x="251520" y="1664297"/>
          <a:ext cx="8784976" cy="4866644"/>
        </p:xfrm>
        <a:graphic>
          <a:graphicData uri="http://schemas.openxmlformats.org/drawingml/2006/table">
            <a:tbl>
              <a:tblPr/>
              <a:tblGrid>
                <a:gridCol w="2664296"/>
                <a:gridCol w="6120680"/>
              </a:tblGrid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6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02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ctr"/>
                      <a:r>
                        <a:rPr lang="cs-CZ" sz="1600" b="0" i="0" u="none" strike="noStrike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 VY_12_INOVACE_36</a:t>
                      </a:r>
                      <a:endParaRPr lang="cs-CZ" sz="1600" b="0" i="0" u="none" strike="noStrike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496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  a literatura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05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Nakreslím domeček - čtení s porozuměním, získávání informací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00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Světlana Kopecká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03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Jedná se o procvičovací interaktivní prezentaci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s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kontrolními mechanizmy. Žáci procvičují   čtení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                            s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porozuměním a  získávání informací. Podle získaných informací vybírají ilustraci. Stejně tak rozhodují o pravdivosti přečtených výroků.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103946" y="61489"/>
            <a:ext cx="6968502" cy="1485900"/>
            <a:chOff x="846154" y="500042"/>
            <a:chExt cx="6968502" cy="1485900"/>
          </a:xfrm>
        </p:grpSpPr>
        <p:pic>
          <p:nvPicPr>
            <p:cNvPr id="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142682786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sz="2400" dirty="0" smtClean="0"/>
              <a:t>Str. 3 – 8 - Po přečtení textu děti určují, o kterou ilustraci se jedná. Po kliknutí na správnou ilustraci se zvýrazní. Při špatné volbě obrázek zmizí.</a:t>
            </a:r>
          </a:p>
          <a:p>
            <a:pPr marL="0" indent="0">
              <a:buNone/>
            </a:pPr>
            <a:r>
              <a:rPr lang="cs-CZ" sz="2400" dirty="0" smtClean="0"/>
              <a:t>Str. 9 – určování pravdivých výroků</a:t>
            </a:r>
          </a:p>
        </p:txBody>
      </p:sp>
    </p:spTree>
    <p:extLst>
      <p:ext uri="{BB962C8B-B14F-4D97-AF65-F5344CB8AC3E}">
        <p14:creationId xmlns:p14="http://schemas.microsoft.com/office/powerpoint/2010/main" xmlns="" val="254956905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52798" y="4338139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373216"/>
            <a:ext cx="72614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domeček má krásně červenou střechu, okolo zahrádky má plot, před plotem štěká černý pes.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301581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0" fill="hold"/>
                                        <p:tgtEl>
                                          <p:spTgt spid="1029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5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5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52798" y="4338139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373216"/>
            <a:ext cx="72614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domeček má krásně červenou střechu, okolo zahrádky má plot, na zahrádce je jabloň a na dvoře kohoutek se slepičkou a kuřaty.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67380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5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52798" y="4338139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373216"/>
            <a:ext cx="72614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Můj domeček má krásně červenou střechu, kouří se mu z komína, má také čtyři okna, ale nemá žádnou zahrádku.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1137054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3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5000" fill="hold"/>
                                        <p:tgtEl>
                                          <p:spTgt spid="1030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52798" y="4338139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373216"/>
            <a:ext cx="72614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Mému domečku jsem stačila namalovat krásně červenou střechu a žlutý plot. Jen jabloňku a ostatní kytičky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        a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zeleninu jsem nestihla vybarvit.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98597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50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1052798" y="4338139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373216"/>
            <a:ext cx="7261476" cy="11521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Mému domečku jsem stačila namalovat krásně červenou střechu. Vede k němu pěkná klikatá cestička. Zítra budeme s tatínkem natírat plot žlutou barvou.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426676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8" dur="5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2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52798" y="4221088"/>
            <a:ext cx="7261476" cy="72008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Pozorně si přečti text a urči, o který domeček se jedná. </a:t>
            </a:r>
          </a:p>
          <a:p>
            <a:pPr algn="ctr"/>
            <a:r>
              <a:rPr lang="cs-CZ" sz="2400" b="1" dirty="0" smtClean="0"/>
              <a:t>Na správný domeček klikni.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1084133" y="5157192"/>
            <a:ext cx="7261476" cy="151216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Mému domečku jsem stačila namalovat krásně červenou střechu. Vede k němu pěkná klikatá cestička. Plot je žlutý. Na zahrádce je rybníček. Škoda, že neumím nakreslit jiná zvířátka, než rybičky.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 descr="C:\Users\svetlana\Desktop\100OLYMP\P312001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619" t="14443" r="12793" b="7504"/>
          <a:stretch/>
        </p:blipFill>
        <p:spPr bwMode="auto">
          <a:xfrm>
            <a:off x="1115616" y="2319818"/>
            <a:ext cx="2245577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vetlana\Desktop\100OLYMP\P312001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964" t="10973" r="10044" b="20141"/>
          <a:stretch/>
        </p:blipFill>
        <p:spPr bwMode="auto">
          <a:xfrm>
            <a:off x="6156176" y="2319818"/>
            <a:ext cx="2189433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vetlana\Desktop\100OLYMP\P3120012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805" t="13451" r="14318" b="16176"/>
          <a:stretch/>
        </p:blipFill>
        <p:spPr bwMode="auto">
          <a:xfrm>
            <a:off x="6156176" y="366339"/>
            <a:ext cx="2220916" cy="1677500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svetlana\Desktop\100OLYMP\P3120008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BEBA8EAE-BF5A-486C-A8C5-ECC9F3942E4B}">
                <a14:imgProps xmlns:a14="http://schemas.microsoft.com/office/drawing/2010/main" xmlns="">
                  <a14:imgLayer r:embed="rId10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574" t="7256" r="7813" b="13203"/>
          <a:stretch/>
        </p:blipFill>
        <p:spPr bwMode="auto">
          <a:xfrm>
            <a:off x="3660667" y="2319818"/>
            <a:ext cx="2189433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vetlana\Desktop\100OLYMP\P3120007.JPG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221" t="10131" r="3168" b="11221"/>
          <a:stretch/>
        </p:blipFill>
        <p:spPr bwMode="auto">
          <a:xfrm>
            <a:off x="1115616" y="374347"/>
            <a:ext cx="2245577" cy="1684962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vetlana\Desktop\100OLYMP\P3120009.JPG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2123" t="18389" r="9486" b="12707"/>
          <a:stretch/>
        </p:blipFill>
        <p:spPr bwMode="auto">
          <a:xfrm>
            <a:off x="3635896" y="374347"/>
            <a:ext cx="2214204" cy="1661484"/>
          </a:xfrm>
          <a:prstGeom prst="rect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prava 9">
            <a:hlinkClick r:id="" action="ppaction://hlinkshowjump?jump=nextslide"/>
          </p:cNvPr>
          <p:cNvSpPr/>
          <p:nvPr/>
        </p:nvSpPr>
        <p:spPr>
          <a:xfrm>
            <a:off x="8028384" y="5817356"/>
            <a:ext cx="873286" cy="792088"/>
          </a:xfrm>
          <a:prstGeom prst="right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další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970993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xit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0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1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50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400000" y="4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6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8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60404" y="332656"/>
            <a:ext cx="4182312" cy="1191816"/>
          </a:xfrm>
          <a:prstGeom prst="round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Pozoruj obrázek a urči pravdu a lež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2851291"/>
            <a:ext cx="4898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Pes je bílý.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TextovéPole 3">
            <a:hlinkClick r:id="rId3" action="ppaction://hlinksldjump"/>
          </p:cNvPr>
          <p:cNvSpPr txBox="1"/>
          <p:nvPr/>
        </p:nvSpPr>
        <p:spPr>
          <a:xfrm>
            <a:off x="5798176" y="2877811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09871" y="287781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1520" y="3331613"/>
            <a:ext cx="5546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Krásně svítí sluníčko.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98176" y="3318860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7209871" y="3318860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3750596"/>
            <a:ext cx="5546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 rybníce plavou tři rybičky.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809414" y="3800541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17" name="TextovéPole 16">
            <a:hlinkClick r:id="rId3" action="ppaction://hlinksldjump"/>
          </p:cNvPr>
          <p:cNvSpPr txBox="1"/>
          <p:nvPr/>
        </p:nvSpPr>
        <p:spPr>
          <a:xfrm>
            <a:off x="7221109" y="380054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99592" y="4230617"/>
            <a:ext cx="4898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Kohout vyletěl na střechu.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0" name="TextovéPole 19">
            <a:hlinkClick r:id="rId3" action="ppaction://hlinksldjump"/>
          </p:cNvPr>
          <p:cNvSpPr txBox="1"/>
          <p:nvPr/>
        </p:nvSpPr>
        <p:spPr>
          <a:xfrm>
            <a:off x="5809414" y="4257137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21109" y="4257137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1560" y="4716704"/>
            <a:ext cx="5186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zahradě je mnoho stromů.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3" name="TextovéPole 22">
            <a:hlinkClick r:id="rId3" action="ppaction://hlinksldjump"/>
          </p:cNvPr>
          <p:cNvSpPr txBox="1"/>
          <p:nvPr/>
        </p:nvSpPr>
        <p:spPr>
          <a:xfrm>
            <a:off x="5798176" y="4743225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09871" y="4743225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5141105"/>
            <a:ext cx="5186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jabloni zrají jablíčka.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798176" y="5184274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27" name="TextovéPole 26">
            <a:hlinkClick r:id="rId3" action="ppaction://hlinksldjump"/>
          </p:cNvPr>
          <p:cNvSpPr txBox="1"/>
          <p:nvPr/>
        </p:nvSpPr>
        <p:spPr>
          <a:xfrm>
            <a:off x="7209871" y="5184274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7584" y="5616010"/>
            <a:ext cx="4970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Za komínem sedí kočka.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29" name="TextovéPole 28">
            <a:hlinkClick r:id="rId3" action="ppaction://hlinksldjump"/>
          </p:cNvPr>
          <p:cNvSpPr txBox="1"/>
          <p:nvPr/>
        </p:nvSpPr>
        <p:spPr>
          <a:xfrm>
            <a:off x="5809414" y="5665955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21109" y="5665955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6066025"/>
            <a:ext cx="5186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400" b="1" dirty="0" smtClean="0">
                <a:ln w="12700">
                  <a:solidFill>
                    <a:schemeClr val="tx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Dům má čtyři okna.</a:t>
            </a:r>
            <a:endParaRPr lang="cs-CZ" sz="2400" b="1" dirty="0">
              <a:ln w="12700">
                <a:solidFill>
                  <a:schemeClr val="tx1"/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809414" y="6122551"/>
            <a:ext cx="1224136" cy="40862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PRAVDA</a:t>
            </a:r>
            <a:endParaRPr lang="cs-CZ" b="1" dirty="0"/>
          </a:p>
        </p:txBody>
      </p:sp>
      <p:sp>
        <p:nvSpPr>
          <p:cNvPr id="33" name="TextovéPole 32">
            <a:hlinkClick r:id="rId3" action="ppaction://hlinksldjump"/>
          </p:cNvPr>
          <p:cNvSpPr txBox="1"/>
          <p:nvPr/>
        </p:nvSpPr>
        <p:spPr>
          <a:xfrm>
            <a:off x="7221109" y="6122551"/>
            <a:ext cx="1224136" cy="408623"/>
          </a:xfrm>
          <a:prstGeom prst="roundRect">
            <a:avLst/>
          </a:prstGeom>
          <a:solidFill>
            <a:srgbClr val="C00000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LEŽ</a:t>
            </a:r>
            <a:endParaRPr lang="cs-CZ" b="1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267744" y="4461449"/>
            <a:ext cx="3388652" cy="41766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050818" y="3082122"/>
            <a:ext cx="1691771" cy="0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748108" y="4934274"/>
            <a:ext cx="3897836" cy="26523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55776" y="5830054"/>
            <a:ext cx="3219194" cy="18543"/>
          </a:xfrm>
          <a:prstGeom prst="line">
            <a:avLst/>
          </a:prstGeom>
          <a:ln w="76200">
            <a:prstDash val="solid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2049" name="Ovál 2048">
            <a:hlinkClick r:id="rId4" action="ppaction://hlinksldjump"/>
          </p:cNvPr>
          <p:cNvSpPr/>
          <p:nvPr/>
        </p:nvSpPr>
        <p:spPr>
          <a:xfrm>
            <a:off x="6339610" y="1802687"/>
            <a:ext cx="1365404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konec</a:t>
            </a:r>
            <a:endParaRPr lang="cs-CZ" i="1" dirty="0"/>
          </a:p>
        </p:txBody>
      </p:sp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111" y="273362"/>
            <a:ext cx="4076054" cy="3094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408770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A9EA25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3" grpId="0"/>
      <p:bldP spid="11" grpId="0"/>
      <p:bldP spid="15" grpId="0"/>
      <p:bldP spid="19" grpId="0"/>
      <p:bldP spid="22" grpId="0"/>
      <p:bldP spid="25" grpId="0"/>
      <p:bldP spid="28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75656" y="3717032"/>
            <a:ext cx="6048673" cy="252028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InflateBottom">
              <a:avLst>
                <a:gd name="adj" fmla="val 63527"/>
              </a:avLst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Kdepak, takhle to tam není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Šipka nahoru 7">
            <a:hlinkClick r:id="" action="ppaction://hlinkshowjump?jump=lastslideviewed"/>
          </p:cNvPr>
          <p:cNvSpPr/>
          <p:nvPr/>
        </p:nvSpPr>
        <p:spPr>
          <a:xfrm>
            <a:off x="7524329" y="980728"/>
            <a:ext cx="1080119" cy="1368152"/>
          </a:xfrm>
          <a:prstGeom prst="upArrow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84560" y="698490"/>
            <a:ext cx="3359647" cy="3115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03145458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1000" fill="hold">
                                          <p:stCondLst>
                                            <p:cond delay="2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1000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1000" fill="hold">
                                          <p:stCondLst>
                                            <p:cond delay="40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4"/>
          <p:cNvGrpSpPr/>
          <p:nvPr/>
        </p:nvGrpSpPr>
        <p:grpSpPr>
          <a:xfrm>
            <a:off x="1619672" y="332656"/>
            <a:ext cx="5040560" cy="5256584"/>
            <a:chOff x="3837939" y="1230884"/>
            <a:chExt cx="3404190" cy="3252241"/>
          </a:xfrm>
        </p:grpSpPr>
        <p:sp>
          <p:nvSpPr>
            <p:cNvPr id="6" name="Ovál 5"/>
            <p:cNvSpPr/>
            <p:nvPr/>
          </p:nvSpPr>
          <p:spPr>
            <a:xfrm>
              <a:off x="3884660" y="1230884"/>
              <a:ext cx="3357469" cy="3252241"/>
            </a:xfrm>
            <a:prstGeom prst="ellipse">
              <a:avLst/>
            </a:prstGeom>
            <a:scene3d>
              <a:camera prst="orthographicFront"/>
              <a:lightRig rig="threePt" dir="t"/>
            </a:scene3d>
            <a:sp3d>
              <a:bevelT prst="convex"/>
            </a:sp3d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0" b="100000" l="0" r="100000">
                          <a14:foregroundMark x1="13918" y1="40909" x2="13918" y2="40909"/>
                          <a14:foregroundMark x1="15464" y1="51705" x2="15464" y2="51705"/>
                          <a14:foregroundMark x1="4639" y1="36364" x2="4639" y2="36364"/>
                          <a14:foregroundMark x1="13402" y1="31818" x2="13402" y2="31818"/>
                          <a14:foregroundMark x1="20103" y1="25000" x2="20103" y2="25000"/>
                          <a14:foregroundMark x1="18041" y1="13636" x2="18041" y2="13636"/>
                          <a14:foregroundMark x1="13918" y1="45455" x2="13918" y2="45455"/>
                          <a14:foregroundMark x1="24227" y1="35795" x2="24227" y2="35795"/>
                          <a14:foregroundMark x1="7216" y1="27273" x2="7216" y2="27273"/>
                          <a14:foregroundMark x1="17010" y1="6250" x2="17010" y2="6250"/>
                          <a14:foregroundMark x1="11340" y1="19886" x2="11340" y2="19886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670826" y="1628800"/>
              <a:ext cx="2341533" cy="2124277"/>
            </a:xfrm>
            <a:prstGeom prst="rect">
              <a:avLst/>
            </a:prstGeom>
          </p:spPr>
        </p:pic>
        <p:sp>
          <p:nvSpPr>
            <p:cNvPr id="8" name="Obdélník 7"/>
            <p:cNvSpPr/>
            <p:nvPr/>
          </p:nvSpPr>
          <p:spPr>
            <a:xfrm rot="2540488">
              <a:off x="3837939" y="2756683"/>
              <a:ext cx="2742313" cy="923330"/>
            </a:xfrm>
            <a:prstGeom prst="rect">
              <a:avLst/>
            </a:prstGeom>
            <a:noFill/>
          </p:spPr>
          <p:txBody>
            <a:bodyPr wrap="none" lIns="91440" tIns="45720" rIns="91440" bIns="45720">
              <a:prstTxWarp prst="textArchDown">
                <a:avLst>
                  <a:gd name="adj" fmla="val 20934172"/>
                </a:avLst>
              </a:prstTxWarp>
              <a:spAutoFit/>
              <a:scene3d>
                <a:camera prst="orthographicFront"/>
                <a:lightRig rig="flat" dir="tl">
                  <a:rot lat="0" lon="0" rev="6600000"/>
                </a:lightRig>
              </a:scene3d>
              <a:sp3d extrusionH="25400" contourW="8890">
                <a:bevelT w="38100" h="31750"/>
                <a:contourClr>
                  <a:schemeClr val="accent2">
                    <a:shade val="75000"/>
                  </a:schemeClr>
                </a:contourClr>
              </a:sp3d>
            </a:bodyPr>
            <a:lstStyle/>
            <a:p>
              <a:pPr algn="ctr"/>
              <a:r>
                <a:rPr lang="cs-CZ" sz="5400" b="1" cap="none" spc="0" dirty="0" smtClean="0">
                  <a:ln w="11430"/>
                  <a:gradFill>
                    <a:gsLst>
                      <a:gs pos="0">
                        <a:schemeClr val="accent2">
                          <a:tint val="70000"/>
                          <a:satMod val="245000"/>
                        </a:schemeClr>
                      </a:gs>
                      <a:gs pos="75000">
                        <a:schemeClr val="accent2">
                          <a:tint val="90000"/>
                          <a:shade val="60000"/>
                          <a:satMod val="240000"/>
                        </a:schemeClr>
                      </a:gs>
                      <a:gs pos="100000">
                        <a:schemeClr val="accent2">
                          <a:tint val="100000"/>
                          <a:shade val="50000"/>
                          <a:satMod val="240000"/>
                        </a:schemeClr>
                      </a:gs>
                    </a:gsLst>
                    <a:lin ang="5400000"/>
                  </a:gradFill>
                  <a:effectLst>
                    <a:outerShdw blurRad="50800" dist="39000" dir="5460000" algn="tl">
                      <a:srgbClr val="000000">
                        <a:alpha val="38000"/>
                      </a:srgbClr>
                    </a:outerShdw>
                  </a:effectLst>
                </a:rPr>
                <a:t>Jsi hlavička !</a:t>
              </a:r>
              <a:endParaRPr lang="cs-CZ" sz="5400" b="1" cap="none" spc="0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endParaRPr>
            </a:p>
          </p:txBody>
        </p:sp>
      </p:grpSp>
      <p:sp>
        <p:nvSpPr>
          <p:cNvPr id="9" name="Zkosené hrany 8">
            <a:hlinkClick r:id="" action="ppaction://hlinkshowjump?jump=nextslide"/>
          </p:cNvPr>
          <p:cNvSpPr/>
          <p:nvPr/>
        </p:nvSpPr>
        <p:spPr>
          <a:xfrm>
            <a:off x="323528" y="5661248"/>
            <a:ext cx="1368152" cy="997234"/>
          </a:xfrm>
          <a:prstGeom prst="bevel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konec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178336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628775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781300"/>
            <a:ext cx="8102600" cy="3482975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Obrázky jsou </a:t>
            </a:r>
            <a:r>
              <a:rPr lang="cs-CZ" sz="2000" dirty="0"/>
              <a:t>čerpány z </a:t>
            </a:r>
            <a:r>
              <a:rPr lang="cs-CZ" sz="2000" dirty="0" smtClean="0"/>
              <a:t>archivu autora nebo z klipartu MS Office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1112865" y="260648"/>
            <a:ext cx="6968502" cy="1485900"/>
            <a:chOff x="846154" y="500042"/>
            <a:chExt cx="6968502" cy="1485900"/>
          </a:xfrm>
        </p:grpSpPr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46154" y="500042"/>
              <a:ext cx="6083300" cy="1485900"/>
            </a:xfrm>
            <a:prstGeom prst="rect">
              <a:avLst/>
            </a:prstGeom>
            <a:solidFill>
              <a:srgbClr val="FFFFFF"/>
            </a:solidFill>
            <a:ln w="9525">
              <a:noFill/>
              <a:miter lim="800000"/>
              <a:headEnd/>
              <a:tailEnd/>
            </a:ln>
          </p:spPr>
        </p:pic>
        <p:pic>
          <p:nvPicPr>
            <p:cNvPr id="8" name="Picture 3" descr="C:\Users\Paja\Documents\Paja\Škola\logo3.jp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929454" y="500042"/>
              <a:ext cx="885202" cy="1485900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:p14="http://schemas.microsoft.com/office/powerpoint/2010/main" xmlns="" val="412709707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249</TotalTime>
  <Words>482</Words>
  <Application>Microsoft Office PowerPoint</Application>
  <PresentationFormat>Předvádění na obrazovce (4:3)</PresentationFormat>
  <Paragraphs>77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Metodický pokyn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Paja</dc:creator>
  <cp:lastModifiedBy>Dum</cp:lastModifiedBy>
  <cp:revision>60</cp:revision>
  <dcterms:created xsi:type="dcterms:W3CDTF">2012-11-26T19:09:11Z</dcterms:created>
  <dcterms:modified xsi:type="dcterms:W3CDTF">2013-05-26T07:34:24Z</dcterms:modified>
</cp:coreProperties>
</file>