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88" r:id="rId4"/>
    <p:sldId id="266" r:id="rId5"/>
    <p:sldId id="263" r:id="rId6"/>
    <p:sldId id="259" r:id="rId7"/>
    <p:sldId id="269" r:id="rId8"/>
    <p:sldId id="268" r:id="rId9"/>
    <p:sldId id="281" r:id="rId10"/>
    <p:sldId id="284" r:id="rId11"/>
    <p:sldId id="285" r:id="rId12"/>
    <p:sldId id="286" r:id="rId13"/>
    <p:sldId id="289" r:id="rId14"/>
    <p:sldId id="298" r:id="rId15"/>
    <p:sldId id="290" r:id="rId16"/>
    <p:sldId id="296" r:id="rId17"/>
    <p:sldId id="297" r:id="rId18"/>
    <p:sldId id="291" r:id="rId19"/>
    <p:sldId id="294" r:id="rId20"/>
    <p:sldId id="292" r:id="rId21"/>
    <p:sldId id="293" r:id="rId22"/>
    <p:sldId id="270" r:id="rId23"/>
    <p:sldId id="271" r:id="rId24"/>
    <p:sldId id="272" r:id="rId25"/>
    <p:sldId id="273" r:id="rId26"/>
    <p:sldId id="274" r:id="rId27"/>
    <p:sldId id="262" r:id="rId28"/>
    <p:sldId id="275" r:id="rId29"/>
    <p:sldId id="276" r:id="rId30"/>
    <p:sldId id="277" r:id="rId31"/>
    <p:sldId id="278" r:id="rId32"/>
    <p:sldId id="279" r:id="rId33"/>
    <p:sldId id="283" r:id="rId34"/>
    <p:sldId id="282" r:id="rId35"/>
    <p:sldId id="257" r:id="rId36"/>
    <p:sldId id="287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9933"/>
    <a:srgbClr val="99FF66"/>
    <a:srgbClr val="66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62" autoAdjust="0"/>
    <p:restoredTop sz="90053" autoAdjust="0"/>
  </p:normalViewPr>
  <p:slideViewPr>
    <p:cSldViewPr>
      <p:cViewPr varScale="1">
        <p:scale>
          <a:sx n="74" d="100"/>
          <a:sy n="74" d="100"/>
        </p:scale>
        <p:origin x="-126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66FF66"/>
            </a:gs>
            <a:gs pos="75000">
              <a:srgbClr val="99FF66"/>
            </a:gs>
            <a:gs pos="100000">
              <a:srgbClr val="339933"/>
            </a:gs>
          </a:gsLst>
          <a:path path="rect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hyperlink" Target="http://cestovani.idnes.cz/foto.aspx?r=kolem-sveta&amp;c=A121129_124753_ig_zima_tom" TargetMode="Externa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youtube.com/watch?v=_skAWn6GTM4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3" Type="http://schemas.openxmlformats.org/officeDocument/2006/relationships/slide" Target="slide18.xml"/><Relationship Id="rId7" Type="http://schemas.openxmlformats.org/officeDocument/2006/relationships/slide" Target="slide15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slide" Target="slide20.xml"/><Relationship Id="rId5" Type="http://schemas.openxmlformats.org/officeDocument/2006/relationships/slide" Target="slide21.xml"/><Relationship Id="rId10" Type="http://schemas.openxmlformats.org/officeDocument/2006/relationships/slide" Target="slide22.xml"/><Relationship Id="rId4" Type="http://schemas.openxmlformats.org/officeDocument/2006/relationships/image" Target="../media/image14.png"/><Relationship Id="rId9" Type="http://schemas.openxmlformats.org/officeDocument/2006/relationships/slide" Target="slide1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U4J0MKsG_is" TargetMode="External"/><Relationship Id="rId3" Type="http://schemas.openxmlformats.org/officeDocument/2006/relationships/hyperlink" Target="http://www.youtube.com/watch?v=G-M_A0xNRVs" TargetMode="External"/><Relationship Id="rId7" Type="http://schemas.openxmlformats.org/officeDocument/2006/relationships/image" Target="../media/image18.emf"/><Relationship Id="rId12" Type="http://schemas.openxmlformats.org/officeDocument/2006/relationships/image" Target="../media/image19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5.wmf"/><Relationship Id="rId5" Type="http://schemas.microsoft.com/office/2007/relationships/hdphoto" Target="../media/hdphoto2.wdp"/><Relationship Id="rId10" Type="http://schemas.openxmlformats.org/officeDocument/2006/relationships/hyperlink" Target="http://www.turistika.cz/fotogalerie/3357/viden" TargetMode="External"/><Relationship Id="rId4" Type="http://schemas.openxmlformats.org/officeDocument/2006/relationships/image" Target="../media/image16.png"/><Relationship Id="rId9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hofburg.wien.info/cs/index.html" TargetMode="External"/><Relationship Id="rId3" Type="http://schemas.openxmlformats.org/officeDocument/2006/relationships/hyperlink" Target="http://www.virtualtravel.cz/rakousko/viden/videnska-statni-opera.html" TargetMode="External"/><Relationship Id="rId7" Type="http://schemas.openxmlformats.org/officeDocument/2006/relationships/image" Target="../media/image3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virtualtravel.cz/rakousko/viden/hofburg.html" TargetMode="External"/><Relationship Id="rId5" Type="http://schemas.openxmlformats.org/officeDocument/2006/relationships/image" Target="../media/image22.png"/><Relationship Id="rId4" Type="http://schemas.openxmlformats.org/officeDocument/2006/relationships/image" Target="../media/image21.png"/><Relationship Id="rId9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uristika.cz/fotogalerie/42621/viden-belveder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27.png"/><Relationship Id="rId7" Type="http://schemas.openxmlformats.org/officeDocument/2006/relationships/hyperlink" Target="http://www.youtube.com/watch?v=hOJg23QPnR8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hyperlink" Target="http://ugt-wien.s1.moving-pictures.biz/?sprache=cz&amp;sessionidp=110&amp;noNavigation=yes&amp;fullscreenMode=yes&amp;&amp;idt=1367528428" TargetMode="External"/><Relationship Id="rId9" Type="http://schemas.openxmlformats.org/officeDocument/2006/relationships/hyperlink" Target="http://www.youtube.com/watch?v=npfCSwLzOgQ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hyperlink" Target="https://www.google.cz/search?hl=cs&amp;site=imghp&amp;tbm=isch&amp;source=hp&amp;biw=1366&amp;bih=664&amp;q=pr%C3%A1tr+ve+v%C3%ADdni&amp;oq=pr%C3%A1tr&amp;gs_l=img.1.1.0i10j0j0i10i24l2j0i24.1114.2225.0.5334.5.5.0.0.0.0.122.429.4j1.5.0...0.0...1ac.1.12.img.rU8rDV08gLM" TargetMode="External"/><Relationship Id="rId7" Type="http://schemas.openxmlformats.org/officeDocument/2006/relationships/image" Target="../media/image4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youtube.com/watch?v=EYHhda_zoEA" TargetMode="External"/><Relationship Id="rId5" Type="http://schemas.openxmlformats.org/officeDocument/2006/relationships/image" Target="../media/image32.png"/><Relationship Id="rId4" Type="http://schemas.openxmlformats.org/officeDocument/2006/relationships/image" Target="../media/image31.png"/><Relationship Id="rId9" Type="http://schemas.openxmlformats.org/officeDocument/2006/relationships/slide" Target="slide8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3" Type="http://schemas.openxmlformats.org/officeDocument/2006/relationships/hyperlink" Target="http://www.virtualtravel.cz/rakousko/graz/stupa-moudrosti.html" TargetMode="External"/><Relationship Id="rId7" Type="http://schemas.openxmlformats.org/officeDocument/2006/relationships/image" Target="../media/image31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oogle.cz/search?hl=cs&amp;site=imghp&amp;tbm=isch&amp;source=hp&amp;biw=1366&amp;bih=664&amp;q=graz+rakousko&amp;oq=graz&amp;gs_l=img.1.2.0l10.1695.2484.0.5804.4.4.0.0.0.0.149.463.0j4.4.0...0.0...1ac.1.12.img.7-qICqCLp6M#hl=cs&amp;site=imghp&amp;tbm=isch&amp;sa=1&amp;q=%C5%A1t%C3%BDrsk%C3%BD+hradec&amp;oq=%C5%A1t%C3%BDrsk%C3%BD+hradec&amp;gs_l=img.3..0j0i24l2.13600.17654.0.17959.14.7.0.7.7.0.161.767.3j4.7.0...0.0...1c.1.12.img.Nw1C2vGuV4w&amp;bav=on.2,or.r_cp.r_qf.&amp;bvm=bv.45960087,d.bGE&amp;fp=b85b1689ef702af4&amp;biw=1366&amp;bih=664" TargetMode="External"/><Relationship Id="rId5" Type="http://schemas.openxmlformats.org/officeDocument/2006/relationships/image" Target="../media/image34.pn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irtualtravel.cz/rakousko/salzburg/geiereck.html" TargetMode="External"/><Relationship Id="rId3" Type="http://schemas.openxmlformats.org/officeDocument/2006/relationships/hyperlink" Target="http://www.youtube.com/watch?v=_hcB6D9mOXc" TargetMode="External"/><Relationship Id="rId7" Type="http://schemas.openxmlformats.org/officeDocument/2006/relationships/image" Target="../media/image5.wmf"/><Relationship Id="rId12" Type="http://schemas.openxmlformats.org/officeDocument/2006/relationships/slide" Target="slide8.xml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estovani.idnes.cz/foto.aspx?r=kolem-sveta&amp;c=A130205_121824_kolem-sveta_tom" TargetMode="External"/><Relationship Id="rId11" Type="http://schemas.openxmlformats.org/officeDocument/2006/relationships/hyperlink" Target="http://www.virtualtravel.cz/rakousko/salzburg/sachovnice.html" TargetMode="External"/><Relationship Id="rId5" Type="http://schemas.openxmlformats.org/officeDocument/2006/relationships/image" Target="../media/image39.jpeg"/><Relationship Id="rId10" Type="http://schemas.openxmlformats.org/officeDocument/2006/relationships/hyperlink" Target="http://www.virtualtravel.cz/rakousko/salzburg/vyhlidka.html" TargetMode="External"/><Relationship Id="rId4" Type="http://schemas.openxmlformats.org/officeDocument/2006/relationships/image" Target="../media/image8.png"/><Relationship Id="rId9" Type="http://schemas.openxmlformats.org/officeDocument/2006/relationships/image" Target="../media/image40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5" Type="http://schemas.openxmlformats.org/officeDocument/2006/relationships/image" Target="../media/image31.png"/><Relationship Id="rId4" Type="http://schemas.openxmlformats.org/officeDocument/2006/relationships/hyperlink" Target="http://www.badische-seiten.de/bilder/insel-mainau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7" Type="http://schemas.openxmlformats.org/officeDocument/2006/relationships/slide" Target="slide8.xml"/><Relationship Id="rId2" Type="http://schemas.openxmlformats.org/officeDocument/2006/relationships/hyperlink" Target="http://www.youtube.com/watch?v=0fNpby90y-c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5" Type="http://schemas.openxmlformats.org/officeDocument/2006/relationships/hyperlink" Target="http://cestovani.idnes.cz/foto.aspx?r=kolem-sveta&amp;c=A130220_122437_kolem-sveta_tom" TargetMode="External"/><Relationship Id="rId4" Type="http://schemas.openxmlformats.org/officeDocument/2006/relationships/image" Target="../media/image46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HMjQygwPI1c" TargetMode="External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kse1g9ibnM" TargetMode="External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sXGgKiYSVuE" TargetMode="External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4J0MKsG_is" TargetMode="External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2.png"/><Relationship Id="rId4" Type="http://schemas.openxmlformats.org/officeDocument/2006/relationships/image" Target="../media/image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FHFf7NIwOHQ" TargetMode="External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wmf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4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7" Type="http://schemas.openxmlformats.org/officeDocument/2006/relationships/image" Target="../media/image70.jpe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9.jpeg"/><Relationship Id="rId5" Type="http://schemas.openxmlformats.org/officeDocument/2006/relationships/image" Target="../media/image68.jpeg"/><Relationship Id="rId4" Type="http://schemas.openxmlformats.org/officeDocument/2006/relationships/image" Target="../media/image67.jpe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99448428"/>
              </p:ext>
            </p:extLst>
          </p:nvPr>
        </p:nvGraphicFramePr>
        <p:xfrm>
          <a:off x="827584" y="2060848"/>
          <a:ext cx="7470799" cy="4258138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  VY_32_INOVACE_04_01_06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Vlastivěda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Cestujeme do Rakouska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Světlana Kopecká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 5.ročník ZŠ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Interaktivní seznamování s Evropskými státy 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je prokládán videoukázkami, interaktivními prohlídkami,  fotografiemi, zábavným kvízem na prověření načerpaných znalostí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Interaktivní slepá mapa – jména evropských států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5" name="Skupina 4"/>
          <p:cNvGrpSpPr/>
          <p:nvPr/>
        </p:nvGrpSpPr>
        <p:grpSpPr>
          <a:xfrm>
            <a:off x="971600" y="404664"/>
            <a:ext cx="6968502" cy="1485900"/>
            <a:chOff x="846154" y="500042"/>
            <a:chExt cx="6968502" cy="1485900"/>
          </a:xfrm>
        </p:grpSpPr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124744"/>
            <a:ext cx="8229600" cy="532859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b="1" u="sng" dirty="0" smtClean="0"/>
              <a:t>Str. 2 – </a:t>
            </a:r>
            <a:r>
              <a:rPr lang="cs-CZ" sz="1600" dirty="0" smtClean="0"/>
              <a:t>metodický pokyn</a:t>
            </a:r>
          </a:p>
          <a:p>
            <a:r>
              <a:rPr lang="cs-CZ" sz="1600" b="1" u="sng" dirty="0" smtClean="0"/>
              <a:t>Str. 3 </a:t>
            </a:r>
            <a:r>
              <a:rPr lang="cs-CZ" sz="1600" dirty="0" smtClean="0"/>
              <a:t>– vysvětlivky symbolů</a:t>
            </a:r>
          </a:p>
          <a:p>
            <a:r>
              <a:rPr lang="cs-CZ" sz="1600" b="1" u="sng" dirty="0" smtClean="0"/>
              <a:t>Str. 4 -  </a:t>
            </a:r>
            <a:r>
              <a:rPr lang="cs-CZ" sz="1600" dirty="0"/>
              <a:t>video –   seznámení se státem (3:24 minuty)</a:t>
            </a:r>
          </a:p>
          <a:p>
            <a:r>
              <a:rPr lang="cs-CZ" sz="1600" b="1" u="sng" dirty="0" smtClean="0"/>
              <a:t>Str. 5 </a:t>
            </a:r>
            <a:r>
              <a:rPr lang="cs-CZ" sz="1600" dirty="0" smtClean="0"/>
              <a:t>– přehled o daném státě – možné použít jako výpisky do sešitu</a:t>
            </a:r>
          </a:p>
          <a:p>
            <a:r>
              <a:rPr lang="cs-CZ" sz="1600" b="1" u="sng" dirty="0" smtClean="0"/>
              <a:t>Str. 6 </a:t>
            </a:r>
            <a:r>
              <a:rPr lang="cs-CZ" sz="1600" dirty="0" smtClean="0"/>
              <a:t>– interaktivní mapa – lze využít k nácviku nebo ke zkoušení – po kliknutí na ikonku se objeví název státu</a:t>
            </a:r>
          </a:p>
          <a:p>
            <a:r>
              <a:rPr lang="cs-CZ" sz="1600" b="1" u="sng" dirty="0" smtClean="0"/>
              <a:t>Str. 6 – </a:t>
            </a:r>
            <a:r>
              <a:rPr lang="cs-CZ" sz="1600" dirty="0" smtClean="0"/>
              <a:t>pohoří Německa, společná pohoří</a:t>
            </a:r>
          </a:p>
          <a:p>
            <a:r>
              <a:rPr lang="cs-CZ" sz="1600" b="1" u="sng" dirty="0" smtClean="0"/>
              <a:t>Str. 7 </a:t>
            </a:r>
            <a:r>
              <a:rPr lang="cs-CZ" sz="1600" b="1" dirty="0" smtClean="0"/>
              <a:t>-  </a:t>
            </a:r>
            <a:r>
              <a:rPr lang="cs-CZ" sz="1600" dirty="0" smtClean="0"/>
              <a:t>jméno Rakousko</a:t>
            </a:r>
          </a:p>
          <a:p>
            <a:r>
              <a:rPr lang="cs-CZ" sz="1600" b="1" u="sng" dirty="0" smtClean="0"/>
              <a:t>Str. 8 </a:t>
            </a:r>
            <a:r>
              <a:rPr lang="cs-CZ" sz="1600" dirty="0" smtClean="0"/>
              <a:t>– interaktivní mapka Rakouska– po kliknutí na informační ikonu se otevře stránka, která dané místo přibližuje</a:t>
            </a:r>
          </a:p>
          <a:p>
            <a:r>
              <a:rPr lang="cs-CZ" sz="1600" b="1" u="sng" dirty="0" smtClean="0"/>
              <a:t>Str. 9 – 21 </a:t>
            </a:r>
            <a:r>
              <a:rPr lang="cs-CZ" sz="1600" dirty="0" smtClean="0"/>
              <a:t>– stránky, na které nás odkazuje str. 8 – jednotlivé ikonky /viz. vysvětlivky na str. 3/</a:t>
            </a:r>
          </a:p>
          <a:p>
            <a:r>
              <a:rPr lang="cs-CZ" sz="1600" b="1" u="sng" dirty="0" smtClean="0"/>
              <a:t>Str.  22 -  32 </a:t>
            </a:r>
            <a:r>
              <a:rPr lang="cs-CZ" sz="1600" dirty="0" smtClean="0"/>
              <a:t>– významné osobnosti Německa</a:t>
            </a:r>
          </a:p>
          <a:p>
            <a:r>
              <a:rPr lang="cs-CZ" sz="1600" b="1" u="sng" dirty="0" smtClean="0"/>
              <a:t>Str. – 33 </a:t>
            </a:r>
            <a:r>
              <a:rPr lang="cs-CZ" sz="1600" dirty="0" smtClean="0"/>
              <a:t>-  rakouská  kuchyně</a:t>
            </a:r>
          </a:p>
          <a:p>
            <a:r>
              <a:rPr lang="cs-CZ" sz="1600" b="1" u="sng" dirty="0" smtClean="0"/>
              <a:t>Str. 34 </a:t>
            </a:r>
            <a:r>
              <a:rPr lang="cs-CZ" sz="1600" dirty="0" smtClean="0"/>
              <a:t>– </a:t>
            </a:r>
            <a:r>
              <a:rPr lang="cs-CZ" sz="1600" dirty="0"/>
              <a:t>kvíz - klikni na správnou </a:t>
            </a:r>
            <a:r>
              <a:rPr lang="cs-CZ" sz="1600"/>
              <a:t>odpověď </a:t>
            </a:r>
            <a:r>
              <a:rPr lang="cs-CZ" sz="1600" smtClean="0"/>
              <a:t>(Pokud </a:t>
            </a:r>
            <a:r>
              <a:rPr lang="cs-CZ" sz="1600" dirty="0"/>
              <a:t>odpověď nebude správná, tak zmizí. Pokud bude správná, zvýrazní se a zmizí odpovědi nesprávné)</a:t>
            </a:r>
          </a:p>
          <a:p>
            <a:endParaRPr lang="cs-CZ" sz="1600" dirty="0" smtClean="0"/>
          </a:p>
          <a:p>
            <a:r>
              <a:rPr lang="cs-CZ" sz="1600" b="1" u="sng" dirty="0" smtClean="0"/>
              <a:t>Str.  35, 36 </a:t>
            </a:r>
            <a:r>
              <a:rPr lang="cs-CZ" sz="1600" dirty="0" smtClean="0"/>
              <a:t>– použité zdroje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b="1" u="sng" smtClean="0"/>
              <a:t>Metodický pokyn</a:t>
            </a:r>
            <a:endParaRPr lang="cs-CZ" sz="2000" b="1" u="sng" dirty="0"/>
          </a:p>
        </p:txBody>
      </p:sp>
    </p:spTree>
    <p:extLst>
      <p:ext uri="{BB962C8B-B14F-4D97-AF65-F5344CB8AC3E}">
        <p14:creationId xmlns:p14="http://schemas.microsoft.com/office/powerpoint/2010/main" val="3800238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ětiúhelník 1"/>
          <p:cNvSpPr/>
          <p:nvPr/>
        </p:nvSpPr>
        <p:spPr>
          <a:xfrm>
            <a:off x="323528" y="3568054"/>
            <a:ext cx="3168352" cy="79208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Znamená: podívej se na video</a:t>
            </a:r>
            <a:endParaRPr lang="cs-CZ" sz="2000" dirty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Pětiúhelník 2"/>
          <p:cNvSpPr/>
          <p:nvPr/>
        </p:nvSpPr>
        <p:spPr>
          <a:xfrm>
            <a:off x="323528" y="1700808"/>
            <a:ext cx="3168352" cy="79208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Znamená: otevři virtuální prohlídku</a:t>
            </a:r>
            <a:endParaRPr lang="cs-CZ" sz="2000" dirty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" name="Pětiúhelník 3"/>
          <p:cNvSpPr/>
          <p:nvPr/>
        </p:nvSpPr>
        <p:spPr>
          <a:xfrm>
            <a:off x="323528" y="2633031"/>
            <a:ext cx="3168352" cy="79208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Znamená: prohlídni si další foto</a:t>
            </a:r>
            <a:endParaRPr lang="cs-CZ" sz="2000" dirty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" name="Pětiúhelník 4"/>
          <p:cNvSpPr/>
          <p:nvPr/>
        </p:nvSpPr>
        <p:spPr>
          <a:xfrm>
            <a:off x="304098" y="4509120"/>
            <a:ext cx="3168352" cy="79208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Znamená: poslechni si ukázku</a:t>
            </a:r>
            <a:endParaRPr lang="cs-CZ" sz="2000" dirty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23528" y="404664"/>
            <a:ext cx="8496944" cy="100811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Pokud narazíš na různé ikonky </a:t>
            </a:r>
            <a:r>
              <a:rPr lang="cs-CZ" sz="2000" b="1" dirty="0" err="1" smtClean="0">
                <a:latin typeface="Comic Sans MS" pitchFamily="66" charset="0"/>
              </a:rPr>
              <a:t>smajlíků</a:t>
            </a:r>
            <a:r>
              <a:rPr lang="cs-CZ" sz="2000" b="1" dirty="0" smtClean="0">
                <a:latin typeface="Comic Sans MS" pitchFamily="66" charset="0"/>
              </a:rPr>
              <a:t> a značek, klikni na ně a chvilku čekej (musíš být připojený na internet, aby to fungovalo)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7" name="Pětiúhelník 6"/>
          <p:cNvSpPr/>
          <p:nvPr/>
        </p:nvSpPr>
        <p:spPr>
          <a:xfrm>
            <a:off x="304098" y="5453608"/>
            <a:ext cx="3168352" cy="1071736"/>
          </a:xfrm>
          <a:prstGeom prst="homePlate">
            <a:avLst>
              <a:gd name="adj" fmla="val 35580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Znamená: zapisuj si, pracuj, zjišťuj informace</a:t>
            </a:r>
            <a:endParaRPr lang="cs-CZ" sz="2000" dirty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572182"/>
            <a:ext cx="1220189" cy="920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Pětiúhelník 8"/>
          <p:cNvSpPr/>
          <p:nvPr/>
        </p:nvSpPr>
        <p:spPr>
          <a:xfrm>
            <a:off x="4932040" y="2633031"/>
            <a:ext cx="3168352" cy="79208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Znamená: vrať se na mapu</a:t>
            </a:r>
            <a:endParaRPr lang="cs-CZ" sz="2000" dirty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0" name="Pětiúhelník 9"/>
          <p:cNvSpPr/>
          <p:nvPr/>
        </p:nvSpPr>
        <p:spPr>
          <a:xfrm>
            <a:off x="4932040" y="1716330"/>
            <a:ext cx="3168352" cy="79208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Znamená: klikni pro další informace</a:t>
            </a:r>
            <a:endParaRPr lang="cs-CZ" sz="2000" dirty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1" name="Pětiúhelník 10"/>
          <p:cNvSpPr/>
          <p:nvPr/>
        </p:nvSpPr>
        <p:spPr>
          <a:xfrm>
            <a:off x="4929198" y="3568054"/>
            <a:ext cx="3168352" cy="79208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Znamená: skončil jsem práci, chci dál</a:t>
            </a:r>
            <a:endParaRPr lang="cs-CZ" sz="2000" dirty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>
                        <a14:foregroundMark x1="32150" y1="26968" x2="32150" y2="26968"/>
                        <a14:foregroundMark x1="30063" y1="37856" x2="30271" y2="36683"/>
                        <a14:foregroundMark x1="28810" y1="34841" x2="28810" y2="34841"/>
                        <a14:foregroundMark x1="27975" y1="32496" x2="27975" y2="32496"/>
                        <a14:foregroundMark x1="27349" y1="30486" x2="27349" y2="30486"/>
                        <a14:foregroundMark x1="26722" y1="28476" x2="27766" y2="28141"/>
                        <a14:foregroundMark x1="30689" y1="25628" x2="31524" y2="25963"/>
                        <a14:foregroundMark x1="36326" y1="25963" x2="36326" y2="25963"/>
                        <a14:foregroundMark x1="40919" y1="27638" x2="40919" y2="27638"/>
                        <a14:foregroundMark x1="42380" y1="26968" x2="42380" y2="26968"/>
                        <a14:foregroundMark x1="44050" y1="27973" x2="44050" y2="27973"/>
                        <a14:foregroundMark x1="37996" y1="30821" x2="37996" y2="30821"/>
                        <a14:foregroundMark x1="62213" y1="27973" x2="62213" y2="27973"/>
                        <a14:foregroundMark x1="57829" y1="29648" x2="57829" y2="29648"/>
                        <a14:foregroundMark x1="67015" y1="28643" x2="67015" y2="28643"/>
                        <a14:foregroundMark x1="70772" y1="29648" x2="70772" y2="29648"/>
                        <a14:foregroundMark x1="67641" y1="33166" x2="67641" y2="33166"/>
                        <a14:foregroundMark x1="59290" y1="31993" x2="59290" y2="31993"/>
                        <a14:foregroundMark x1="61587" y1="29816" x2="61587" y2="29816"/>
                        <a14:foregroundMark x1="64092" y1="28141" x2="64092" y2="28141"/>
                        <a14:foregroundMark x1="40084" y1="34338" x2="40084" y2="34338"/>
                        <a14:foregroundMark x1="65136" y1="35008" x2="65136" y2="35008"/>
                        <a14:foregroundMark x1="67223" y1="27471" x2="67223" y2="27471"/>
                        <a14:foregroundMark x1="46973" y1="49916" x2="46973" y2="49916"/>
                        <a14:foregroundMark x1="49478" y1="53099" x2="49478" y2="53099"/>
                        <a14:foregroundMark x1="52192" y1="54941" x2="52192" y2="54941"/>
                        <a14:foregroundMark x1="56159" y1="53266" x2="56159" y2="53266"/>
                        <a14:foregroundMark x1="54280" y1="51926" x2="54280" y2="51926"/>
                        <a14:foregroundMark x1="52192" y1="51424" x2="52192" y2="51424"/>
                        <a14:foregroundMark x1="44259" y1="51424" x2="44259" y2="51424"/>
                        <a14:foregroundMark x1="42797" y1="50419" x2="42797" y2="50419"/>
                        <a14:foregroundMark x1="39248" y1="49079" x2="39248" y2="49079"/>
                        <a14:foregroundMark x1="37370" y1="46399" x2="37370" y2="46399"/>
                        <a14:foregroundMark x1="38831" y1="47571" x2="38831" y2="47571"/>
                        <a14:foregroundMark x1="41962" y1="53099" x2="41962" y2="53099"/>
                        <a14:foregroundMark x1="44050" y1="54271" x2="44050" y2="54271"/>
                        <a14:foregroundMark x1="74739" y1="70519" x2="74739" y2="70519"/>
                        <a14:foregroundMark x1="67641" y1="67504" x2="67641" y2="67504"/>
                        <a14:foregroundMark x1="70146" y1="69012" x2="70146" y2="69012"/>
                        <a14:foregroundMark x1="73695" y1="69849" x2="73695" y2="69849"/>
                        <a14:foregroundMark x1="77871" y1="70352" x2="77871" y2="70352"/>
                        <a14:foregroundMark x1="84342" y1="72697" x2="84342" y2="72697"/>
                        <a14:foregroundMark x1="79332" y1="75879" x2="79332" y2="75879"/>
                        <a14:foregroundMark x1="77244" y1="76214" x2="77244" y2="76214"/>
                        <a14:foregroundMark x1="75783" y1="77219" x2="75783" y2="77219"/>
                        <a14:foregroundMark x1="71190" y1="78392" x2="71190" y2="78392"/>
                        <a14:foregroundMark x1="69729" y1="79397" x2="67641" y2="80737"/>
                        <a14:foregroundMark x1="66388" y1="81240" x2="66388" y2="81240"/>
                        <a14:foregroundMark x1="66180" y1="81575" x2="66180" y2="81575"/>
                        <a14:foregroundMark x1="65553" y1="81742" x2="65553" y2="81742"/>
                        <a14:foregroundMark x1="64927" y1="81742" x2="64092" y2="81910"/>
                        <a14:foregroundMark x1="64092" y1="81910" x2="62213" y2="81910"/>
                        <a14:foregroundMark x1="61378" y1="81742" x2="58455" y2="81742"/>
                        <a14:foregroundMark x1="56367" y1="81575" x2="54071" y2="82747"/>
                        <a14:foregroundMark x1="53445" y1="82747" x2="52192" y2="82747"/>
                        <a14:foregroundMark x1="48643" y1="81742" x2="44885" y2="81910"/>
                        <a14:foregroundMark x1="42380" y1="80737" x2="41336" y2="80737"/>
                        <a14:foregroundMark x1="40084" y1="79564" x2="39875" y2="78894"/>
                        <a14:foregroundMark x1="39248" y1="77722" x2="37370" y2="77052"/>
                        <a14:foregroundMark x1="36326" y1="75544" x2="36326" y2="75544"/>
                        <a14:foregroundMark x1="35282" y1="73702" x2="35282" y2="73702"/>
                        <a14:foregroundMark x1="35282" y1="73032" x2="35282" y2="73032"/>
                        <a14:foregroundMark x1="35282" y1="72697" x2="35282" y2="72697"/>
                        <a14:foregroundMark x1="35073" y1="72529" x2="35073" y2="72529"/>
                        <a14:foregroundMark x1="33820" y1="70519" x2="33820" y2="69179"/>
                        <a14:foregroundMark x1="32985" y1="67672" x2="32359" y2="67002"/>
                        <a14:foregroundMark x1="31315" y1="65327" x2="31315" y2="65327"/>
                        <a14:foregroundMark x1="44259" y1="81742" x2="44259" y2="81742"/>
                        <a14:foregroundMark x1="44468" y1="81910" x2="44468" y2="81910"/>
                        <a14:foregroundMark x1="42797" y1="81072" x2="42797" y2="81072"/>
                        <a14:foregroundMark x1="42797" y1="82245" x2="42797" y2="82245"/>
                        <a14:foregroundMark x1="40501" y1="83417" x2="40501" y2="83417"/>
                        <a14:foregroundMark x1="40501" y1="84087" x2="40501" y2="84087"/>
                        <a14:foregroundMark x1="39457" y1="85930" x2="39457" y2="85930"/>
                        <a14:foregroundMark x1="41545" y1="84422" x2="41545" y2="84422"/>
                        <a14:foregroundMark x1="41545" y1="83920" x2="41545" y2="83920"/>
                        <a14:foregroundMark x1="41545" y1="83417" x2="41545" y2="83417"/>
                        <a14:foregroundMark x1="44259" y1="80067" x2="44259" y2="80067"/>
                        <a14:foregroundMark x1="44885" y1="80067" x2="44885" y2="80067"/>
                        <a14:foregroundMark x1="48643" y1="80235" x2="48643" y2="80235"/>
                        <a14:foregroundMark x1="66388" y1="80737" x2="66388" y2="80737"/>
                        <a14:foregroundMark x1="57829" y1="74874" x2="58455" y2="75544"/>
                        <a14:foregroundMark x1="60125" y1="75544" x2="60125" y2="75544"/>
                        <a14:foregroundMark x1="62213" y1="75377" x2="63674" y2="74874"/>
                        <a14:foregroundMark x1="66388" y1="73869" x2="66388" y2="73869"/>
                        <a14:foregroundMark x1="69102" y1="73869" x2="69102" y2="73869"/>
                        <a14:foregroundMark x1="69102" y1="73869" x2="68267" y2="73869"/>
                        <a14:foregroundMark x1="67850" y1="73869" x2="66597" y2="74204"/>
                        <a14:foregroundMark x1="65136" y1="74204" x2="63674" y2="75042"/>
                        <a14:foregroundMark x1="49061" y1="84422" x2="49061" y2="84422"/>
                        <a14:foregroundMark x1="48434" y1="85260" x2="48434" y2="85260"/>
                        <a14:foregroundMark x1="61378" y1="88442" x2="61378" y2="88442"/>
                        <a14:foregroundMark x1="61378" y1="88610" x2="62213" y2="88777"/>
                        <a14:foregroundMark x1="67223" y1="88107" x2="68267" y2="88107"/>
                        <a14:foregroundMark x1="69311" y1="87605" x2="70146" y2="87605"/>
                        <a14:foregroundMark x1="73695" y1="86767" x2="73695" y2="86767"/>
                        <a14:foregroundMark x1="77035" y1="85930" x2="78497" y2="85930"/>
                        <a14:foregroundMark x1="79958" y1="85595" x2="79958" y2="85595"/>
                        <a14:foregroundMark x1="83299" y1="85092" x2="83299" y2="85092"/>
                        <a14:foregroundMark x1="83299" y1="85092" x2="83299" y2="85092"/>
                        <a14:foregroundMark x1="83507" y1="85092" x2="83507" y2="85092"/>
                        <a14:foregroundMark x1="84760" y1="84422" x2="84760" y2="84422"/>
                        <a14:foregroundMark x1="85595" y1="83417" x2="86430" y2="82747"/>
                        <a14:foregroundMark x1="86430" y1="82747" x2="86430" y2="82747"/>
                        <a14:foregroundMark x1="87474" y1="82245" x2="87474" y2="82245"/>
                        <a14:foregroundMark x1="87474" y1="82245" x2="87474" y2="82245"/>
                        <a14:foregroundMark x1="78497" y1="70854" x2="78497" y2="70854"/>
                        <a14:foregroundMark x1="82463" y1="70184" x2="82463" y2="70184"/>
                        <a14:foregroundMark x1="80793" y1="70184" x2="80793" y2="70184"/>
                        <a14:foregroundMark x1="78914" y1="70184" x2="78914" y2="70184"/>
                        <a14:foregroundMark x1="74113" y1="68677" x2="74113" y2="68677"/>
                        <a14:foregroundMark x1="72860" y1="68007" x2="72860" y2="68007"/>
                        <a14:foregroundMark x1="71816" y1="67337" x2="71816" y2="67337"/>
                        <a14:foregroundMark x1="85804" y1="69179" x2="85804" y2="69179"/>
                        <a14:foregroundMark x1="48643" y1="88107" x2="48643" y2="88107"/>
                        <a14:foregroundMark x1="48017" y1="86935" x2="48017" y2="86935"/>
                        <a14:foregroundMark x1="47808" y1="85595" x2="47808" y2="85595"/>
                        <a14:foregroundMark x1="42171" y1="86935" x2="42171" y2="86935"/>
                        <a14:foregroundMark x1="51983" y1="79397" x2="51983" y2="79397"/>
                        <a14:foregroundMark x1="49269" y1="79397" x2="49269" y2="79397"/>
                        <a14:foregroundMark x1="51357" y1="84422" x2="51357" y2="84422"/>
                        <a14:foregroundMark x1="53445" y1="85762" x2="53445" y2="85762"/>
                        <a14:foregroundMark x1="28810" y1="64489" x2="28810" y2="64489"/>
                        <a14:foregroundMark x1="49478" y1="56449" x2="49478" y2="56449"/>
                        <a14:foregroundMark x1="53027" y1="55444" x2="53027" y2="55444"/>
                        <a14:foregroundMark x1="55115" y1="56449" x2="55115" y2="56449"/>
                        <a14:foregroundMark x1="70772" y1="31323" x2="70772" y2="31323"/>
                        <a14:foregroundMark x1="57829" y1="34338" x2="57829" y2="34338"/>
                        <a14:foregroundMark x1="43424" y1="29983" x2="43424" y2="29983"/>
                        <a14:foregroundMark x1="35908" y1="29648" x2="35908" y2="29648"/>
                        <a14:foregroundMark x1="37787" y1="28141" x2="37787" y2="28141"/>
                        <a14:foregroundMark x1="38622" y1="25796" x2="39457" y2="25796"/>
                        <a14:foregroundMark x1="32359" y1="30318" x2="32359" y2="30318"/>
                        <a14:foregroundMark x1="35699" y1="31491" x2="35699" y2="31491"/>
                        <a14:foregroundMark x1="33612" y1="31658" x2="33612" y2="316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720950">
            <a:off x="3205644" y="3451067"/>
            <a:ext cx="823255" cy="1026060"/>
          </a:xfrm>
          <a:prstGeom prst="rect">
            <a:avLst/>
          </a:prstGeom>
        </p:spPr>
      </p:pic>
      <p:pic>
        <p:nvPicPr>
          <p:cNvPr id="13" name="Picture 2" descr="C:\Users\svetlana\AppData\Local\Microsoft\Windows\Temporary Internet Files\Content.IE5\5IXC3KFZ\MC900440422[1].wmf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2065" y="2588644"/>
            <a:ext cx="1101903" cy="880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8955" y="5531287"/>
            <a:ext cx="1075809" cy="113284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3973" y="4461294"/>
            <a:ext cx="1166475" cy="992314"/>
          </a:xfrm>
          <a:prstGeom prst="rect">
            <a:avLst/>
          </a:prstGeom>
        </p:spPr>
      </p:pic>
      <p:sp>
        <p:nvSpPr>
          <p:cNvPr id="19" name="Tlačítko akce: Informace 18">
            <a:hlinkClick r:id="" action="ppaction://noaction" highlightClick="1"/>
          </p:cNvPr>
          <p:cNvSpPr/>
          <p:nvPr/>
        </p:nvSpPr>
        <p:spPr>
          <a:xfrm>
            <a:off x="8028384" y="1766144"/>
            <a:ext cx="792088" cy="692460"/>
          </a:xfrm>
          <a:prstGeom prst="actionButtonInformation">
            <a:avLst/>
          </a:prstGeom>
          <a:solidFill>
            <a:srgbClr val="FF0000"/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lačítko akce: Domů 19">
            <a:hlinkClick r:id="" action="ppaction://noaction" highlightClick="1"/>
          </p:cNvPr>
          <p:cNvSpPr/>
          <p:nvPr/>
        </p:nvSpPr>
        <p:spPr>
          <a:xfrm>
            <a:off x="8028384" y="2677176"/>
            <a:ext cx="792088" cy="703797"/>
          </a:xfrm>
          <a:prstGeom prst="actionButtonHom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lačítko akce: Konec 20">
            <a:hlinkClick r:id="" action="ppaction://noaction" highlightClick="1"/>
          </p:cNvPr>
          <p:cNvSpPr/>
          <p:nvPr/>
        </p:nvSpPr>
        <p:spPr>
          <a:xfrm>
            <a:off x="8028384" y="3677180"/>
            <a:ext cx="792088" cy="573836"/>
          </a:xfrm>
          <a:prstGeom prst="actionButtonEnd">
            <a:avLst/>
          </a:prstGeom>
          <a:solidFill>
            <a:srgbClr val="FF0000"/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101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556792"/>
            <a:ext cx="3168352" cy="3342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2699792" y="836712"/>
            <a:ext cx="3528392" cy="100811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latin typeface="Comic Sans MS" pitchFamily="66" charset="0"/>
              </a:rPr>
              <a:t>Rakousko</a:t>
            </a:r>
            <a:endParaRPr lang="cs-CZ" sz="5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1641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 descr="Soubor:EU location SVK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206741" cy="6905056"/>
          </a:xfrm>
          <a:prstGeom prst="rect">
            <a:avLst/>
          </a:prstGeom>
          <a:noFill/>
        </p:spPr>
      </p:pic>
      <p:sp>
        <p:nvSpPr>
          <p:cNvPr id="4" name="Zaoblený obdélník 3"/>
          <p:cNvSpPr/>
          <p:nvPr/>
        </p:nvSpPr>
        <p:spPr>
          <a:xfrm>
            <a:off x="184075" y="332656"/>
            <a:ext cx="8668369" cy="108012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latin typeface="Comic Sans MS" pitchFamily="66" charset="0"/>
              </a:rPr>
              <a:t>Republika Rakousko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5" name="Pětiúhelník 4"/>
          <p:cNvSpPr/>
          <p:nvPr/>
        </p:nvSpPr>
        <p:spPr>
          <a:xfrm flipH="1">
            <a:off x="179512" y="2579448"/>
            <a:ext cx="3312368" cy="432048"/>
          </a:xfrm>
          <a:prstGeom prst="homePlate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Střed Evropy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7" name="Pětiúhelník 6"/>
          <p:cNvSpPr/>
          <p:nvPr/>
        </p:nvSpPr>
        <p:spPr>
          <a:xfrm flipH="1">
            <a:off x="179512" y="1556792"/>
            <a:ext cx="8672933" cy="432048"/>
          </a:xfrm>
          <a:prstGeom prst="homePlate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atin typeface="Comic Sans MS" pitchFamily="66" charset="0"/>
              </a:rPr>
              <a:t>s</a:t>
            </a:r>
            <a:r>
              <a:rPr lang="cs-CZ" sz="2400" dirty="0" smtClean="0">
                <a:latin typeface="Comic Sans MS" pitchFamily="66" charset="0"/>
              </a:rPr>
              <a:t>ousední stát  ČR – společná historie – (Rakousko-Uhersko)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8" name="Pětiúhelník 7"/>
          <p:cNvSpPr/>
          <p:nvPr/>
        </p:nvSpPr>
        <p:spPr>
          <a:xfrm flipH="1">
            <a:off x="184076" y="3139511"/>
            <a:ext cx="4658297" cy="432048"/>
          </a:xfrm>
          <a:prstGeom prst="homePlate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Alpy</a:t>
            </a:r>
            <a:r>
              <a:rPr lang="cs-CZ" sz="2400" dirty="0" smtClean="0">
                <a:latin typeface="Comic Sans MS" pitchFamily="66" charset="0"/>
              </a:rPr>
              <a:t> – 2/3 pokrývají hory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9" name="Pětiúhelník 8"/>
          <p:cNvSpPr/>
          <p:nvPr/>
        </p:nvSpPr>
        <p:spPr>
          <a:xfrm flipH="1">
            <a:off x="184075" y="2114191"/>
            <a:ext cx="8668369" cy="432048"/>
          </a:xfrm>
          <a:prstGeom prst="homePlate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atin typeface="Comic Sans MS" pitchFamily="66" charset="0"/>
              </a:rPr>
              <a:t>v</a:t>
            </a:r>
            <a:r>
              <a:rPr lang="cs-CZ" sz="2400" dirty="0" smtClean="0">
                <a:latin typeface="Comic Sans MS" pitchFamily="66" charset="0"/>
              </a:rPr>
              <a:t>nitrozemský stát, řadí se mezi tzv. Alpské státy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2" name="Pětiúhelník 11"/>
          <p:cNvSpPr/>
          <p:nvPr/>
        </p:nvSpPr>
        <p:spPr>
          <a:xfrm flipH="1">
            <a:off x="201734" y="5805264"/>
            <a:ext cx="3290145" cy="432048"/>
          </a:xfrm>
          <a:prstGeom prst="homePlate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Dunaj, Inn, Rýn: řeky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3" name="Pětiúhelník 12"/>
          <p:cNvSpPr/>
          <p:nvPr/>
        </p:nvSpPr>
        <p:spPr>
          <a:xfrm flipH="1">
            <a:off x="201733" y="4830122"/>
            <a:ext cx="3290144" cy="432048"/>
          </a:xfrm>
          <a:prstGeom prst="homePlate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němčina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4" name="Pětiúhelník 13"/>
          <p:cNvSpPr/>
          <p:nvPr/>
        </p:nvSpPr>
        <p:spPr>
          <a:xfrm flipH="1">
            <a:off x="201734" y="5300528"/>
            <a:ext cx="3290145" cy="432048"/>
          </a:xfrm>
          <a:prstGeom prst="homePlate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atin typeface="Comic Sans MS" pitchFamily="66" charset="0"/>
              </a:rPr>
              <a:t>e</a:t>
            </a:r>
            <a:r>
              <a:rPr lang="cs-CZ" sz="2400" dirty="0" smtClean="0">
                <a:latin typeface="Comic Sans MS" pitchFamily="66" charset="0"/>
              </a:rPr>
              <a:t>uro, členem EU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0" name="Pětiúhelník 9"/>
          <p:cNvSpPr/>
          <p:nvPr/>
        </p:nvSpPr>
        <p:spPr>
          <a:xfrm flipH="1">
            <a:off x="219571" y="4277428"/>
            <a:ext cx="3272305" cy="432048"/>
          </a:xfrm>
          <a:prstGeom prst="homePlate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atin typeface="Comic Sans MS" pitchFamily="66" charset="0"/>
              </a:rPr>
              <a:t>h</a:t>
            </a:r>
            <a:r>
              <a:rPr lang="cs-CZ" sz="2400" dirty="0" smtClean="0">
                <a:latin typeface="Comic Sans MS" pitchFamily="66" charset="0"/>
              </a:rPr>
              <a:t>lavní město </a:t>
            </a:r>
            <a:r>
              <a:rPr lang="cs-CZ" sz="2400" dirty="0">
                <a:latin typeface="Comic Sans MS" pitchFamily="66" charset="0"/>
              </a:rPr>
              <a:t>V</a:t>
            </a:r>
            <a:r>
              <a:rPr lang="cs-CZ" sz="2400" dirty="0" smtClean="0">
                <a:latin typeface="Comic Sans MS" pitchFamily="66" charset="0"/>
              </a:rPr>
              <a:t>ídeň 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6" name="Pětiúhelník 15"/>
          <p:cNvSpPr/>
          <p:nvPr/>
        </p:nvSpPr>
        <p:spPr>
          <a:xfrm flipH="1">
            <a:off x="201734" y="3629713"/>
            <a:ext cx="3290145" cy="432048"/>
          </a:xfrm>
          <a:prstGeom prst="homePlate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9 spolkových zemí 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3074" name="Picture 2" descr="Soubor:Flag of Austria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2391" y="5046147"/>
            <a:ext cx="2595638" cy="1729344"/>
          </a:xfrm>
          <a:prstGeom prst="rect">
            <a:avLst/>
          </a:prstGeom>
          <a:noFill/>
          <a:ln w="127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2652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0"/>
                            </p:stCondLst>
                            <p:childTnLst>
                              <p:par>
                                <p:cTn id="43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2000"/>
                            </p:stCondLst>
                            <p:childTnLst>
                              <p:par>
                                <p:cTn id="4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4000"/>
                            </p:stCondLst>
                            <p:childTnLst>
                              <p:par>
                                <p:cTn id="5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5000"/>
                            </p:stCondLst>
                            <p:childTnLst>
                              <p:par>
                                <p:cTn id="6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7000"/>
                            </p:stCondLst>
                            <p:childTnLst>
                              <p:par>
                                <p:cTn id="6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2" grpId="0" animBg="1"/>
      <p:bldP spid="13" grpId="0" animBg="1"/>
      <p:bldP spid="14" grpId="0" animBg="1"/>
      <p:bldP spid="10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978" t="53463" r="39767" b="22335"/>
          <a:stretch/>
        </p:blipFill>
        <p:spPr bwMode="auto">
          <a:xfrm>
            <a:off x="-45440" y="0"/>
            <a:ext cx="9175587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vál 4"/>
          <p:cNvSpPr/>
          <p:nvPr/>
        </p:nvSpPr>
        <p:spPr>
          <a:xfrm>
            <a:off x="3239247" y="1357330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777849" y="4306756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479488" y="4379658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798261" y="3933056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004048" y="4835215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285431" y="5311564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300192" y="5910254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065881" y="6396484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8656249" y="6381328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8388424" y="4701964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361510" y="1336559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210875" y="2132856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608276" y="2636912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539552" y="4291258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7109986" y="4619191"/>
            <a:ext cx="1923523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Rumunsko</a:t>
            </a:r>
            <a:endParaRPr lang="cs-CZ" sz="2400" b="1" dirty="0"/>
          </a:p>
        </p:txBody>
      </p:sp>
      <p:sp>
        <p:nvSpPr>
          <p:cNvPr id="19" name="Ovál 18"/>
          <p:cNvSpPr/>
          <p:nvPr/>
        </p:nvSpPr>
        <p:spPr>
          <a:xfrm>
            <a:off x="8559267" y="2996952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6777849" y="1357330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6640452" y="3222254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5066086" y="2636912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8800265" y="908720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6129777" y="4148512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Maďarsko</a:t>
            </a:r>
            <a:endParaRPr lang="cs-CZ" sz="2400" b="1" dirty="0"/>
          </a:p>
        </p:txBody>
      </p:sp>
      <p:sp>
        <p:nvSpPr>
          <p:cNvPr id="25" name="Zaoblený obdélník 24"/>
          <p:cNvSpPr/>
          <p:nvPr/>
        </p:nvSpPr>
        <p:spPr>
          <a:xfrm rot="21306015">
            <a:off x="5489026" y="6317362"/>
            <a:ext cx="2665840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 Srbsko a Černá hora</a:t>
            </a:r>
            <a:endParaRPr lang="cs-CZ" sz="2000" b="1" dirty="0"/>
          </a:p>
        </p:txBody>
      </p:sp>
      <p:sp>
        <p:nvSpPr>
          <p:cNvPr id="26" name="Zaoblený obdélník 25"/>
          <p:cNvSpPr/>
          <p:nvPr/>
        </p:nvSpPr>
        <p:spPr>
          <a:xfrm>
            <a:off x="2637359" y="1269418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Německo</a:t>
            </a:r>
            <a:endParaRPr lang="cs-CZ" sz="2400" b="1" dirty="0"/>
          </a:p>
        </p:txBody>
      </p:sp>
      <p:sp>
        <p:nvSpPr>
          <p:cNvPr id="27" name="Zaoblený obdélník 26"/>
          <p:cNvSpPr/>
          <p:nvPr/>
        </p:nvSpPr>
        <p:spPr>
          <a:xfrm>
            <a:off x="4418014" y="2557790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Česko</a:t>
            </a:r>
            <a:endParaRPr lang="cs-CZ" sz="2400" b="1" dirty="0"/>
          </a:p>
        </p:txBody>
      </p:sp>
      <p:sp>
        <p:nvSpPr>
          <p:cNvPr id="29" name="Zaoblený obdélník 28"/>
          <p:cNvSpPr/>
          <p:nvPr/>
        </p:nvSpPr>
        <p:spPr>
          <a:xfrm rot="20048050">
            <a:off x="5108423" y="5824388"/>
            <a:ext cx="2674105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</a:t>
            </a:r>
            <a:r>
              <a:rPr lang="cs-CZ" sz="2000" b="1" dirty="0" smtClean="0"/>
              <a:t>Bosna a Hercegovina</a:t>
            </a:r>
            <a:endParaRPr lang="cs-CZ" sz="2000" b="1" dirty="0"/>
          </a:p>
        </p:txBody>
      </p:sp>
      <p:sp>
        <p:nvSpPr>
          <p:cNvPr id="31" name="Zaoblený obdélník 30"/>
          <p:cNvSpPr/>
          <p:nvPr/>
        </p:nvSpPr>
        <p:spPr>
          <a:xfrm rot="20816688">
            <a:off x="4150189" y="4756093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Slovinsko</a:t>
            </a:r>
            <a:endParaRPr lang="cs-CZ" sz="2400" b="1" dirty="0"/>
          </a:p>
        </p:txBody>
      </p:sp>
      <p:sp>
        <p:nvSpPr>
          <p:cNvPr id="32" name="Zaoblený obdélník 31"/>
          <p:cNvSpPr/>
          <p:nvPr/>
        </p:nvSpPr>
        <p:spPr>
          <a:xfrm>
            <a:off x="2532679" y="5303327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Itálie</a:t>
            </a:r>
            <a:endParaRPr lang="cs-CZ" sz="2400" b="1" dirty="0"/>
          </a:p>
        </p:txBody>
      </p:sp>
      <p:sp>
        <p:nvSpPr>
          <p:cNvPr id="33" name="Zaoblený obdélník 32"/>
          <p:cNvSpPr/>
          <p:nvPr/>
        </p:nvSpPr>
        <p:spPr>
          <a:xfrm>
            <a:off x="6136396" y="1336559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Polsko</a:t>
            </a:r>
            <a:endParaRPr lang="cs-CZ" sz="2400" b="1" dirty="0"/>
          </a:p>
        </p:txBody>
      </p:sp>
      <p:sp>
        <p:nvSpPr>
          <p:cNvPr id="34" name="Zaoblený obdélník 33"/>
          <p:cNvSpPr/>
          <p:nvPr/>
        </p:nvSpPr>
        <p:spPr>
          <a:xfrm rot="18333012">
            <a:off x="7864161" y="2917831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Ukrajina</a:t>
            </a:r>
            <a:endParaRPr lang="cs-CZ" sz="2400" b="1" dirty="0"/>
          </a:p>
        </p:txBody>
      </p:sp>
      <p:sp>
        <p:nvSpPr>
          <p:cNvPr id="35" name="Zaoblený obdélník 34"/>
          <p:cNvSpPr/>
          <p:nvPr/>
        </p:nvSpPr>
        <p:spPr>
          <a:xfrm>
            <a:off x="6129777" y="3064010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Slovensko</a:t>
            </a:r>
            <a:endParaRPr lang="cs-CZ" sz="2400" b="1" dirty="0"/>
          </a:p>
        </p:txBody>
      </p:sp>
      <p:sp>
        <p:nvSpPr>
          <p:cNvPr id="36" name="Zaoblený obdélník 35"/>
          <p:cNvSpPr/>
          <p:nvPr/>
        </p:nvSpPr>
        <p:spPr>
          <a:xfrm rot="19262097">
            <a:off x="593425" y="1205333"/>
            <a:ext cx="1810962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Nizozemsko</a:t>
            </a:r>
            <a:endParaRPr lang="cs-CZ" sz="2400" b="1" dirty="0"/>
          </a:p>
        </p:txBody>
      </p:sp>
      <p:sp>
        <p:nvSpPr>
          <p:cNvPr id="37" name="Zaoblený obdélník 36"/>
          <p:cNvSpPr/>
          <p:nvPr/>
        </p:nvSpPr>
        <p:spPr>
          <a:xfrm>
            <a:off x="539552" y="2053734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Belgie</a:t>
            </a:r>
            <a:endParaRPr lang="cs-CZ" sz="2400" b="1" dirty="0"/>
          </a:p>
        </p:txBody>
      </p:sp>
      <p:sp>
        <p:nvSpPr>
          <p:cNvPr id="38" name="Zaoblený obdélník 37"/>
          <p:cNvSpPr/>
          <p:nvPr/>
        </p:nvSpPr>
        <p:spPr>
          <a:xfrm>
            <a:off x="340198" y="2564904"/>
            <a:ext cx="2330655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Lucembursko</a:t>
            </a:r>
            <a:endParaRPr lang="cs-CZ" sz="2400" b="1" dirty="0"/>
          </a:p>
        </p:txBody>
      </p:sp>
      <p:sp>
        <p:nvSpPr>
          <p:cNvPr id="39" name="Zaoblený obdélník 38"/>
          <p:cNvSpPr/>
          <p:nvPr/>
        </p:nvSpPr>
        <p:spPr>
          <a:xfrm>
            <a:off x="168116" y="4212136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Francie</a:t>
            </a:r>
            <a:endParaRPr lang="cs-CZ" sz="2400" b="1" dirty="0"/>
          </a:p>
        </p:txBody>
      </p:sp>
      <p:sp>
        <p:nvSpPr>
          <p:cNvPr id="40" name="Zaoblený obdélník 39"/>
          <p:cNvSpPr/>
          <p:nvPr/>
        </p:nvSpPr>
        <p:spPr>
          <a:xfrm rot="21137370">
            <a:off x="1466933" y="4366727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Švýcarsko</a:t>
            </a:r>
            <a:endParaRPr lang="cs-CZ" sz="2400" b="1" dirty="0"/>
          </a:p>
        </p:txBody>
      </p:sp>
      <p:sp>
        <p:nvSpPr>
          <p:cNvPr id="42" name="Zaoblený obdélník 41"/>
          <p:cNvSpPr/>
          <p:nvPr/>
        </p:nvSpPr>
        <p:spPr>
          <a:xfrm rot="19928587">
            <a:off x="4240217" y="3809938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Rakousko</a:t>
            </a:r>
            <a:endParaRPr lang="cs-CZ" sz="2400" b="1" dirty="0"/>
          </a:p>
        </p:txBody>
      </p:sp>
      <p:sp>
        <p:nvSpPr>
          <p:cNvPr id="44" name="Ovál 43"/>
          <p:cNvSpPr/>
          <p:nvPr/>
        </p:nvSpPr>
        <p:spPr>
          <a:xfrm>
            <a:off x="3118628" y="4322321"/>
            <a:ext cx="165523" cy="121337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Zaoblený obdélník 40"/>
          <p:cNvSpPr/>
          <p:nvPr/>
        </p:nvSpPr>
        <p:spPr>
          <a:xfrm rot="21125718">
            <a:off x="2133226" y="3577046"/>
            <a:ext cx="2212041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</a:t>
            </a:r>
            <a:r>
              <a:rPr lang="cs-CZ" sz="2400" b="1" dirty="0" err="1" smtClean="0"/>
              <a:t>Lichnštejnsko</a:t>
            </a:r>
            <a:endParaRPr lang="cs-CZ" sz="2400" b="1" dirty="0"/>
          </a:p>
        </p:txBody>
      </p:sp>
      <p:sp>
        <p:nvSpPr>
          <p:cNvPr id="47" name="Ovál 46"/>
          <p:cNvSpPr/>
          <p:nvPr/>
        </p:nvSpPr>
        <p:spPr>
          <a:xfrm>
            <a:off x="5769736" y="4988916"/>
            <a:ext cx="288032" cy="273804"/>
          </a:xfrm>
          <a:prstGeom prst="ellipse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cross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Zaoblený obdélník 29"/>
          <p:cNvSpPr/>
          <p:nvPr/>
        </p:nvSpPr>
        <p:spPr>
          <a:xfrm rot="20807858">
            <a:off x="4598151" y="5108670"/>
            <a:ext cx="1754591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Chorvatsko</a:t>
            </a:r>
            <a:endParaRPr lang="cs-CZ" sz="2400" b="1" dirty="0"/>
          </a:p>
        </p:txBody>
      </p:sp>
      <p:sp>
        <p:nvSpPr>
          <p:cNvPr id="48" name="Zaoblený obdélník 47"/>
          <p:cNvSpPr/>
          <p:nvPr/>
        </p:nvSpPr>
        <p:spPr>
          <a:xfrm rot="5053468">
            <a:off x="7995718" y="602516"/>
            <a:ext cx="1731161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Bělorusko</a:t>
            </a:r>
            <a:endParaRPr lang="cs-CZ" sz="2400" b="1" dirty="0"/>
          </a:p>
        </p:txBody>
      </p:sp>
      <p:sp>
        <p:nvSpPr>
          <p:cNvPr id="49" name="Zaoblený obdélník 48"/>
          <p:cNvSpPr/>
          <p:nvPr/>
        </p:nvSpPr>
        <p:spPr>
          <a:xfrm>
            <a:off x="7479016" y="6302206"/>
            <a:ext cx="1584176" cy="432048"/>
          </a:xfrm>
          <a:prstGeom prst="round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Bulharsko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59076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4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4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" dur="2000" fill="hold"/>
                                        <p:tgtEl>
                                          <p:spTgt spid="4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000"/>
                            </p:stCondLst>
                            <p:childTnLst>
                              <p:par>
                                <p:cTn id="5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6" dur="2000" fill="hold"/>
                                        <p:tgtEl>
                                          <p:spTgt spid="3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000"/>
                            </p:stCondLst>
                            <p:childTnLst>
                              <p:par>
                                <p:cTn id="6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000"/>
                            </p:stCondLst>
                            <p:childTnLst>
                              <p:par>
                                <p:cTn id="8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4" dur="2000" fill="hold"/>
                                        <p:tgtEl>
                                          <p:spTgt spid="3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4000"/>
                            </p:stCondLst>
                            <p:childTnLst>
                              <p:par>
                                <p:cTn id="8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000"/>
                            </p:stCondLst>
                            <p:childTnLst>
                              <p:par>
                                <p:cTn id="10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2" dur="2000" fill="hold"/>
                                        <p:tgtEl>
                                          <p:spTgt spid="3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4000"/>
                            </p:stCondLst>
                            <p:childTnLst>
                              <p:par>
                                <p:cTn id="10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1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0" dur="2000" fill="hold"/>
                                        <p:tgtEl>
                                          <p:spTgt spid="3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2000"/>
                            </p:stCondLst>
                            <p:childTnLst>
                              <p:par>
                                <p:cTn id="13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8" dur="2000" fill="hold"/>
                                        <p:tgtEl>
                                          <p:spTgt spid="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4000"/>
                            </p:stCondLst>
                            <p:childTnLst>
                              <p:par>
                                <p:cTn id="14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6" dur="2000" fill="hold"/>
                                        <p:tgtEl>
                                          <p:spTgt spid="3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4000"/>
                            </p:stCondLst>
                            <p:childTnLst>
                              <p:par>
                                <p:cTn id="15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2000"/>
                            </p:stCondLst>
                            <p:childTnLst>
                              <p:par>
                                <p:cTn id="17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4" dur="2000" fill="hold"/>
                                        <p:tgtEl>
                                          <p:spTgt spid="3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4000"/>
                            </p:stCondLst>
                            <p:childTnLst>
                              <p:par>
                                <p:cTn id="17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2000"/>
                            </p:stCondLst>
                            <p:childTnLst>
                              <p:par>
                                <p:cTn id="19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2" dur="2000" fill="hold"/>
                                        <p:tgtEl>
                                          <p:spTgt spid="3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3" fill="hold">
                            <p:stCondLst>
                              <p:cond delay="4000"/>
                            </p:stCondLst>
                            <p:childTnLst>
                              <p:par>
                                <p:cTn id="19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8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2000"/>
                            </p:stCondLst>
                            <p:childTnLst>
                              <p:par>
                                <p:cTn id="20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0" dur="2000" fill="hold"/>
                                        <p:tgtEl>
                                          <p:spTgt spid="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1" fill="hold">
                            <p:stCondLst>
                              <p:cond delay="4000"/>
                            </p:stCondLst>
                            <p:childTnLst>
                              <p:par>
                                <p:cTn id="21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3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5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2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8" dur="2000" fill="hold"/>
                                        <p:tgtEl>
                                          <p:spTgt spid="3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9" fill="hold">
                            <p:stCondLst>
                              <p:cond delay="4000"/>
                            </p:stCondLst>
                            <p:childTnLst>
                              <p:par>
                                <p:cTn id="23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1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2000"/>
                            </p:stCondLst>
                            <p:childTnLst>
                              <p:par>
                                <p:cTn id="24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6" dur="2000" fill="hold"/>
                                        <p:tgtEl>
                                          <p:spTgt spid="3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7" fill="hold">
                            <p:stCondLst>
                              <p:cond delay="4000"/>
                            </p:stCondLst>
                            <p:childTnLst>
                              <p:par>
                                <p:cTn id="24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9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2000"/>
                            </p:stCondLst>
                            <p:childTnLst>
                              <p:par>
                                <p:cTn id="26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4" dur="2000" fill="hold"/>
                                        <p:tgtEl>
                                          <p:spTgt spid="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7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9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2000"/>
                            </p:stCondLst>
                            <p:childTnLst>
                              <p:par>
                                <p:cTn id="28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2" dur="2000" fill="hold"/>
                                        <p:tgtEl>
                                          <p:spTgt spid="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3" fill="hold">
                            <p:stCondLst>
                              <p:cond delay="4000"/>
                            </p:stCondLst>
                            <p:childTnLst>
                              <p:par>
                                <p:cTn id="28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0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1" fill="hold">
                            <p:stCondLst>
                              <p:cond delay="4000"/>
                            </p:stCondLst>
                            <p:childTnLst>
                              <p:par>
                                <p:cTn id="30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3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0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9" fill="hold">
                      <p:stCondLst>
                        <p:cond delay="0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2000"/>
                            </p:stCondLst>
                            <p:childTnLst>
                              <p:par>
                                <p:cTn id="31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8" dur="2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9" fill="hold">
                            <p:stCondLst>
                              <p:cond delay="4000"/>
                            </p:stCondLst>
                            <p:childTnLst>
                              <p:par>
                                <p:cTn id="32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3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7" fill="hold">
                            <p:stCondLst>
                              <p:cond delay="4000"/>
                            </p:stCondLst>
                            <p:childTnLst>
                              <p:par>
                                <p:cTn id="33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9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0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1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5" fill="hold">
                      <p:stCondLst>
                        <p:cond delay="0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9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1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2000"/>
                            </p:stCondLst>
                            <p:childTnLst>
                              <p:par>
                                <p:cTn id="35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54" dur="2000" fill="hold"/>
                                        <p:tgtEl>
                                          <p:spTgt spid="4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5" fill="hold">
                            <p:stCondLst>
                              <p:cond delay="4000"/>
                            </p:stCondLst>
                            <p:childTnLst>
                              <p:par>
                                <p:cTn id="35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7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9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0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7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9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0" fill="hold">
                            <p:stCondLst>
                              <p:cond delay="2000"/>
                            </p:stCondLst>
                            <p:childTnLst>
                              <p:par>
                                <p:cTn id="37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72" dur="2000" fill="hold"/>
                                        <p:tgtEl>
                                          <p:spTgt spid="4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3" fill="hold">
                            <p:stCondLst>
                              <p:cond delay="4000"/>
                            </p:stCondLst>
                            <p:childTnLst>
                              <p:par>
                                <p:cTn id="37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5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6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7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8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4" grpId="2" animBg="1"/>
      <p:bldP spid="24" grpId="0" animBg="1"/>
      <p:bldP spid="24" grpId="1" animBg="1"/>
      <p:bldP spid="24" grpId="2" animBg="1"/>
      <p:bldP spid="25" grpId="0" animBg="1"/>
      <p:bldP spid="25" grpId="1" animBg="1"/>
      <p:bldP spid="25" grpId="2" animBg="1"/>
      <p:bldP spid="26" grpId="0" animBg="1"/>
      <p:bldP spid="26" grpId="1" animBg="1"/>
      <p:bldP spid="26" grpId="2" animBg="1"/>
      <p:bldP spid="27" grpId="0" animBg="1"/>
      <p:bldP spid="27" grpId="1" animBg="1"/>
      <p:bldP spid="27" grpId="2" animBg="1"/>
      <p:bldP spid="29" grpId="0" animBg="1"/>
      <p:bldP spid="29" grpId="1" animBg="1"/>
      <p:bldP spid="29" grpId="2" animBg="1"/>
      <p:bldP spid="31" grpId="0" animBg="1"/>
      <p:bldP spid="31" grpId="1" animBg="1"/>
      <p:bldP spid="31" grpId="2" animBg="1"/>
      <p:bldP spid="32" grpId="0" animBg="1"/>
      <p:bldP spid="32" grpId="1" animBg="1"/>
      <p:bldP spid="32" grpId="2" animBg="1"/>
      <p:bldP spid="33" grpId="0" animBg="1"/>
      <p:bldP spid="33" grpId="1" animBg="1"/>
      <p:bldP spid="33" grpId="2" animBg="1"/>
      <p:bldP spid="34" grpId="0" animBg="1"/>
      <p:bldP spid="34" grpId="1" animBg="1"/>
      <p:bldP spid="34" grpId="2" animBg="1"/>
      <p:bldP spid="35" grpId="0" animBg="1"/>
      <p:bldP spid="35" grpId="1" animBg="1"/>
      <p:bldP spid="35" grpId="2" animBg="1"/>
      <p:bldP spid="36" grpId="0" animBg="1"/>
      <p:bldP spid="36" grpId="1" animBg="1"/>
      <p:bldP spid="36" grpId="2" animBg="1"/>
      <p:bldP spid="37" grpId="0" animBg="1"/>
      <p:bldP spid="37" grpId="1" animBg="1"/>
      <p:bldP spid="37" grpId="2" animBg="1"/>
      <p:bldP spid="38" grpId="0" animBg="1"/>
      <p:bldP spid="38" grpId="1" animBg="1"/>
      <p:bldP spid="38" grpId="2" animBg="1"/>
      <p:bldP spid="39" grpId="0" animBg="1"/>
      <p:bldP spid="39" grpId="1" animBg="1"/>
      <p:bldP spid="39" grpId="2" animBg="1"/>
      <p:bldP spid="40" grpId="0" animBg="1"/>
      <p:bldP spid="40" grpId="1" animBg="1"/>
      <p:bldP spid="40" grpId="2" animBg="1"/>
      <p:bldP spid="42" grpId="0" animBg="1"/>
      <p:bldP spid="42" grpId="1" animBg="1"/>
      <p:bldP spid="42" grpId="2" animBg="1"/>
      <p:bldP spid="41" grpId="0" animBg="1"/>
      <p:bldP spid="41" grpId="1" animBg="1"/>
      <p:bldP spid="41" grpId="2" animBg="1"/>
      <p:bldP spid="30" grpId="0" animBg="1"/>
      <p:bldP spid="30" grpId="1" animBg="1"/>
      <p:bldP spid="30" grpId="2" animBg="1"/>
      <p:bldP spid="48" grpId="0" animBg="1"/>
      <p:bldP spid="48" grpId="1" animBg="1"/>
      <p:bldP spid="48" grpId="2" animBg="1"/>
      <p:bldP spid="49" grpId="0" animBg="1"/>
      <p:bldP spid="49" grpId="1" animBg="1"/>
      <p:bldP spid="49" grpId="2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07504" y="2924944"/>
            <a:ext cx="8784976" cy="3672407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cs-CZ" sz="24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Österreich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znamená v </a:t>
            </a:r>
            <a:r>
              <a:rPr lang="cs-CZ" sz="2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češtině „východní 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říše“. </a:t>
            </a:r>
            <a:r>
              <a:rPr lang="cs-CZ" sz="2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i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České pojmenování Rakousko (historicky </a:t>
            </a:r>
            <a:r>
              <a:rPr lang="cs-CZ" sz="24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Rakúsy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později Rakousy) pochází od pohraničního hradu </a:t>
            </a:r>
            <a:r>
              <a:rPr lang="cs-CZ" sz="2400" i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Ratgoz</a:t>
            </a:r>
            <a:r>
              <a:rPr lang="cs-CZ" sz="2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dnes </a:t>
            </a:r>
            <a:r>
              <a:rPr lang="cs-CZ" sz="24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Raabs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na soutoku moravské a německé </a:t>
            </a:r>
            <a:r>
              <a:rPr lang="cs-CZ" sz="2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Dyje, 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jehož název čeští obchodníci zkomolili na </a:t>
            </a:r>
            <a:r>
              <a:rPr lang="cs-CZ" sz="24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Rakús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(nebo </a:t>
            </a:r>
            <a:r>
              <a:rPr lang="cs-CZ" sz="24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Rakuš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). Podle něj pak pojmenovali okolní území a později celou zemi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37495">
            <a:off x="5387473" y="1231273"/>
            <a:ext cx="3235687" cy="215577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2" name="Zaoblený obdélník 1"/>
          <p:cNvSpPr/>
          <p:nvPr/>
        </p:nvSpPr>
        <p:spPr>
          <a:xfrm>
            <a:off x="179512" y="260648"/>
            <a:ext cx="6048672" cy="1008112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3200" b="1" i="1" dirty="0" smtClean="0">
                <a:ln/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ÖSTERREICH = RAKOUSKO</a:t>
            </a:r>
            <a:endParaRPr lang="cs-CZ" sz="3200" b="1" dirty="0">
              <a:ln/>
              <a:solidFill>
                <a:schemeClr val="accent3">
                  <a:lumMod val="50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402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51825"/>
            <a:ext cx="8208912" cy="412432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395536" y="188640"/>
            <a:ext cx="8280920" cy="756083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latin typeface="Comic Sans MS" pitchFamily="66" charset="0"/>
              </a:rPr>
              <a:t>Najdi ve své mapě, </a:t>
            </a:r>
            <a:endParaRPr lang="cs-CZ" sz="2000" dirty="0" smtClean="0">
              <a:latin typeface="Comic Sans MS" pitchFamily="66" charset="0"/>
            </a:endParaRPr>
          </a:p>
          <a:p>
            <a:pPr algn="ctr"/>
            <a:r>
              <a:rPr lang="cs-CZ" sz="2000" dirty="0" smtClean="0">
                <a:latin typeface="Comic Sans MS" pitchFamily="66" charset="0"/>
              </a:rPr>
              <a:t>pak </a:t>
            </a:r>
            <a:r>
              <a:rPr lang="cs-CZ" sz="2000" dirty="0">
                <a:latin typeface="Comic Sans MS" pitchFamily="66" charset="0"/>
              </a:rPr>
              <a:t>klikni na příslušné informační </a:t>
            </a:r>
            <a:r>
              <a:rPr lang="cs-CZ" sz="2000" dirty="0" smtClean="0">
                <a:latin typeface="Comic Sans MS" pitchFamily="66" charset="0"/>
              </a:rPr>
              <a:t>tlačítko </a:t>
            </a:r>
            <a:r>
              <a:rPr lang="cs-CZ" sz="2000" dirty="0">
                <a:latin typeface="Comic Sans MS" pitchFamily="66" charset="0"/>
              </a:rPr>
              <a:t>a </a:t>
            </a:r>
            <a:r>
              <a:rPr lang="cs-CZ" sz="2000" dirty="0" smtClean="0">
                <a:latin typeface="Comic Sans MS" pitchFamily="66" charset="0"/>
              </a:rPr>
              <a:t>prohlédni si 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015746" y="1061125"/>
            <a:ext cx="2660710" cy="50405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Bregenz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95536" y="1700808"/>
            <a:ext cx="2481579" cy="50405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Salzburg 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014142" y="1700808"/>
            <a:ext cx="2662314" cy="50405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Innsbruck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061625" y="1061125"/>
            <a:ext cx="2791878" cy="50405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Alpy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95536" y="1061125"/>
            <a:ext cx="2475858" cy="50405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Vídeň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16" name="Picture 4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93" y="4491353"/>
            <a:ext cx="1014509" cy="4469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Zaoblený obdélník 6"/>
          <p:cNvSpPr/>
          <p:nvPr/>
        </p:nvSpPr>
        <p:spPr>
          <a:xfrm>
            <a:off x="3089612" y="1667984"/>
            <a:ext cx="2763891" cy="50405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000" b="1" dirty="0" smtClean="0">
                <a:latin typeface="Comic Sans MS" pitchFamily="66" charset="0"/>
              </a:rPr>
              <a:t>Graz</a:t>
            </a:r>
            <a:endParaRPr lang="cs-CZ" sz="2000" b="1" dirty="0">
              <a:latin typeface="Comic Sans MS" pitchFamily="66" charset="0"/>
            </a:endParaRPr>
          </a:p>
        </p:txBody>
      </p:sp>
      <p:pic>
        <p:nvPicPr>
          <p:cNvPr id="18" name="Picture 4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2598" y="5170492"/>
            <a:ext cx="1014509" cy="4469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4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4889" y="4810956"/>
            <a:ext cx="1014509" cy="4469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4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8465" y="4044359"/>
            <a:ext cx="1014509" cy="4469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4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553888"/>
            <a:ext cx="1014509" cy="4469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4">
            <a:hlinkClick r:id="rId9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9779" y="5170492"/>
            <a:ext cx="1014509" cy="4469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lačítko akce: Konec 1">
            <a:hlinkClick r:id="rId10" action="ppaction://hlinksldjump" highlightClick="1"/>
          </p:cNvPr>
          <p:cNvSpPr/>
          <p:nvPr/>
        </p:nvSpPr>
        <p:spPr>
          <a:xfrm>
            <a:off x="611193" y="2492896"/>
            <a:ext cx="938935" cy="648072"/>
          </a:xfrm>
          <a:prstGeom prst="actionButtonEnd">
            <a:avLst/>
          </a:prstGeom>
          <a:solidFill>
            <a:srgbClr val="FF0000"/>
          </a:solidFill>
          <a:ln>
            <a:noFill/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9064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58772" y="188640"/>
            <a:ext cx="7920880" cy="79208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i="1" dirty="0" smtClean="0">
                <a:latin typeface="Comic Sans MS" pitchFamily="66" charset="0"/>
              </a:rPr>
              <a:t>Hlavní město Vídeň</a:t>
            </a:r>
            <a:endParaRPr lang="cs-CZ" sz="4000" i="1" dirty="0">
              <a:latin typeface="Comic Sans MS" pitchFamily="66" charset="0"/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471" y="1124744"/>
            <a:ext cx="4079996" cy="543999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3" name="Zaoblený obdélník 2"/>
          <p:cNvSpPr/>
          <p:nvPr/>
        </p:nvSpPr>
        <p:spPr>
          <a:xfrm>
            <a:off x="4917529" y="1100920"/>
            <a:ext cx="3647612" cy="115212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Mnoho vzácných starobylých památek a také…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4" name="Obrázek 3">
            <a:hlinkClick r:id="rId3"/>
          </p:cNvPr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32150" y1="26968" x2="32150" y2="26968"/>
                        <a14:foregroundMark x1="30063" y1="37856" x2="30271" y2="36683"/>
                        <a14:foregroundMark x1="28810" y1="34841" x2="28810" y2="34841"/>
                        <a14:foregroundMark x1="27975" y1="32496" x2="27975" y2="32496"/>
                        <a14:foregroundMark x1="27349" y1="30486" x2="27349" y2="30486"/>
                        <a14:foregroundMark x1="26722" y1="28476" x2="27766" y2="28141"/>
                        <a14:foregroundMark x1="30689" y1="25628" x2="31524" y2="25963"/>
                        <a14:foregroundMark x1="36326" y1="25963" x2="36326" y2="25963"/>
                        <a14:foregroundMark x1="40919" y1="27638" x2="40919" y2="27638"/>
                        <a14:foregroundMark x1="42380" y1="26968" x2="42380" y2="26968"/>
                        <a14:foregroundMark x1="44050" y1="27973" x2="44050" y2="27973"/>
                        <a14:foregroundMark x1="37996" y1="30821" x2="37996" y2="30821"/>
                        <a14:foregroundMark x1="62213" y1="27973" x2="62213" y2="27973"/>
                        <a14:foregroundMark x1="57829" y1="29648" x2="57829" y2="29648"/>
                        <a14:foregroundMark x1="67015" y1="28643" x2="67015" y2="28643"/>
                        <a14:foregroundMark x1="70772" y1="29648" x2="70772" y2="29648"/>
                        <a14:foregroundMark x1="67641" y1="33166" x2="67641" y2="33166"/>
                        <a14:foregroundMark x1="59290" y1="31993" x2="59290" y2="31993"/>
                        <a14:foregroundMark x1="61587" y1="29816" x2="61587" y2="29816"/>
                        <a14:foregroundMark x1="64092" y1="28141" x2="64092" y2="28141"/>
                        <a14:foregroundMark x1="40084" y1="34338" x2="40084" y2="34338"/>
                        <a14:foregroundMark x1="65136" y1="35008" x2="65136" y2="35008"/>
                        <a14:foregroundMark x1="67223" y1="27471" x2="67223" y2="27471"/>
                        <a14:foregroundMark x1="46973" y1="49916" x2="46973" y2="49916"/>
                        <a14:foregroundMark x1="49478" y1="53099" x2="49478" y2="53099"/>
                        <a14:foregroundMark x1="52192" y1="54941" x2="52192" y2="54941"/>
                        <a14:foregroundMark x1="56159" y1="53266" x2="56159" y2="53266"/>
                        <a14:foregroundMark x1="54280" y1="51926" x2="54280" y2="51926"/>
                        <a14:foregroundMark x1="52192" y1="51424" x2="52192" y2="51424"/>
                        <a14:foregroundMark x1="44259" y1="51424" x2="44259" y2="51424"/>
                        <a14:foregroundMark x1="42797" y1="50419" x2="42797" y2="50419"/>
                        <a14:foregroundMark x1="39248" y1="49079" x2="39248" y2="49079"/>
                        <a14:foregroundMark x1="37370" y1="46399" x2="37370" y2="46399"/>
                        <a14:foregroundMark x1="38831" y1="47571" x2="38831" y2="47571"/>
                        <a14:foregroundMark x1="41962" y1="53099" x2="41962" y2="53099"/>
                        <a14:foregroundMark x1="44050" y1="54271" x2="44050" y2="54271"/>
                        <a14:foregroundMark x1="74739" y1="70519" x2="74739" y2="70519"/>
                        <a14:foregroundMark x1="67641" y1="67504" x2="67641" y2="67504"/>
                        <a14:foregroundMark x1="70146" y1="69012" x2="70146" y2="69012"/>
                        <a14:foregroundMark x1="73695" y1="69849" x2="73695" y2="69849"/>
                        <a14:foregroundMark x1="77871" y1="70352" x2="77871" y2="70352"/>
                        <a14:foregroundMark x1="84342" y1="72697" x2="84342" y2="72697"/>
                        <a14:foregroundMark x1="79332" y1="75879" x2="79332" y2="75879"/>
                        <a14:foregroundMark x1="77244" y1="76214" x2="77244" y2="76214"/>
                        <a14:foregroundMark x1="75783" y1="77219" x2="75783" y2="77219"/>
                        <a14:foregroundMark x1="71190" y1="78392" x2="71190" y2="78392"/>
                        <a14:foregroundMark x1="69729" y1="79397" x2="67641" y2="80737"/>
                        <a14:foregroundMark x1="66388" y1="81240" x2="66388" y2="81240"/>
                        <a14:foregroundMark x1="66180" y1="81575" x2="66180" y2="81575"/>
                        <a14:foregroundMark x1="65553" y1="81742" x2="65553" y2="81742"/>
                        <a14:foregroundMark x1="64927" y1="81742" x2="64092" y2="81910"/>
                        <a14:foregroundMark x1="64092" y1="81910" x2="62213" y2="81910"/>
                        <a14:foregroundMark x1="61378" y1="81742" x2="58455" y2="81742"/>
                        <a14:foregroundMark x1="56367" y1="81575" x2="54071" y2="82747"/>
                        <a14:foregroundMark x1="53445" y1="82747" x2="52192" y2="82747"/>
                        <a14:foregroundMark x1="48643" y1="81742" x2="44885" y2="81910"/>
                        <a14:foregroundMark x1="42380" y1="80737" x2="41336" y2="80737"/>
                        <a14:foregroundMark x1="40084" y1="79564" x2="39875" y2="78894"/>
                        <a14:foregroundMark x1="39248" y1="77722" x2="37370" y2="77052"/>
                        <a14:foregroundMark x1="36326" y1="75544" x2="36326" y2="75544"/>
                        <a14:foregroundMark x1="35282" y1="73702" x2="35282" y2="73702"/>
                        <a14:foregroundMark x1="35282" y1="73032" x2="35282" y2="73032"/>
                        <a14:foregroundMark x1="35282" y1="72697" x2="35282" y2="72697"/>
                        <a14:foregroundMark x1="35073" y1="72529" x2="35073" y2="72529"/>
                        <a14:foregroundMark x1="33820" y1="70519" x2="33820" y2="69179"/>
                        <a14:foregroundMark x1="32985" y1="67672" x2="32359" y2="67002"/>
                        <a14:foregroundMark x1="31315" y1="65327" x2="31315" y2="65327"/>
                        <a14:foregroundMark x1="44259" y1="81742" x2="44259" y2="81742"/>
                        <a14:foregroundMark x1="44468" y1="81910" x2="44468" y2="81910"/>
                        <a14:foregroundMark x1="42797" y1="81072" x2="42797" y2="81072"/>
                        <a14:foregroundMark x1="42797" y1="82245" x2="42797" y2="82245"/>
                        <a14:foregroundMark x1="40501" y1="83417" x2="40501" y2="83417"/>
                        <a14:foregroundMark x1="40501" y1="84087" x2="40501" y2="84087"/>
                        <a14:foregroundMark x1="39457" y1="85930" x2="39457" y2="85930"/>
                        <a14:foregroundMark x1="41545" y1="84422" x2="41545" y2="84422"/>
                        <a14:foregroundMark x1="41545" y1="83920" x2="41545" y2="83920"/>
                        <a14:foregroundMark x1="41545" y1="83417" x2="41545" y2="83417"/>
                        <a14:foregroundMark x1="44259" y1="80067" x2="44259" y2="80067"/>
                        <a14:foregroundMark x1="44885" y1="80067" x2="44885" y2="80067"/>
                        <a14:foregroundMark x1="48643" y1="80235" x2="48643" y2="80235"/>
                        <a14:foregroundMark x1="66388" y1="80737" x2="66388" y2="80737"/>
                        <a14:foregroundMark x1="57829" y1="74874" x2="58455" y2="75544"/>
                        <a14:foregroundMark x1="60125" y1="75544" x2="60125" y2="75544"/>
                        <a14:foregroundMark x1="62213" y1="75377" x2="63674" y2="74874"/>
                        <a14:foregroundMark x1="66388" y1="73869" x2="66388" y2="73869"/>
                        <a14:foregroundMark x1="69102" y1="73869" x2="69102" y2="73869"/>
                        <a14:foregroundMark x1="69102" y1="73869" x2="68267" y2="73869"/>
                        <a14:foregroundMark x1="67850" y1="73869" x2="66597" y2="74204"/>
                        <a14:foregroundMark x1="65136" y1="74204" x2="63674" y2="75042"/>
                        <a14:foregroundMark x1="49061" y1="84422" x2="49061" y2="84422"/>
                        <a14:foregroundMark x1="48434" y1="85260" x2="48434" y2="85260"/>
                        <a14:foregroundMark x1="61378" y1="88442" x2="61378" y2="88442"/>
                        <a14:foregroundMark x1="61378" y1="88610" x2="62213" y2="88777"/>
                        <a14:foregroundMark x1="67223" y1="88107" x2="68267" y2="88107"/>
                        <a14:foregroundMark x1="69311" y1="87605" x2="70146" y2="87605"/>
                        <a14:foregroundMark x1="73695" y1="86767" x2="73695" y2="86767"/>
                        <a14:foregroundMark x1="77035" y1="85930" x2="78497" y2="85930"/>
                        <a14:foregroundMark x1="79958" y1="85595" x2="79958" y2="85595"/>
                        <a14:foregroundMark x1="83299" y1="85092" x2="83299" y2="85092"/>
                        <a14:foregroundMark x1="83299" y1="85092" x2="83299" y2="85092"/>
                        <a14:foregroundMark x1="83507" y1="85092" x2="83507" y2="85092"/>
                        <a14:foregroundMark x1="84760" y1="84422" x2="84760" y2="84422"/>
                        <a14:foregroundMark x1="85595" y1="83417" x2="86430" y2="82747"/>
                        <a14:foregroundMark x1="86430" y1="82747" x2="86430" y2="82747"/>
                        <a14:foregroundMark x1="87474" y1="82245" x2="87474" y2="82245"/>
                        <a14:foregroundMark x1="87474" y1="82245" x2="87474" y2="82245"/>
                        <a14:foregroundMark x1="78497" y1="70854" x2="78497" y2="70854"/>
                        <a14:foregroundMark x1="82463" y1="70184" x2="82463" y2="70184"/>
                        <a14:foregroundMark x1="80793" y1="70184" x2="80793" y2="70184"/>
                        <a14:foregroundMark x1="78914" y1="70184" x2="78914" y2="70184"/>
                        <a14:foregroundMark x1="74113" y1="68677" x2="74113" y2="68677"/>
                        <a14:foregroundMark x1="72860" y1="68007" x2="72860" y2="68007"/>
                        <a14:foregroundMark x1="71816" y1="67337" x2="71816" y2="67337"/>
                        <a14:foregroundMark x1="85804" y1="69179" x2="85804" y2="69179"/>
                        <a14:foregroundMark x1="48643" y1="88107" x2="48643" y2="88107"/>
                        <a14:foregroundMark x1="48017" y1="86935" x2="48017" y2="86935"/>
                        <a14:foregroundMark x1="47808" y1="85595" x2="47808" y2="85595"/>
                        <a14:foregroundMark x1="42171" y1="86935" x2="42171" y2="86935"/>
                        <a14:foregroundMark x1="51983" y1="79397" x2="51983" y2="79397"/>
                        <a14:foregroundMark x1="49269" y1="79397" x2="49269" y2="79397"/>
                        <a14:foregroundMark x1="51357" y1="84422" x2="51357" y2="84422"/>
                        <a14:foregroundMark x1="53445" y1="85762" x2="53445" y2="85762"/>
                        <a14:foregroundMark x1="28810" y1="64489" x2="28810" y2="64489"/>
                        <a14:foregroundMark x1="49478" y1="56449" x2="49478" y2="56449"/>
                        <a14:foregroundMark x1="53027" y1="55444" x2="53027" y2="55444"/>
                        <a14:foregroundMark x1="55115" y1="56449" x2="55115" y2="56449"/>
                        <a14:foregroundMark x1="70772" y1="31323" x2="70772" y2="31323"/>
                        <a14:foregroundMark x1="57829" y1="34338" x2="57829" y2="34338"/>
                        <a14:foregroundMark x1="43424" y1="29983" x2="43424" y2="29983"/>
                        <a14:foregroundMark x1="35908" y1="29648" x2="35908" y2="29648"/>
                        <a14:foregroundMark x1="37787" y1="28141" x2="37787" y2="28141"/>
                        <a14:foregroundMark x1="38622" y1="25796" x2="39457" y2="25796"/>
                        <a14:foregroundMark x1="32359" y1="30318" x2="32359" y2="30318"/>
                        <a14:foregroundMark x1="35699" y1="31491" x2="35699" y2="31491"/>
                        <a14:foregroundMark x1="33612" y1="31658" x2="33612" y2="316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7479" y="415258"/>
            <a:ext cx="1138505" cy="1418971"/>
          </a:xfrm>
          <a:prstGeom prst="rect">
            <a:avLst/>
          </a:prstGeom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94091">
            <a:off x="5120493" y="2308978"/>
            <a:ext cx="1695351" cy="1243964"/>
          </a:xfrm>
          <a:prstGeom prst="rect">
            <a:avLst/>
          </a:prstGeom>
          <a:ln w="9525">
            <a:solidFill>
              <a:schemeClr val="tx1"/>
            </a:solidFill>
            <a:miter lim="800000"/>
            <a:headEnd/>
            <a:tailEnd/>
          </a:ln>
          <a:effectLst>
            <a:innerShdw blurRad="76200">
              <a:srgbClr val="000000"/>
            </a:innerShdw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7530" y="3573016"/>
            <a:ext cx="4164574" cy="3144756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Pětiúhelník 4"/>
          <p:cNvSpPr/>
          <p:nvPr/>
        </p:nvSpPr>
        <p:spPr>
          <a:xfrm rot="20555778" flipH="1">
            <a:off x="6823078" y="2057840"/>
            <a:ext cx="2180833" cy="582080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Vídeňský řízek</a:t>
            </a:r>
            <a:endParaRPr lang="cs-CZ" b="1" dirty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0" name="Pětiúhelník 9"/>
          <p:cNvSpPr/>
          <p:nvPr/>
        </p:nvSpPr>
        <p:spPr>
          <a:xfrm rot="20371951" flipH="1">
            <a:off x="6188409" y="3087212"/>
            <a:ext cx="2265472" cy="654088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Vídeňský valčík</a:t>
            </a:r>
            <a:endParaRPr lang="cs-CZ" b="1" dirty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11" name="Obrázek 10">
            <a:hlinkClick r:id="rId8"/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5629" y="3076859"/>
            <a:ext cx="1166475" cy="992314"/>
          </a:xfrm>
          <a:prstGeom prst="rect">
            <a:avLst/>
          </a:prstGeom>
        </p:spPr>
      </p:pic>
      <p:pic>
        <p:nvPicPr>
          <p:cNvPr id="12" name="Picture 2" descr="C:\Users\svetlana\AppData\Local\Microsoft\Windows\Temporary Internet Files\Content.IE5\5IXC3KFZ\MC900440422[1].wmf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428787">
            <a:off x="7822512" y="5315927"/>
            <a:ext cx="1348436" cy="1077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ětiúhelník 6"/>
          <p:cNvSpPr/>
          <p:nvPr/>
        </p:nvSpPr>
        <p:spPr>
          <a:xfrm>
            <a:off x="5436095" y="6093296"/>
            <a:ext cx="2491383" cy="360040"/>
          </a:xfrm>
          <a:prstGeom prst="homePlat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Fotogalerie Vídeň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65838">
            <a:off x="1987163" y="4419418"/>
            <a:ext cx="3305944" cy="2479458"/>
          </a:xfrm>
          <a:prstGeom prst="rect">
            <a:avLst/>
          </a:prstGeom>
          <a:noFill/>
          <a:ln>
            <a:noFill/>
          </a:ln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Pětiúhelník 13"/>
          <p:cNvSpPr/>
          <p:nvPr/>
        </p:nvSpPr>
        <p:spPr>
          <a:xfrm>
            <a:off x="37134" y="5687838"/>
            <a:ext cx="2180833" cy="582080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Sachrův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 dort</a:t>
            </a:r>
            <a:endParaRPr lang="cs-CZ" b="1" dirty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8972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271271"/>
            <a:ext cx="4495598" cy="337169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4" name="Popisek se šipkou dolů 3"/>
          <p:cNvSpPr/>
          <p:nvPr/>
        </p:nvSpPr>
        <p:spPr>
          <a:xfrm>
            <a:off x="107506" y="188640"/>
            <a:ext cx="4495596" cy="3096344"/>
          </a:xfrm>
          <a:prstGeom prst="downArrowCallout">
            <a:avLst>
              <a:gd name="adj1" fmla="val 50000"/>
              <a:gd name="adj2" fmla="val 25000"/>
              <a:gd name="adj3" fmla="val 22049"/>
              <a:gd name="adj4" fmla="val 77951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Vídeňská státní </a:t>
            </a:r>
            <a:r>
              <a:rPr lang="cs-CZ" sz="2400" b="1" i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opera</a:t>
            </a:r>
          </a:p>
          <a:p>
            <a:pPr algn="ctr"/>
            <a:r>
              <a:rPr lang="cs-CZ" sz="2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nejvýznamnější operní scénou ve </a:t>
            </a:r>
            <a:r>
              <a:rPr lang="cs-CZ" sz="2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Vídni a 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zároveň i jednou z nejznámějších světových </a:t>
            </a:r>
            <a:r>
              <a:rPr lang="cs-CZ" sz="2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scén. Každoročně se zde koná novoroční koncert.</a:t>
            </a: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>
            <a:hlinkClick r:id="rId3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2759665"/>
            <a:ext cx="1391190" cy="1050638"/>
          </a:xfrm>
          <a:prstGeom prst="rect">
            <a:avLst/>
          </a:prstGeom>
        </p:spPr>
      </p:pic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88640"/>
            <a:ext cx="3881491" cy="280503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6" name="Popisek se šipkou nahoru 5"/>
          <p:cNvSpPr/>
          <p:nvPr/>
        </p:nvSpPr>
        <p:spPr>
          <a:xfrm>
            <a:off x="4932040" y="2993678"/>
            <a:ext cx="3881491" cy="3663004"/>
          </a:xfrm>
          <a:prstGeom prst="upArrowCallout">
            <a:avLst>
              <a:gd name="adj1" fmla="val 50000"/>
              <a:gd name="adj2" fmla="val 25000"/>
              <a:gd name="adj3" fmla="val 13923"/>
              <a:gd name="adj4" fmla="val 85985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Hofburg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česky Dvorní hrad) je hrad ve </a:t>
            </a:r>
            <a:r>
              <a:rPr lang="cs-CZ" sz="2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Vídni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někdejší rezidence rakouského císaře</a:t>
            </a:r>
            <a:r>
              <a:rPr lang="cs-CZ" sz="2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ctr"/>
            <a:r>
              <a:rPr lang="cs-CZ" sz="2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Nyní největší muzejní komplex. </a:t>
            </a:r>
          </a:p>
          <a:p>
            <a:r>
              <a:rPr lang="cs-CZ" sz="2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Jaká tam jsou muzea?</a:t>
            </a:r>
          </a:p>
          <a:p>
            <a:pPr algn="ctr"/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436" name="Picture 4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760966"/>
            <a:ext cx="1390650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Obrázek 9">
            <a:hlinkClick r:id="rId8"/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1620" y="5488872"/>
            <a:ext cx="1075809" cy="1132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41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4098032" cy="307352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3" name="Popisek se šipkou nahoru 2"/>
          <p:cNvSpPr/>
          <p:nvPr/>
        </p:nvSpPr>
        <p:spPr>
          <a:xfrm>
            <a:off x="369284" y="3308128"/>
            <a:ext cx="4124284" cy="3371698"/>
          </a:xfrm>
          <a:prstGeom prst="upArrowCallout">
            <a:avLst>
              <a:gd name="adj1" fmla="val 50000"/>
              <a:gd name="adj2" fmla="val 25000"/>
              <a:gd name="adj3" fmla="val 13923"/>
              <a:gd name="adj4" fmla="val 85985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Belveder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je barokní palácový komplex ve </a:t>
            </a:r>
            <a:r>
              <a:rPr lang="cs-CZ" sz="2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Vídni. Sestává 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 Horního a Dolního Belvederu, oranžérie a palácových stájí. Jeho součástí je i rozsáhlá zahrada. Dnes slouží jako umělecké muzeum.</a:t>
            </a:r>
          </a:p>
        </p:txBody>
      </p:sp>
      <p:pic>
        <p:nvPicPr>
          <p:cNvPr id="21507" name="Picture 3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6750" y="188640"/>
            <a:ext cx="1365250" cy="108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50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3704" y="3359365"/>
            <a:ext cx="4377273" cy="328295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6" name="Popisek se šipkou dolů 5"/>
          <p:cNvSpPr/>
          <p:nvPr/>
        </p:nvSpPr>
        <p:spPr>
          <a:xfrm>
            <a:off x="4643059" y="381844"/>
            <a:ext cx="4357917" cy="3096344"/>
          </a:xfrm>
          <a:prstGeom prst="downArrowCallout">
            <a:avLst>
              <a:gd name="adj1" fmla="val 50000"/>
              <a:gd name="adj2" fmla="val 25000"/>
              <a:gd name="adj3" fmla="val 22049"/>
              <a:gd name="adj4" fmla="val 77951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Katedrála svatého Štěpána</a:t>
            </a:r>
            <a:r>
              <a:rPr lang="cs-CZ" sz="2400" i="1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(německy </a:t>
            </a:r>
            <a:r>
              <a:rPr lang="cs-CZ" sz="2400" b="1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Stephansdom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) ve Vídni je jedna z nejvýznamnějších </a:t>
            </a:r>
            <a:r>
              <a:rPr lang="cs-CZ" sz="2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rakouských gotických 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památek, současně také symbol Vídně.</a:t>
            </a:r>
          </a:p>
        </p:txBody>
      </p:sp>
    </p:spTree>
    <p:extLst>
      <p:ext uri="{BB962C8B-B14F-4D97-AF65-F5344CB8AC3E}">
        <p14:creationId xmlns:p14="http://schemas.microsoft.com/office/powerpoint/2010/main" val="1098541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90997">
            <a:off x="535701" y="1102400"/>
            <a:ext cx="3710420" cy="278281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2" name="Popisek se šipkou doleva 1"/>
          <p:cNvSpPr/>
          <p:nvPr/>
        </p:nvSpPr>
        <p:spPr>
          <a:xfrm>
            <a:off x="3576022" y="172998"/>
            <a:ext cx="5423961" cy="1368152"/>
          </a:xfrm>
          <a:prstGeom prst="leftArrowCallout">
            <a:avLst>
              <a:gd name="adj1" fmla="val 46235"/>
              <a:gd name="adj2" fmla="val 25000"/>
              <a:gd name="adj3" fmla="val 25000"/>
              <a:gd name="adj4" fmla="val 93694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Španělská dvorní jízdárna</a:t>
            </a:r>
          </a:p>
          <a:p>
            <a:pPr algn="ctr"/>
            <a:r>
              <a:rPr lang="cs-CZ" sz="2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lipicáni</a:t>
            </a:r>
            <a:endParaRPr lang="cs-CZ" sz="2400" i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7966" y="2810430"/>
            <a:ext cx="5220072" cy="391505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3" name="Popisek se šipkou doprava 2"/>
          <p:cNvSpPr/>
          <p:nvPr/>
        </p:nvSpPr>
        <p:spPr>
          <a:xfrm>
            <a:off x="287967" y="4581128"/>
            <a:ext cx="3384376" cy="2144356"/>
          </a:xfrm>
          <a:prstGeom prst="rightArrowCallout">
            <a:avLst>
              <a:gd name="adj1" fmla="val 56946"/>
              <a:gd name="adj2" fmla="val 26499"/>
              <a:gd name="adj3" fmla="val 18753"/>
              <a:gd name="adj4" fmla="val 89153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u="sng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Schönbrunn</a:t>
            </a:r>
            <a:r>
              <a:rPr lang="cs-CZ" sz="2400" i="1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 název barokního zámku ve </a:t>
            </a:r>
            <a:r>
              <a:rPr lang="cs-CZ" sz="2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Vídni – </a:t>
            </a:r>
            <a:r>
              <a:rPr lang="cs-CZ" sz="24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UNESCO</a:t>
            </a:r>
          </a:p>
        </p:txBody>
      </p:sp>
      <p:sp>
        <p:nvSpPr>
          <p:cNvPr id="7" name="Popisek se šipkou dolů 6"/>
          <p:cNvSpPr/>
          <p:nvPr/>
        </p:nvSpPr>
        <p:spPr>
          <a:xfrm>
            <a:off x="3779912" y="1703953"/>
            <a:ext cx="5250033" cy="1752786"/>
          </a:xfrm>
          <a:prstGeom prst="downArrowCallout">
            <a:avLst>
              <a:gd name="adj1" fmla="val 50000"/>
              <a:gd name="adj2" fmla="val 25000"/>
              <a:gd name="adj3" fmla="val 22049"/>
              <a:gd name="adj4" fmla="val 77951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Zoologická zahrada 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 vídeňském </a:t>
            </a:r>
            <a:r>
              <a:rPr lang="cs-CZ" sz="24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Schönbrunnu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je nejstarší existující zoologickou zahradou na </a:t>
            </a:r>
            <a:r>
              <a:rPr lang="cs-CZ" sz="2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světě.</a:t>
            </a:r>
            <a:endParaRPr lang="cs-CZ" sz="2400" i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Obrázek 7">
            <a:hlinkClick r:id="rId4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3359" y="171922"/>
            <a:ext cx="1039703" cy="785192"/>
          </a:xfrm>
          <a:prstGeom prst="rect">
            <a:avLst/>
          </a:prstGeom>
        </p:spPr>
      </p:pic>
      <p:pic>
        <p:nvPicPr>
          <p:cNvPr id="22532" name="Picture 4">
            <a:hlinkClick r:id="rId4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3284984"/>
            <a:ext cx="1036637" cy="785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534" name="Picture 6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770" y="564518"/>
            <a:ext cx="1243013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535" name="Picture 7">
            <a:hlinkClick r:id="rId9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9100" y="4248"/>
            <a:ext cx="1243013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56663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Soubor:Wiener Riesenrad DSC0237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4632449" cy="385394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3555" name="Picture 3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37607">
            <a:off x="2772950" y="4165771"/>
            <a:ext cx="1899827" cy="1511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55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4728" y="3717032"/>
            <a:ext cx="4384982" cy="292149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2" name="Obdélník 1"/>
          <p:cNvSpPr/>
          <p:nvPr/>
        </p:nvSpPr>
        <p:spPr>
          <a:xfrm>
            <a:off x="5076056" y="188640"/>
            <a:ext cx="3744416" cy="3384376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Prátr</a:t>
            </a:r>
            <a:r>
              <a:rPr lang="cs-CZ" sz="20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0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zábavní park ve Vídni, který se rozkládá na břehu Dunaje. Původně byl místem, kde trávili svá odpoledne mladí šlechtici a šlechtičny při projížďkách ve svých kočárech. Místo se stalo rychle oblíbeným, a tak císař Josef II. brzy rozhodl o </a:t>
            </a:r>
            <a:r>
              <a:rPr lang="cs-CZ" sz="20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zbudování </a:t>
            </a:r>
            <a:r>
              <a:rPr lang="cs-CZ" sz="20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parku jako centra zábavy.</a:t>
            </a:r>
            <a:endParaRPr lang="cs-CZ" sz="2400" i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96141" y="4437112"/>
            <a:ext cx="2171603" cy="158417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Horská dráha v Prátru – přímý zážitek</a:t>
            </a:r>
            <a:endParaRPr lang="cs-CZ" sz="2400" b="1" i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Obrázek 7">
            <a:hlinkClick r:id="rId6"/>
          </p:cNvPr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>
                        <a14:foregroundMark x1="32150" y1="26968" x2="32150" y2="26968"/>
                        <a14:foregroundMark x1="30063" y1="37856" x2="30271" y2="36683"/>
                        <a14:foregroundMark x1="28810" y1="34841" x2="28810" y2="34841"/>
                        <a14:foregroundMark x1="27975" y1="32496" x2="27975" y2="32496"/>
                        <a14:foregroundMark x1="27349" y1="30486" x2="27349" y2="30486"/>
                        <a14:foregroundMark x1="26722" y1="28476" x2="27766" y2="28141"/>
                        <a14:foregroundMark x1="30689" y1="25628" x2="31524" y2="25963"/>
                        <a14:foregroundMark x1="36326" y1="25963" x2="36326" y2="25963"/>
                        <a14:foregroundMark x1="40919" y1="27638" x2="40919" y2="27638"/>
                        <a14:foregroundMark x1="42380" y1="26968" x2="42380" y2="26968"/>
                        <a14:foregroundMark x1="44050" y1="27973" x2="44050" y2="27973"/>
                        <a14:foregroundMark x1="37996" y1="30821" x2="37996" y2="30821"/>
                        <a14:foregroundMark x1="62213" y1="27973" x2="62213" y2="27973"/>
                        <a14:foregroundMark x1="57829" y1="29648" x2="57829" y2="29648"/>
                        <a14:foregroundMark x1="67015" y1="28643" x2="67015" y2="28643"/>
                        <a14:foregroundMark x1="70772" y1="29648" x2="70772" y2="29648"/>
                        <a14:foregroundMark x1="67641" y1="33166" x2="67641" y2="33166"/>
                        <a14:foregroundMark x1="59290" y1="31993" x2="59290" y2="31993"/>
                        <a14:foregroundMark x1="61587" y1="29816" x2="61587" y2="29816"/>
                        <a14:foregroundMark x1="64092" y1="28141" x2="64092" y2="28141"/>
                        <a14:foregroundMark x1="40084" y1="34338" x2="40084" y2="34338"/>
                        <a14:foregroundMark x1="65136" y1="35008" x2="65136" y2="35008"/>
                        <a14:foregroundMark x1="67223" y1="27471" x2="67223" y2="27471"/>
                        <a14:foregroundMark x1="46973" y1="49916" x2="46973" y2="49916"/>
                        <a14:foregroundMark x1="49478" y1="53099" x2="49478" y2="53099"/>
                        <a14:foregroundMark x1="52192" y1="54941" x2="52192" y2="54941"/>
                        <a14:foregroundMark x1="56159" y1="53266" x2="56159" y2="53266"/>
                        <a14:foregroundMark x1="54280" y1="51926" x2="54280" y2="51926"/>
                        <a14:foregroundMark x1="52192" y1="51424" x2="52192" y2="51424"/>
                        <a14:foregroundMark x1="44259" y1="51424" x2="44259" y2="51424"/>
                        <a14:foregroundMark x1="42797" y1="50419" x2="42797" y2="50419"/>
                        <a14:foregroundMark x1="39248" y1="49079" x2="39248" y2="49079"/>
                        <a14:foregroundMark x1="37370" y1="46399" x2="37370" y2="46399"/>
                        <a14:foregroundMark x1="38831" y1="47571" x2="38831" y2="47571"/>
                        <a14:foregroundMark x1="41962" y1="53099" x2="41962" y2="53099"/>
                        <a14:foregroundMark x1="44050" y1="54271" x2="44050" y2="54271"/>
                        <a14:foregroundMark x1="74739" y1="70519" x2="74739" y2="70519"/>
                        <a14:foregroundMark x1="67641" y1="67504" x2="67641" y2="67504"/>
                        <a14:foregroundMark x1="70146" y1="69012" x2="70146" y2="69012"/>
                        <a14:foregroundMark x1="73695" y1="69849" x2="73695" y2="69849"/>
                        <a14:foregroundMark x1="77871" y1="70352" x2="77871" y2="70352"/>
                        <a14:foregroundMark x1="84342" y1="72697" x2="84342" y2="72697"/>
                        <a14:foregroundMark x1="79332" y1="75879" x2="79332" y2="75879"/>
                        <a14:foregroundMark x1="77244" y1="76214" x2="77244" y2="76214"/>
                        <a14:foregroundMark x1="75783" y1="77219" x2="75783" y2="77219"/>
                        <a14:foregroundMark x1="71190" y1="78392" x2="71190" y2="78392"/>
                        <a14:foregroundMark x1="69729" y1="79397" x2="67641" y2="80737"/>
                        <a14:foregroundMark x1="66388" y1="81240" x2="66388" y2="81240"/>
                        <a14:foregroundMark x1="66180" y1="81575" x2="66180" y2="81575"/>
                        <a14:foregroundMark x1="65553" y1="81742" x2="65553" y2="81742"/>
                        <a14:foregroundMark x1="64927" y1="81742" x2="64092" y2="81910"/>
                        <a14:foregroundMark x1="64092" y1="81910" x2="62213" y2="81910"/>
                        <a14:foregroundMark x1="61378" y1="81742" x2="58455" y2="81742"/>
                        <a14:foregroundMark x1="56367" y1="81575" x2="54071" y2="82747"/>
                        <a14:foregroundMark x1="53445" y1="82747" x2="52192" y2="82747"/>
                        <a14:foregroundMark x1="48643" y1="81742" x2="44885" y2="81910"/>
                        <a14:foregroundMark x1="42380" y1="80737" x2="41336" y2="80737"/>
                        <a14:foregroundMark x1="40084" y1="79564" x2="39875" y2="78894"/>
                        <a14:foregroundMark x1="39248" y1="77722" x2="37370" y2="77052"/>
                        <a14:foregroundMark x1="36326" y1="75544" x2="36326" y2="75544"/>
                        <a14:foregroundMark x1="35282" y1="73702" x2="35282" y2="73702"/>
                        <a14:foregroundMark x1="35282" y1="73032" x2="35282" y2="73032"/>
                        <a14:foregroundMark x1="35282" y1="72697" x2="35282" y2="72697"/>
                        <a14:foregroundMark x1="35073" y1="72529" x2="35073" y2="72529"/>
                        <a14:foregroundMark x1="33820" y1="70519" x2="33820" y2="69179"/>
                        <a14:foregroundMark x1="32985" y1="67672" x2="32359" y2="67002"/>
                        <a14:foregroundMark x1="31315" y1="65327" x2="31315" y2="65327"/>
                        <a14:foregroundMark x1="44259" y1="81742" x2="44259" y2="81742"/>
                        <a14:foregroundMark x1="44468" y1="81910" x2="44468" y2="81910"/>
                        <a14:foregroundMark x1="42797" y1="81072" x2="42797" y2="81072"/>
                        <a14:foregroundMark x1="42797" y1="82245" x2="42797" y2="82245"/>
                        <a14:foregroundMark x1="40501" y1="83417" x2="40501" y2="83417"/>
                        <a14:foregroundMark x1="40501" y1="84087" x2="40501" y2="84087"/>
                        <a14:foregroundMark x1="39457" y1="85930" x2="39457" y2="85930"/>
                        <a14:foregroundMark x1="41545" y1="84422" x2="41545" y2="84422"/>
                        <a14:foregroundMark x1="41545" y1="83920" x2="41545" y2="83920"/>
                        <a14:foregroundMark x1="41545" y1="83417" x2="41545" y2="83417"/>
                        <a14:foregroundMark x1="44259" y1="80067" x2="44259" y2="80067"/>
                        <a14:foregroundMark x1="44885" y1="80067" x2="44885" y2="80067"/>
                        <a14:foregroundMark x1="48643" y1="80235" x2="48643" y2="80235"/>
                        <a14:foregroundMark x1="66388" y1="80737" x2="66388" y2="80737"/>
                        <a14:foregroundMark x1="57829" y1="74874" x2="58455" y2="75544"/>
                        <a14:foregroundMark x1="60125" y1="75544" x2="60125" y2="75544"/>
                        <a14:foregroundMark x1="62213" y1="75377" x2="63674" y2="74874"/>
                        <a14:foregroundMark x1="66388" y1="73869" x2="66388" y2="73869"/>
                        <a14:foregroundMark x1="69102" y1="73869" x2="69102" y2="73869"/>
                        <a14:foregroundMark x1="69102" y1="73869" x2="68267" y2="73869"/>
                        <a14:foregroundMark x1="67850" y1="73869" x2="66597" y2="74204"/>
                        <a14:foregroundMark x1="65136" y1="74204" x2="63674" y2="75042"/>
                        <a14:foregroundMark x1="49061" y1="84422" x2="49061" y2="84422"/>
                        <a14:foregroundMark x1="48434" y1="85260" x2="48434" y2="85260"/>
                        <a14:foregroundMark x1="61378" y1="88442" x2="61378" y2="88442"/>
                        <a14:foregroundMark x1="61378" y1="88610" x2="62213" y2="88777"/>
                        <a14:foregroundMark x1="67223" y1="88107" x2="68267" y2="88107"/>
                        <a14:foregroundMark x1="69311" y1="87605" x2="70146" y2="87605"/>
                        <a14:foregroundMark x1="73695" y1="86767" x2="73695" y2="86767"/>
                        <a14:foregroundMark x1="77035" y1="85930" x2="78497" y2="85930"/>
                        <a14:foregroundMark x1="79958" y1="85595" x2="79958" y2="85595"/>
                        <a14:foregroundMark x1="83299" y1="85092" x2="83299" y2="85092"/>
                        <a14:foregroundMark x1="83299" y1="85092" x2="83299" y2="85092"/>
                        <a14:foregroundMark x1="83507" y1="85092" x2="83507" y2="85092"/>
                        <a14:foregroundMark x1="84760" y1="84422" x2="84760" y2="84422"/>
                        <a14:foregroundMark x1="85595" y1="83417" x2="86430" y2="82747"/>
                        <a14:foregroundMark x1="86430" y1="82747" x2="86430" y2="82747"/>
                        <a14:foregroundMark x1="87474" y1="82245" x2="87474" y2="82245"/>
                        <a14:foregroundMark x1="87474" y1="82245" x2="87474" y2="82245"/>
                        <a14:foregroundMark x1="78497" y1="70854" x2="78497" y2="70854"/>
                        <a14:foregroundMark x1="82463" y1="70184" x2="82463" y2="70184"/>
                        <a14:foregroundMark x1="80793" y1="70184" x2="80793" y2="70184"/>
                        <a14:foregroundMark x1="78914" y1="70184" x2="78914" y2="70184"/>
                        <a14:foregroundMark x1="74113" y1="68677" x2="74113" y2="68677"/>
                        <a14:foregroundMark x1="72860" y1="68007" x2="72860" y2="68007"/>
                        <a14:foregroundMark x1="71816" y1="67337" x2="71816" y2="67337"/>
                        <a14:foregroundMark x1="85804" y1="69179" x2="85804" y2="69179"/>
                        <a14:foregroundMark x1="48643" y1="88107" x2="48643" y2="88107"/>
                        <a14:foregroundMark x1="48017" y1="86935" x2="48017" y2="86935"/>
                        <a14:foregroundMark x1="47808" y1="85595" x2="47808" y2="85595"/>
                        <a14:foregroundMark x1="42171" y1="86935" x2="42171" y2="86935"/>
                        <a14:foregroundMark x1="51983" y1="79397" x2="51983" y2="79397"/>
                        <a14:foregroundMark x1="49269" y1="79397" x2="49269" y2="79397"/>
                        <a14:foregroundMark x1="51357" y1="84422" x2="51357" y2="84422"/>
                        <a14:foregroundMark x1="53445" y1="85762" x2="53445" y2="85762"/>
                        <a14:foregroundMark x1="28810" y1="64489" x2="28810" y2="64489"/>
                        <a14:foregroundMark x1="49478" y1="56449" x2="49478" y2="56449"/>
                        <a14:foregroundMark x1="53027" y1="55444" x2="53027" y2="55444"/>
                        <a14:foregroundMark x1="55115" y1="56449" x2="55115" y2="56449"/>
                        <a14:foregroundMark x1="70772" y1="31323" x2="70772" y2="31323"/>
                        <a14:foregroundMark x1="57829" y1="34338" x2="57829" y2="34338"/>
                        <a14:foregroundMark x1="43424" y1="29983" x2="43424" y2="29983"/>
                        <a14:foregroundMark x1="35908" y1="29648" x2="35908" y2="29648"/>
                        <a14:foregroundMark x1="37787" y1="28141" x2="37787" y2="28141"/>
                        <a14:foregroundMark x1="38622" y1="25796" x2="39457" y2="25796"/>
                        <a14:foregroundMark x1="32359" y1="30318" x2="32359" y2="30318"/>
                        <a14:foregroundMark x1="35699" y1="31491" x2="35699" y2="31491"/>
                        <a14:foregroundMark x1="33612" y1="31658" x2="33612" y2="316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720950">
            <a:off x="890257" y="5702997"/>
            <a:ext cx="823255" cy="1026060"/>
          </a:xfrm>
          <a:prstGeom prst="rect">
            <a:avLst/>
          </a:prstGeom>
        </p:spPr>
      </p:pic>
      <p:sp>
        <p:nvSpPr>
          <p:cNvPr id="9" name="Tlačítko akce: Domů 8">
            <a:hlinkClick r:id="rId9" action="ppaction://hlinksldjump" highlightClick="1"/>
          </p:cNvPr>
          <p:cNvSpPr/>
          <p:nvPr/>
        </p:nvSpPr>
        <p:spPr>
          <a:xfrm>
            <a:off x="3419872" y="5855988"/>
            <a:ext cx="859110" cy="720078"/>
          </a:xfrm>
          <a:prstGeom prst="actionButtonHom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2147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58772" y="188640"/>
            <a:ext cx="7023201" cy="79208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i="1" dirty="0" smtClean="0">
                <a:latin typeface="Comic Sans MS" pitchFamily="66" charset="0"/>
              </a:rPr>
              <a:t>Graz = Štýrský Hradec</a:t>
            </a:r>
            <a:endParaRPr lang="cs-CZ" sz="4000" i="1" dirty="0">
              <a:latin typeface="Comic Sans MS" pitchFamily="66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68760"/>
            <a:ext cx="5010133" cy="33066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5" name="Obdélník 4"/>
          <p:cNvSpPr/>
          <p:nvPr/>
        </p:nvSpPr>
        <p:spPr>
          <a:xfrm>
            <a:off x="467545" y="4797152"/>
            <a:ext cx="8374336" cy="180020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i="1" u="sng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Štýrský Hradec</a:t>
            </a:r>
            <a:r>
              <a:rPr lang="cs-CZ" sz="2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je  druhé </a:t>
            </a:r>
            <a:r>
              <a:rPr lang="cs-CZ" sz="2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největší město v Rakousku. </a:t>
            </a:r>
            <a:endParaRPr lang="cs-CZ" sz="2800" i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Graz je znám také jako město studentů, neboť na 6 univerzitách tu studuje na 50 tisíc vysokoškoláků ze všech koutů světa</a:t>
            </a:r>
            <a:r>
              <a:rPr lang="cs-CZ" sz="2400" i="1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i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268760"/>
            <a:ext cx="1220189" cy="920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1252" y="2075515"/>
            <a:ext cx="1815124" cy="19191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252" y="3716041"/>
            <a:ext cx="1358721" cy="10811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lačítko akce: Domů 8">
            <a:hlinkClick r:id="rId8" action="ppaction://hlinksldjump" highlightClick="1"/>
          </p:cNvPr>
          <p:cNvSpPr/>
          <p:nvPr/>
        </p:nvSpPr>
        <p:spPr>
          <a:xfrm>
            <a:off x="7926714" y="224645"/>
            <a:ext cx="859110" cy="720078"/>
          </a:xfrm>
          <a:prstGeom prst="actionButtonHom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3008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58772" y="188640"/>
            <a:ext cx="7920880" cy="79208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i="1" dirty="0" smtClean="0">
                <a:latin typeface="Comic Sans MS" pitchFamily="66" charset="0"/>
              </a:rPr>
              <a:t>Salzburg = Solnohrad </a:t>
            </a:r>
            <a:endParaRPr lang="cs-CZ" sz="4000" i="1" dirty="0">
              <a:latin typeface="Comic Sans MS" pitchFamily="66" charset="0"/>
            </a:endParaRPr>
          </a:p>
        </p:txBody>
      </p:sp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268760"/>
            <a:ext cx="7620000" cy="50768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2841790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4114674" cy="61926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2" name="Popisek se šipkou doleva 1"/>
          <p:cNvSpPr/>
          <p:nvPr/>
        </p:nvSpPr>
        <p:spPr>
          <a:xfrm>
            <a:off x="4716016" y="349817"/>
            <a:ext cx="4176464" cy="958317"/>
          </a:xfrm>
          <a:prstGeom prst="leftArrowCallout">
            <a:avLst>
              <a:gd name="adj1" fmla="val 50000"/>
              <a:gd name="adj2" fmla="val 25000"/>
              <a:gd name="adj3" fmla="val 25000"/>
              <a:gd name="adj4" fmla="val 93839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Největší barokní fontána na světě je v Salzburku</a:t>
            </a:r>
            <a:endParaRPr lang="cs-CZ" sz="2400" i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90034" y="1628800"/>
            <a:ext cx="4228427" cy="180020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i="1" u="sng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b="1" i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Salzburg – 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česky Solnohrad – velmi staré město - UNESCO.</a:t>
            </a:r>
          </a:p>
          <a:p>
            <a:pPr algn="ctr"/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Rodiště  </a:t>
            </a:r>
            <a:r>
              <a:rPr lang="cs-CZ" sz="2400" b="1" i="1" u="sng" dirty="0">
                <a:latin typeface="Times New Roman" pitchFamily="18" charset="0"/>
                <a:cs typeface="Times New Roman" pitchFamily="18" charset="0"/>
              </a:rPr>
              <a:t>Wolfganga Amadea Mozarta</a:t>
            </a:r>
            <a:endParaRPr lang="cs-CZ" sz="2400" b="1" i="1" u="sng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2400" i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27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0034" y="3774201"/>
            <a:ext cx="4195298" cy="275443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191032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60649"/>
            <a:ext cx="4595664" cy="338355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33795" name="Picture 3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4614" y="-140332"/>
            <a:ext cx="2441848" cy="25759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svetlana\Desktop\dumy\P3020003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29" t="5256" r="4047" b="27945"/>
          <a:stretch/>
        </p:blipFill>
        <p:spPr bwMode="auto">
          <a:xfrm rot="20640900">
            <a:off x="585845" y="3033964"/>
            <a:ext cx="4451475" cy="2854317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3" name="Picture 2" descr="C:\Users\svetlana\AppData\Local\Microsoft\Windows\Temporary Internet Files\Content.IE5\5IXC3KFZ\MC900440422[1].wmf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96899"/>
            <a:ext cx="2330204" cy="1862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906068"/>
            <a:ext cx="1219200" cy="92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>
            <a:hlinkClick r:id="rId10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892550"/>
            <a:ext cx="1219200" cy="92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>
            <a:hlinkClick r:id="rId11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3908559"/>
            <a:ext cx="1219200" cy="92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lačítko akce: Domů 9">
            <a:hlinkClick r:id="rId12" action="ppaction://hlinksldjump" highlightClick="1"/>
          </p:cNvPr>
          <p:cNvSpPr/>
          <p:nvPr/>
        </p:nvSpPr>
        <p:spPr>
          <a:xfrm>
            <a:off x="8023448" y="5876293"/>
            <a:ext cx="859110" cy="720078"/>
          </a:xfrm>
          <a:prstGeom prst="actionButtonHom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041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58772" y="188640"/>
            <a:ext cx="7920880" cy="79208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i="1" dirty="0" err="1" smtClean="0">
                <a:latin typeface="Comic Sans MS" pitchFamily="66" charset="0"/>
              </a:rPr>
              <a:t>Bregenz</a:t>
            </a:r>
            <a:r>
              <a:rPr lang="cs-CZ" sz="4000" i="1" dirty="0" smtClean="0">
                <a:latin typeface="Comic Sans MS" pitchFamily="66" charset="0"/>
              </a:rPr>
              <a:t> </a:t>
            </a:r>
            <a:endParaRPr lang="cs-CZ" sz="4000" i="1" dirty="0">
              <a:latin typeface="Comic Sans MS" pitchFamily="66" charset="0"/>
            </a:endParaRPr>
          </a:p>
        </p:txBody>
      </p:sp>
      <p:pic>
        <p:nvPicPr>
          <p:cNvPr id="276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106" y="1124744"/>
            <a:ext cx="7897545" cy="521757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390581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4971419" cy="30822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3" name="Obdélník 2"/>
          <p:cNvSpPr/>
          <p:nvPr/>
        </p:nvSpPr>
        <p:spPr>
          <a:xfrm>
            <a:off x="5335936" y="188640"/>
            <a:ext cx="3600400" cy="308228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u="sng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Bodamské jezero 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druhé největší 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jezero v </a:t>
            </a:r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Alpách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ctr"/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Je největším jezerem v Rakousku a v Německu a druhým největším ve Švýcarsku.</a:t>
            </a:r>
          </a:p>
        </p:txBody>
      </p:sp>
      <p:sp>
        <p:nvSpPr>
          <p:cNvPr id="4" name="Obdélník 3"/>
          <p:cNvSpPr/>
          <p:nvPr/>
        </p:nvSpPr>
        <p:spPr>
          <a:xfrm>
            <a:off x="265460" y="3501007"/>
            <a:ext cx="4090515" cy="3199539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i="1" u="sng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Ostrovy</a:t>
            </a:r>
          </a:p>
          <a:p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Na jezeře se nacházejí tři větší 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ostrovy. Jeden z nich je "</a:t>
            </a:r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květinový" ostrov </a:t>
            </a:r>
            <a:r>
              <a:rPr lang="cs-CZ" sz="2400" i="1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Mainau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Palácové zahrady na </a:t>
            </a:r>
            <a:r>
              <a:rPr lang="cs-CZ" sz="2400" i="1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Mainau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i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86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501006"/>
            <a:ext cx="4318430" cy="319953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8676" name="Picture 4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2662" y="3645024"/>
            <a:ext cx="1103313" cy="877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lačítko akce: Domů 6">
            <a:hlinkClick r:id="rId6" action="ppaction://hlinksldjump" highlightClick="1"/>
          </p:cNvPr>
          <p:cNvSpPr/>
          <p:nvPr/>
        </p:nvSpPr>
        <p:spPr>
          <a:xfrm>
            <a:off x="8077226" y="2518910"/>
            <a:ext cx="859110" cy="720078"/>
          </a:xfrm>
          <a:prstGeom prst="actionButtonHom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5903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58772" y="188640"/>
            <a:ext cx="7920880" cy="79208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latin typeface="Comic Sans MS" pitchFamily="66" charset="0"/>
              </a:rPr>
              <a:t>Innsbruck</a:t>
            </a:r>
          </a:p>
        </p:txBody>
      </p:sp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5" y="1138061"/>
            <a:ext cx="8928992" cy="244601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5" name="Popisek se šipkou nahoru 4"/>
          <p:cNvSpPr/>
          <p:nvPr/>
        </p:nvSpPr>
        <p:spPr>
          <a:xfrm>
            <a:off x="658772" y="3933056"/>
            <a:ext cx="7920880" cy="1685849"/>
          </a:xfrm>
          <a:prstGeom prst="upArrowCallout">
            <a:avLst>
              <a:gd name="adj1" fmla="val 50000"/>
              <a:gd name="adj2" fmla="val 25000"/>
              <a:gd name="adj3" fmla="val 13923"/>
              <a:gd name="adj4" fmla="val 85985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 Innsbrucku se dvakrát konaly Zimní olympijské hry, a to v letech 1964 a 1976) a zimní Paralympiáda (1984 a 1988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).</a:t>
            </a:r>
            <a:endParaRPr lang="cs-CZ" sz="2400" i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lačítko akce: Domů 6">
            <a:hlinkClick r:id="rId3" action="ppaction://hlinksldjump" highlightClick="1"/>
          </p:cNvPr>
          <p:cNvSpPr/>
          <p:nvPr/>
        </p:nvSpPr>
        <p:spPr>
          <a:xfrm>
            <a:off x="7720542" y="5877272"/>
            <a:ext cx="859110" cy="720078"/>
          </a:xfrm>
          <a:prstGeom prst="actionButtonHom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6598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58772" y="188640"/>
            <a:ext cx="7920880" cy="79208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latin typeface="Comic Sans MS" pitchFamily="66" charset="0"/>
              </a:rPr>
              <a:t>Alpy </a:t>
            </a:r>
            <a:endParaRPr lang="cs-CZ" sz="4000" b="1" i="1" dirty="0">
              <a:latin typeface="Comic Sans MS" pitchFamily="66" charset="0"/>
            </a:endParaRPr>
          </a:p>
        </p:txBody>
      </p:sp>
      <p:pic>
        <p:nvPicPr>
          <p:cNvPr id="3" name="Picture 6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947" y="1222618"/>
            <a:ext cx="1656343" cy="1748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7404" y="1222618"/>
            <a:ext cx="6042248" cy="453168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5" name="Picture 5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111" y="2633653"/>
            <a:ext cx="1682750" cy="173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lačítko akce: Domů 3">
            <a:hlinkClick r:id="rId7" action="ppaction://hlinksldjump" highlightClick="1"/>
          </p:cNvPr>
          <p:cNvSpPr/>
          <p:nvPr/>
        </p:nvSpPr>
        <p:spPr>
          <a:xfrm>
            <a:off x="336150" y="5589240"/>
            <a:ext cx="1103958" cy="987064"/>
          </a:xfrm>
          <a:prstGeom prst="actionButtonHom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6748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547664" y="1196752"/>
            <a:ext cx="5472608" cy="93610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Známé osobnosti </a:t>
            </a:r>
            <a:endParaRPr lang="cs-CZ" sz="32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4546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572000" y="476284"/>
            <a:ext cx="4248472" cy="79208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latin typeface="Comic Sans MS" pitchFamily="66" charset="0"/>
              </a:rPr>
              <a:t>Wolfgang Amadeus Mozart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406503"/>
            <a:ext cx="3886200" cy="571500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4" name="Obrázek 3">
            <a:hlinkClick r:id="rId3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6929" y="2780928"/>
            <a:ext cx="2290115" cy="1948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901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211960" y="476284"/>
            <a:ext cx="3888432" cy="79208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latin typeface="Comic Sans MS" pitchFamily="66" charset="0"/>
              </a:rPr>
              <a:t>Franz Joseph Haydn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50388"/>
            <a:ext cx="4514850" cy="5705475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4" name="Obrázek 3">
            <a:hlinkClick r:id="rId3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2924944"/>
            <a:ext cx="1926637" cy="1638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8923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4664"/>
            <a:ext cx="4581525" cy="571500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5121077" y="476284"/>
            <a:ext cx="3267347" cy="79208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>
                <a:latin typeface="Comic Sans MS" pitchFamily="66" charset="0"/>
              </a:rPr>
              <a:t>Franz Schubert</a:t>
            </a:r>
          </a:p>
        </p:txBody>
      </p:sp>
      <p:pic>
        <p:nvPicPr>
          <p:cNvPr id="4" name="Obrázek 3">
            <a:hlinkClick r:id="rId3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2474326"/>
            <a:ext cx="2362123" cy="2009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0932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995936" y="476284"/>
            <a:ext cx="4392488" cy="79208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u="sng" dirty="0">
                <a:latin typeface="Comic Sans MS" pitchFamily="66" charset="0"/>
              </a:rPr>
              <a:t>Johann </a:t>
            </a:r>
            <a:r>
              <a:rPr lang="cs-CZ" sz="3200" u="sng" dirty="0" err="1">
                <a:latin typeface="Comic Sans MS" pitchFamily="66" charset="0"/>
              </a:rPr>
              <a:t>Strauss</a:t>
            </a:r>
            <a:r>
              <a:rPr lang="cs-CZ" sz="3200" u="sng" dirty="0">
                <a:latin typeface="Comic Sans MS" pitchFamily="66" charset="0"/>
              </a:rPr>
              <a:t> </a:t>
            </a:r>
            <a:r>
              <a:rPr lang="cs-CZ" sz="3200" u="sng" dirty="0" smtClean="0">
                <a:latin typeface="Comic Sans MS" pitchFamily="66" charset="0"/>
              </a:rPr>
              <a:t>  </a:t>
            </a:r>
            <a:endParaRPr lang="cs-CZ" sz="3200" u="sng" dirty="0">
              <a:latin typeface="Comic Sans MS" pitchFamily="66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20688"/>
            <a:ext cx="4000500" cy="4714875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4" name="Obrázek 3">
            <a:hlinkClick r:id="rId3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2132856"/>
            <a:ext cx="2506139" cy="2131959"/>
          </a:xfrm>
          <a:prstGeom prst="rect">
            <a:avLst/>
          </a:prstGeom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268763"/>
            <a:ext cx="2505075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7841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Soubor:Gustav Mahler 190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59367">
            <a:off x="781524" y="746211"/>
            <a:ext cx="4057650" cy="5705476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4410002" y="539311"/>
            <a:ext cx="4295278" cy="79208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>
                <a:latin typeface="Comic Sans MS" pitchFamily="66" charset="0"/>
              </a:rPr>
              <a:t>Gustav Mahler</a:t>
            </a:r>
          </a:p>
          <a:p>
            <a:r>
              <a:rPr lang="cs-CZ" b="1" u="sng" dirty="0" smtClean="0"/>
              <a:t>  </a:t>
            </a:r>
            <a:endParaRPr lang="cs-CZ" b="1" u="sng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2060848"/>
            <a:ext cx="2362123" cy="2009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8763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3923928" y="408454"/>
            <a:ext cx="4824536" cy="79208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>
                <a:latin typeface="Comic Sans MS" pitchFamily="66" charset="0"/>
                <a:cs typeface="Times New Roman" pitchFamily="18" charset="0"/>
              </a:rPr>
              <a:t>Herbert von </a:t>
            </a:r>
            <a:r>
              <a:rPr lang="cs-CZ" sz="3200" b="1" dirty="0" err="1">
                <a:latin typeface="Comic Sans MS" pitchFamily="66" charset="0"/>
                <a:cs typeface="Times New Roman" pitchFamily="18" charset="0"/>
              </a:rPr>
              <a:t>Karajan</a:t>
            </a:r>
            <a:endParaRPr lang="cs-CZ" sz="3200" b="1" u="sng" dirty="0">
              <a:latin typeface="Comic Sans MS" pitchFamily="66" charset="0"/>
              <a:cs typeface="Times New Roman" pitchFamily="18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73885">
            <a:off x="364969" y="350066"/>
            <a:ext cx="4320480" cy="6172113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7170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436122"/>
            <a:ext cx="2505075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788024" y="5661248"/>
            <a:ext cx="41764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/>
              <a:t>Strauss</a:t>
            </a:r>
            <a:r>
              <a:rPr lang="cs-CZ" b="1" dirty="0"/>
              <a:t> - </a:t>
            </a:r>
            <a:r>
              <a:rPr lang="cs-CZ" b="1" dirty="0" err="1"/>
              <a:t>Radetzky</a:t>
            </a:r>
            <a:r>
              <a:rPr lang="cs-CZ" b="1" dirty="0"/>
              <a:t> </a:t>
            </a:r>
            <a:r>
              <a:rPr lang="cs-CZ" b="1" dirty="0" err="1"/>
              <a:t>March</a:t>
            </a:r>
            <a:r>
              <a:rPr lang="cs-CZ" b="1" dirty="0"/>
              <a:t> - </a:t>
            </a:r>
            <a:r>
              <a:rPr lang="cs-CZ" b="1" dirty="0" err="1"/>
              <a:t>Karajan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1760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652120" y="476284"/>
            <a:ext cx="2736304" cy="79208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3200" b="1" dirty="0" smtClean="0">
              <a:latin typeface="Comic Sans MS" pitchFamily="66" charset="0"/>
            </a:endParaRPr>
          </a:p>
          <a:p>
            <a:r>
              <a:rPr lang="cs-CZ" sz="3200" b="1" dirty="0" smtClean="0">
                <a:latin typeface="Comic Sans MS" pitchFamily="66" charset="0"/>
              </a:rPr>
              <a:t>Gustav </a:t>
            </a:r>
            <a:r>
              <a:rPr lang="cs-CZ" sz="3200" b="1" dirty="0">
                <a:latin typeface="Comic Sans MS" pitchFamily="66" charset="0"/>
              </a:rPr>
              <a:t>Klimt</a:t>
            </a:r>
          </a:p>
          <a:p>
            <a:endParaRPr lang="cs-CZ" sz="3200" b="1" u="sng" dirty="0">
              <a:latin typeface="Comic Sans MS" pitchFamily="66" charset="0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76284"/>
            <a:ext cx="4438650" cy="57054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8194" name="Picture 2" descr="C:\Users\svetlana\Desktop\dumy\P3020007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49" t="8482" r="25987" b="12052"/>
          <a:stretch/>
        </p:blipFill>
        <p:spPr bwMode="auto">
          <a:xfrm>
            <a:off x="5122987" y="2277474"/>
            <a:ext cx="3596256" cy="391390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7390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004048" y="476284"/>
            <a:ext cx="3384376" cy="79208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atin typeface="Comic Sans MS" pitchFamily="66" charset="0"/>
              </a:rPr>
              <a:t>Egon </a:t>
            </a:r>
            <a:r>
              <a:rPr lang="cs-CZ" sz="3200" b="1" dirty="0" err="1">
                <a:latin typeface="Comic Sans MS" pitchFamily="66" charset="0"/>
              </a:rPr>
              <a:t>S</a:t>
            </a:r>
            <a:r>
              <a:rPr lang="cs-CZ" sz="3200" b="1" dirty="0" err="1" smtClean="0">
                <a:latin typeface="Comic Sans MS" pitchFamily="66" charset="0"/>
              </a:rPr>
              <a:t>chiele</a:t>
            </a:r>
            <a:endParaRPr lang="cs-CZ" sz="3200" b="1" dirty="0">
              <a:latin typeface="Comic Sans MS" pitchFamily="66" charset="0"/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284"/>
            <a:ext cx="3905250" cy="5715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0767" y="3344114"/>
            <a:ext cx="3690938" cy="285273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1407173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716016" y="476284"/>
            <a:ext cx="4032448" cy="93571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atin typeface="Comic Sans MS" pitchFamily="66" charset="0"/>
              </a:rPr>
              <a:t>Karl </a:t>
            </a:r>
            <a:r>
              <a:rPr lang="cs-CZ" sz="3200" b="1" dirty="0" err="1">
                <a:latin typeface="Comic Sans MS" pitchFamily="66" charset="0"/>
              </a:rPr>
              <a:t>Landsteiner</a:t>
            </a:r>
            <a:endParaRPr lang="cs-CZ" sz="3200" b="1" dirty="0">
              <a:latin typeface="Comic Sans MS" pitchFamily="66" charset="0"/>
            </a:endParaRPr>
          </a:p>
          <a:p>
            <a:endParaRPr lang="cs-CZ" b="1" u="sng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284"/>
            <a:ext cx="3819525" cy="57054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3" name="TextovéPole 2"/>
          <p:cNvSpPr txBox="1"/>
          <p:nvPr/>
        </p:nvSpPr>
        <p:spPr>
          <a:xfrm>
            <a:off x="4716016" y="1772816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  Objevitel krevních skupin</a:t>
            </a: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svetlana\AppData\Local\Microsoft\Windows\Temporary Internet Files\Content.IE5\SOJ1T5T9\MC9003325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164945"/>
            <a:ext cx="3821194" cy="2967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6648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932040" y="476284"/>
            <a:ext cx="3456384" cy="125193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>
                <a:latin typeface="Comic Sans MS" pitchFamily="66" charset="0"/>
                <a:cs typeface="Times New Roman" pitchFamily="18" charset="0"/>
              </a:rPr>
              <a:t>Ferdinand Porsche</a:t>
            </a:r>
          </a:p>
          <a:p>
            <a:endParaRPr lang="cs-CZ" b="1" u="sng" dirty="0"/>
          </a:p>
        </p:txBody>
      </p:sp>
      <p:pic>
        <p:nvPicPr>
          <p:cNvPr id="15362" name="Picture 2" descr="Soubor:Ferdinand Porsch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72513">
            <a:off x="5679903" y="1453052"/>
            <a:ext cx="2451500" cy="3191435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255" y="3212976"/>
            <a:ext cx="4353785" cy="326533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7675"/>
            <a:ext cx="3957762" cy="264109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3" name="TextovéPole 2"/>
          <p:cNvSpPr txBox="1"/>
          <p:nvPr/>
        </p:nvSpPr>
        <p:spPr>
          <a:xfrm>
            <a:off x="5436096" y="5032429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Tvůrce automobilů</a:t>
            </a: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7026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539552" y="116632"/>
            <a:ext cx="8208912" cy="79208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Rakouská  kuchyně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74" name="Pětiúhelník 73"/>
          <p:cNvSpPr/>
          <p:nvPr/>
        </p:nvSpPr>
        <p:spPr>
          <a:xfrm flipH="1">
            <a:off x="6688164" y="3856701"/>
            <a:ext cx="2060300" cy="678739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latin typeface="Comic Sans MS" pitchFamily="66" charset="0"/>
              </a:rPr>
              <a:t>Štrůdl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18" name="Pětiúhelník 17"/>
          <p:cNvSpPr/>
          <p:nvPr/>
        </p:nvSpPr>
        <p:spPr>
          <a:xfrm>
            <a:off x="3923928" y="6077715"/>
            <a:ext cx="2052548" cy="500481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Pivo 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9" name="Pětiúhelník 18"/>
          <p:cNvSpPr/>
          <p:nvPr/>
        </p:nvSpPr>
        <p:spPr>
          <a:xfrm rot="20387981" flipH="1">
            <a:off x="3056703" y="2191780"/>
            <a:ext cx="2911410" cy="500481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latin typeface="Comic Sans MS" pitchFamily="66" charset="0"/>
              </a:rPr>
              <a:t>d</a:t>
            </a:r>
            <a:r>
              <a:rPr lang="cs-CZ" sz="2400" b="1" dirty="0" smtClean="0">
                <a:latin typeface="Comic Sans MS" pitchFamily="66" charset="0"/>
              </a:rPr>
              <a:t>ort Sachr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0" name="Pětiúhelník 19"/>
          <p:cNvSpPr/>
          <p:nvPr/>
        </p:nvSpPr>
        <p:spPr>
          <a:xfrm flipH="1">
            <a:off x="2942820" y="1204607"/>
            <a:ext cx="3033656" cy="500481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Vídeňský řízek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5123" name="Picture 3" descr="C:\Users\svetlana\AppData\Local\Microsoft\Windows\Temporary Internet Files\Content.IE5\JCWQXA46\MC900444969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608" b="23313"/>
          <a:stretch/>
        </p:blipFill>
        <p:spPr bwMode="auto">
          <a:xfrm>
            <a:off x="5976476" y="4725705"/>
            <a:ext cx="2645239" cy="1852491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svetlana\Desktop\dumy\P3020003 (2)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78" t="17465" r="13077" b="20574"/>
          <a:stretch/>
        </p:blipFill>
        <p:spPr bwMode="auto">
          <a:xfrm>
            <a:off x="4109948" y="2952396"/>
            <a:ext cx="2489074" cy="1861301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svetlana\Desktop\dumy\P3020002 (2)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26" t="24835" r="17462" b="15220"/>
          <a:stretch/>
        </p:blipFill>
        <p:spPr bwMode="auto">
          <a:xfrm rot="18957986">
            <a:off x="1016898" y="2677339"/>
            <a:ext cx="2234060" cy="161447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svetlana\Desktop\dumy\P3020004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40" t="10216" r="10958" b="18040"/>
          <a:stretch/>
        </p:blipFill>
        <p:spPr bwMode="auto">
          <a:xfrm>
            <a:off x="6599022" y="1032239"/>
            <a:ext cx="2443340" cy="1757549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083" y="1013867"/>
            <a:ext cx="2310123" cy="169505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5127" name="Picture 7" descr="C:\Users\svetlana\Desktop\dumy\P3020001 (2)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26" t="27866" r="22694" b="23380"/>
          <a:stretch/>
        </p:blipFill>
        <p:spPr bwMode="auto">
          <a:xfrm rot="276886">
            <a:off x="1981793" y="4439268"/>
            <a:ext cx="1734433" cy="1911619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Pětiúhelník 20"/>
          <p:cNvSpPr/>
          <p:nvPr/>
        </p:nvSpPr>
        <p:spPr>
          <a:xfrm>
            <a:off x="-14584" y="5163882"/>
            <a:ext cx="2498352" cy="500481"/>
          </a:xfrm>
          <a:prstGeom prst="homePlat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Vídeňská káva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" name="Popisek se šipkou nahoru 1"/>
          <p:cNvSpPr/>
          <p:nvPr/>
        </p:nvSpPr>
        <p:spPr>
          <a:xfrm>
            <a:off x="6688164" y="2881806"/>
            <a:ext cx="2354198" cy="897543"/>
          </a:xfrm>
          <a:prstGeom prst="upArrowCallout">
            <a:avLst>
              <a:gd name="adj1" fmla="val 50000"/>
              <a:gd name="adj2" fmla="val 25000"/>
              <a:gd name="adj3" fmla="val 25000"/>
              <a:gd name="adj4" fmla="val 75000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Linecké cukroví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9689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"/>
                            </p:stCondLst>
                            <p:childTnLst>
                              <p:par>
                                <p:cTn id="7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4" grpId="0" animBg="1"/>
      <p:bldP spid="18" grpId="0" animBg="1"/>
      <p:bldP spid="19" grpId="0" animBg="1"/>
      <p:bldP spid="20" grpId="0" animBg="1"/>
      <p:bldP spid="21" grpId="0" animBg="1"/>
      <p:bldP spid="2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olný tvar 5"/>
          <p:cNvSpPr/>
          <p:nvPr/>
        </p:nvSpPr>
        <p:spPr>
          <a:xfrm>
            <a:off x="-76704" y="1789850"/>
            <a:ext cx="3888432" cy="713777"/>
          </a:xfrm>
          <a:custGeom>
            <a:avLst/>
            <a:gdLst>
              <a:gd name="connsiteX0" fmla="*/ 0 w 2621400"/>
              <a:gd name="connsiteY0" fmla="*/ 0 h 1048560"/>
              <a:gd name="connsiteX1" fmla="*/ 2097120 w 2621400"/>
              <a:gd name="connsiteY1" fmla="*/ 0 h 1048560"/>
              <a:gd name="connsiteX2" fmla="*/ 2621400 w 2621400"/>
              <a:gd name="connsiteY2" fmla="*/ 524280 h 1048560"/>
              <a:gd name="connsiteX3" fmla="*/ 2097120 w 2621400"/>
              <a:gd name="connsiteY3" fmla="*/ 1048560 h 1048560"/>
              <a:gd name="connsiteX4" fmla="*/ 0 w 2621400"/>
              <a:gd name="connsiteY4" fmla="*/ 1048560 h 1048560"/>
              <a:gd name="connsiteX5" fmla="*/ 524280 w 2621400"/>
              <a:gd name="connsiteY5" fmla="*/ 524280 h 1048560"/>
              <a:gd name="connsiteX6" fmla="*/ 0 w 2621400"/>
              <a:gd name="connsiteY6" fmla="*/ 0 h 1048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21400" h="1048560">
                <a:moveTo>
                  <a:pt x="0" y="0"/>
                </a:moveTo>
                <a:lnTo>
                  <a:pt x="2097120" y="0"/>
                </a:lnTo>
                <a:lnTo>
                  <a:pt x="2621400" y="524280"/>
                </a:lnTo>
                <a:lnTo>
                  <a:pt x="2097120" y="1048560"/>
                </a:lnTo>
                <a:lnTo>
                  <a:pt x="0" y="1048560"/>
                </a:lnTo>
                <a:lnTo>
                  <a:pt x="524280" y="52428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spcFirstLastPara="0" vert="horz" wrap="square" lIns="606830" tIns="41275" rIns="524280" bIns="41275" numCol="1" spcCol="1270" anchor="ctr" anchorCtr="0">
            <a:noAutofit/>
          </a:bodyPr>
          <a:lstStyle/>
          <a:p>
            <a:pPr lvl="0"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kern="1200" dirty="0" smtClean="0">
                <a:latin typeface="Comic Sans MS" pitchFamily="66" charset="0"/>
              </a:rPr>
              <a:t>Město Polska</a:t>
            </a:r>
            <a:endParaRPr lang="cs-CZ" sz="2400" kern="1200" dirty="0">
              <a:latin typeface="Comic Sans MS" pitchFamily="66" charset="0"/>
            </a:endParaRPr>
          </a:p>
        </p:txBody>
      </p:sp>
      <p:sp>
        <p:nvSpPr>
          <p:cNvPr id="7" name="Volný tvar 6"/>
          <p:cNvSpPr/>
          <p:nvPr/>
        </p:nvSpPr>
        <p:spPr>
          <a:xfrm>
            <a:off x="3469526" y="1877031"/>
            <a:ext cx="2160239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2000" kern="1200" dirty="0" smtClean="0">
              <a:latin typeface="Comic Sans MS" pitchFamily="66" charset="0"/>
            </a:endParaRPr>
          </a:p>
          <a:p>
            <a:pPr lvl="0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Mnichov</a:t>
            </a:r>
          </a:p>
          <a:p>
            <a:pPr lvl="0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8" name="Volný tvar 7"/>
          <p:cNvSpPr/>
          <p:nvPr/>
        </p:nvSpPr>
        <p:spPr>
          <a:xfrm>
            <a:off x="5271032" y="1877031"/>
            <a:ext cx="2016223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Poprad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9" name="Volný tvar 8"/>
          <p:cNvSpPr/>
          <p:nvPr/>
        </p:nvSpPr>
        <p:spPr>
          <a:xfrm>
            <a:off x="6971277" y="1877030"/>
            <a:ext cx="2220358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spcFirstLastPara="0" vert="horz" wrap="square" lIns="507543" tIns="36195" rIns="435152" bIns="36195" numCol="1" spcCol="1270" anchor="ctr" anchorCtr="0">
            <a:noAutofit/>
          </a:bodyPr>
          <a:lstStyle/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Krakov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10" name="Volný tvar 9"/>
          <p:cNvSpPr/>
          <p:nvPr/>
        </p:nvSpPr>
        <p:spPr>
          <a:xfrm>
            <a:off x="-93650" y="5724543"/>
            <a:ext cx="3888432" cy="713777"/>
          </a:xfrm>
          <a:custGeom>
            <a:avLst/>
            <a:gdLst>
              <a:gd name="connsiteX0" fmla="*/ 0 w 2621400"/>
              <a:gd name="connsiteY0" fmla="*/ 0 h 1048560"/>
              <a:gd name="connsiteX1" fmla="*/ 2097120 w 2621400"/>
              <a:gd name="connsiteY1" fmla="*/ 0 h 1048560"/>
              <a:gd name="connsiteX2" fmla="*/ 2621400 w 2621400"/>
              <a:gd name="connsiteY2" fmla="*/ 524280 h 1048560"/>
              <a:gd name="connsiteX3" fmla="*/ 2097120 w 2621400"/>
              <a:gd name="connsiteY3" fmla="*/ 1048560 h 1048560"/>
              <a:gd name="connsiteX4" fmla="*/ 0 w 2621400"/>
              <a:gd name="connsiteY4" fmla="*/ 1048560 h 1048560"/>
              <a:gd name="connsiteX5" fmla="*/ 524280 w 2621400"/>
              <a:gd name="connsiteY5" fmla="*/ 524280 h 1048560"/>
              <a:gd name="connsiteX6" fmla="*/ 0 w 2621400"/>
              <a:gd name="connsiteY6" fmla="*/ 0 h 1048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21400" h="1048560">
                <a:moveTo>
                  <a:pt x="0" y="0"/>
                </a:moveTo>
                <a:lnTo>
                  <a:pt x="2097120" y="0"/>
                </a:lnTo>
                <a:lnTo>
                  <a:pt x="2621400" y="524280"/>
                </a:lnTo>
                <a:lnTo>
                  <a:pt x="2097120" y="1048560"/>
                </a:lnTo>
                <a:lnTo>
                  <a:pt x="0" y="1048560"/>
                </a:lnTo>
                <a:lnTo>
                  <a:pt x="524280" y="52428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590320" tIns="33020" rIns="524280" bIns="33020" numCol="1" spcCol="1270" anchor="ctr" anchorCtr="0">
            <a:noAutofit/>
          </a:bodyPr>
          <a:lstStyle/>
          <a:p>
            <a:pPr lvl="0"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dirty="0" smtClean="0">
                <a:latin typeface="Comic Sans MS" pitchFamily="66" charset="0"/>
              </a:rPr>
              <a:t>Město Německa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1" name="Volný tvar 10"/>
          <p:cNvSpPr/>
          <p:nvPr/>
        </p:nvSpPr>
        <p:spPr>
          <a:xfrm>
            <a:off x="3452580" y="5811725"/>
            <a:ext cx="2160239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Bratislava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12" name="Volný tvar 11"/>
          <p:cNvSpPr/>
          <p:nvPr/>
        </p:nvSpPr>
        <p:spPr>
          <a:xfrm>
            <a:off x="5254086" y="5811725"/>
            <a:ext cx="2016223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err="1" smtClean="0">
                <a:latin typeface="Comic Sans MS" pitchFamily="66" charset="0"/>
              </a:rPr>
              <a:t>Czermna</a:t>
            </a:r>
            <a:r>
              <a:rPr lang="cs-CZ" sz="2000" kern="1200" dirty="0" smtClean="0">
                <a:latin typeface="Comic Sans MS" pitchFamily="66" charset="0"/>
              </a:rPr>
              <a:t>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13" name="Volný tvar 12"/>
          <p:cNvSpPr/>
          <p:nvPr/>
        </p:nvSpPr>
        <p:spPr>
          <a:xfrm>
            <a:off x="6954331" y="5811724"/>
            <a:ext cx="2220358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507543" tIns="36195" rIns="435152" bIns="36195" numCol="1" spcCol="1270" anchor="ctr" anchorCtr="0">
            <a:noAutofit/>
          </a:bodyPr>
          <a:lstStyle/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Hamburk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14" name="Volný tvar 13"/>
          <p:cNvSpPr/>
          <p:nvPr/>
        </p:nvSpPr>
        <p:spPr>
          <a:xfrm>
            <a:off x="-112797" y="2724152"/>
            <a:ext cx="3888432" cy="713777"/>
          </a:xfrm>
          <a:custGeom>
            <a:avLst/>
            <a:gdLst>
              <a:gd name="connsiteX0" fmla="*/ 0 w 2621400"/>
              <a:gd name="connsiteY0" fmla="*/ 0 h 1048560"/>
              <a:gd name="connsiteX1" fmla="*/ 2097120 w 2621400"/>
              <a:gd name="connsiteY1" fmla="*/ 0 h 1048560"/>
              <a:gd name="connsiteX2" fmla="*/ 2621400 w 2621400"/>
              <a:gd name="connsiteY2" fmla="*/ 524280 h 1048560"/>
              <a:gd name="connsiteX3" fmla="*/ 2097120 w 2621400"/>
              <a:gd name="connsiteY3" fmla="*/ 1048560 h 1048560"/>
              <a:gd name="connsiteX4" fmla="*/ 0 w 2621400"/>
              <a:gd name="connsiteY4" fmla="*/ 1048560 h 1048560"/>
              <a:gd name="connsiteX5" fmla="*/ 524280 w 2621400"/>
              <a:gd name="connsiteY5" fmla="*/ 524280 h 1048560"/>
              <a:gd name="connsiteX6" fmla="*/ 0 w 2621400"/>
              <a:gd name="connsiteY6" fmla="*/ 0 h 1048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21400" h="1048560">
                <a:moveTo>
                  <a:pt x="0" y="0"/>
                </a:moveTo>
                <a:lnTo>
                  <a:pt x="2097120" y="0"/>
                </a:lnTo>
                <a:lnTo>
                  <a:pt x="2621400" y="524280"/>
                </a:lnTo>
                <a:lnTo>
                  <a:pt x="2097120" y="1048560"/>
                </a:lnTo>
                <a:lnTo>
                  <a:pt x="0" y="1048560"/>
                </a:lnTo>
                <a:lnTo>
                  <a:pt x="524280" y="52428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590320" tIns="33020" rIns="524280" bIns="33020" numCol="1" spcCol="1270" anchor="ctr" anchorCtr="0">
            <a:noAutofit/>
          </a:bodyPr>
          <a:lstStyle/>
          <a:p>
            <a:pPr lvl="0" algn="ctr" defTabSz="2311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kern="1200" dirty="0" smtClean="0">
                <a:latin typeface="Comic Sans MS" pitchFamily="66" charset="0"/>
              </a:rPr>
              <a:t>Město </a:t>
            </a:r>
            <a:r>
              <a:rPr lang="cs-CZ" sz="2400" dirty="0">
                <a:latin typeface="Comic Sans MS" pitchFamily="66" charset="0"/>
              </a:rPr>
              <a:t>S</a:t>
            </a:r>
            <a:r>
              <a:rPr lang="cs-CZ" sz="2400" kern="1200" dirty="0" smtClean="0">
                <a:latin typeface="Comic Sans MS" pitchFamily="66" charset="0"/>
              </a:rPr>
              <a:t>lovenska</a:t>
            </a:r>
            <a:endParaRPr lang="cs-CZ" sz="2400" kern="1200" dirty="0">
              <a:latin typeface="Comic Sans MS" pitchFamily="66" charset="0"/>
            </a:endParaRPr>
          </a:p>
        </p:txBody>
      </p:sp>
      <p:sp>
        <p:nvSpPr>
          <p:cNvPr id="15" name="Volný tvar 14"/>
          <p:cNvSpPr/>
          <p:nvPr/>
        </p:nvSpPr>
        <p:spPr>
          <a:xfrm>
            <a:off x="3433433" y="2811334"/>
            <a:ext cx="2160239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Bratislava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16" name="Volný tvar 15"/>
          <p:cNvSpPr/>
          <p:nvPr/>
        </p:nvSpPr>
        <p:spPr>
          <a:xfrm>
            <a:off x="5234939" y="2811334"/>
            <a:ext cx="2016223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Krakov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17" name="Volný tvar 16"/>
          <p:cNvSpPr/>
          <p:nvPr/>
        </p:nvSpPr>
        <p:spPr>
          <a:xfrm>
            <a:off x="6935184" y="2811333"/>
            <a:ext cx="2220358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507543" tIns="36195" rIns="435152" bIns="36195" numCol="1" spcCol="1270" anchor="ctr" anchorCtr="0">
            <a:noAutofit/>
          </a:bodyPr>
          <a:lstStyle/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Gdaňsk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21" name="Volný tvar 20"/>
          <p:cNvSpPr/>
          <p:nvPr/>
        </p:nvSpPr>
        <p:spPr>
          <a:xfrm>
            <a:off x="-119577" y="891106"/>
            <a:ext cx="3888432" cy="713777"/>
          </a:xfrm>
          <a:custGeom>
            <a:avLst/>
            <a:gdLst>
              <a:gd name="connsiteX0" fmla="*/ 0 w 2621400"/>
              <a:gd name="connsiteY0" fmla="*/ 0 h 1048560"/>
              <a:gd name="connsiteX1" fmla="*/ 2097120 w 2621400"/>
              <a:gd name="connsiteY1" fmla="*/ 0 h 1048560"/>
              <a:gd name="connsiteX2" fmla="*/ 2621400 w 2621400"/>
              <a:gd name="connsiteY2" fmla="*/ 524280 h 1048560"/>
              <a:gd name="connsiteX3" fmla="*/ 2097120 w 2621400"/>
              <a:gd name="connsiteY3" fmla="*/ 1048560 h 1048560"/>
              <a:gd name="connsiteX4" fmla="*/ 0 w 2621400"/>
              <a:gd name="connsiteY4" fmla="*/ 1048560 h 1048560"/>
              <a:gd name="connsiteX5" fmla="*/ 524280 w 2621400"/>
              <a:gd name="connsiteY5" fmla="*/ 524280 h 1048560"/>
              <a:gd name="connsiteX6" fmla="*/ 0 w 2621400"/>
              <a:gd name="connsiteY6" fmla="*/ 0 h 1048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21400" h="1048560">
                <a:moveTo>
                  <a:pt x="0" y="0"/>
                </a:moveTo>
                <a:lnTo>
                  <a:pt x="2097120" y="0"/>
                </a:lnTo>
                <a:lnTo>
                  <a:pt x="2621400" y="524280"/>
                </a:lnTo>
                <a:lnTo>
                  <a:pt x="2097120" y="1048560"/>
                </a:lnTo>
                <a:lnTo>
                  <a:pt x="0" y="1048560"/>
                </a:lnTo>
                <a:lnTo>
                  <a:pt x="524280" y="52428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606830" tIns="41275" rIns="524280" bIns="41275" numCol="1" spcCol="1270" anchor="ctr" anchorCtr="0">
            <a:noAutofit/>
          </a:bodyPr>
          <a:lstStyle/>
          <a:p>
            <a:pPr lvl="0"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kern="1200" dirty="0" smtClean="0">
                <a:latin typeface="Comic Sans MS" pitchFamily="66" charset="0"/>
              </a:rPr>
              <a:t>Město Německa</a:t>
            </a:r>
            <a:endParaRPr lang="cs-CZ" sz="2400" kern="1200" dirty="0">
              <a:latin typeface="Comic Sans MS" pitchFamily="66" charset="0"/>
            </a:endParaRPr>
          </a:p>
        </p:txBody>
      </p:sp>
      <p:sp>
        <p:nvSpPr>
          <p:cNvPr id="22" name="Volný tvar 21"/>
          <p:cNvSpPr/>
          <p:nvPr/>
        </p:nvSpPr>
        <p:spPr>
          <a:xfrm>
            <a:off x="3426653" y="978287"/>
            <a:ext cx="2160239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Berlín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23" name="Volný tvar 22"/>
          <p:cNvSpPr/>
          <p:nvPr/>
        </p:nvSpPr>
        <p:spPr>
          <a:xfrm>
            <a:off x="5228159" y="978287"/>
            <a:ext cx="2016223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Gdaňsk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24" name="Volný tvar 23"/>
          <p:cNvSpPr/>
          <p:nvPr/>
        </p:nvSpPr>
        <p:spPr>
          <a:xfrm>
            <a:off x="6928404" y="978286"/>
            <a:ext cx="2220358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507543" tIns="36195" rIns="435152" bIns="36195" numCol="1" spcCol="1270" anchor="ctr" anchorCtr="0">
            <a:noAutofit/>
          </a:bodyPr>
          <a:lstStyle/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Poprad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25" name="Volný tvar 24"/>
          <p:cNvSpPr/>
          <p:nvPr/>
        </p:nvSpPr>
        <p:spPr>
          <a:xfrm>
            <a:off x="-119577" y="3819783"/>
            <a:ext cx="3888432" cy="713777"/>
          </a:xfrm>
          <a:custGeom>
            <a:avLst/>
            <a:gdLst>
              <a:gd name="connsiteX0" fmla="*/ 0 w 2621400"/>
              <a:gd name="connsiteY0" fmla="*/ 0 h 1048560"/>
              <a:gd name="connsiteX1" fmla="*/ 2097120 w 2621400"/>
              <a:gd name="connsiteY1" fmla="*/ 0 h 1048560"/>
              <a:gd name="connsiteX2" fmla="*/ 2621400 w 2621400"/>
              <a:gd name="connsiteY2" fmla="*/ 524280 h 1048560"/>
              <a:gd name="connsiteX3" fmla="*/ 2097120 w 2621400"/>
              <a:gd name="connsiteY3" fmla="*/ 1048560 h 1048560"/>
              <a:gd name="connsiteX4" fmla="*/ 0 w 2621400"/>
              <a:gd name="connsiteY4" fmla="*/ 1048560 h 1048560"/>
              <a:gd name="connsiteX5" fmla="*/ 524280 w 2621400"/>
              <a:gd name="connsiteY5" fmla="*/ 524280 h 1048560"/>
              <a:gd name="connsiteX6" fmla="*/ 0 w 2621400"/>
              <a:gd name="connsiteY6" fmla="*/ 0 h 1048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21400" h="1048560">
                <a:moveTo>
                  <a:pt x="0" y="0"/>
                </a:moveTo>
                <a:lnTo>
                  <a:pt x="2097120" y="0"/>
                </a:lnTo>
                <a:lnTo>
                  <a:pt x="2621400" y="524280"/>
                </a:lnTo>
                <a:lnTo>
                  <a:pt x="2097120" y="1048560"/>
                </a:lnTo>
                <a:lnTo>
                  <a:pt x="0" y="1048560"/>
                </a:lnTo>
                <a:lnTo>
                  <a:pt x="524280" y="52428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spcFirstLastPara="0" vert="horz" wrap="square" lIns="590320" tIns="33020" rIns="524280" bIns="33020" numCol="1" spcCol="1270" anchor="ctr" anchorCtr="0">
            <a:noAutofit/>
          </a:bodyPr>
          <a:lstStyle/>
          <a:p>
            <a:pPr lvl="0" algn="ctr" defTabSz="2311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kern="1200" dirty="0" smtClean="0">
                <a:latin typeface="Comic Sans MS" pitchFamily="66" charset="0"/>
              </a:rPr>
              <a:t>Město </a:t>
            </a:r>
            <a:r>
              <a:rPr lang="cs-CZ" sz="2400" dirty="0">
                <a:latin typeface="Comic Sans MS" pitchFamily="66" charset="0"/>
              </a:rPr>
              <a:t>N</a:t>
            </a:r>
            <a:r>
              <a:rPr lang="cs-CZ" sz="2400" kern="1200" dirty="0" smtClean="0">
                <a:latin typeface="Comic Sans MS" pitchFamily="66" charset="0"/>
              </a:rPr>
              <a:t>ěmecka</a:t>
            </a:r>
            <a:endParaRPr lang="cs-CZ" sz="2400" kern="1200" dirty="0">
              <a:latin typeface="Comic Sans MS" pitchFamily="66" charset="0"/>
            </a:endParaRPr>
          </a:p>
        </p:txBody>
      </p:sp>
      <p:sp>
        <p:nvSpPr>
          <p:cNvPr id="26" name="Volný tvar 25"/>
          <p:cNvSpPr/>
          <p:nvPr/>
        </p:nvSpPr>
        <p:spPr>
          <a:xfrm>
            <a:off x="3426653" y="3906965"/>
            <a:ext cx="2160239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Žilina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27" name="Volný tvar 26"/>
          <p:cNvSpPr/>
          <p:nvPr/>
        </p:nvSpPr>
        <p:spPr>
          <a:xfrm>
            <a:off x="5228159" y="3906965"/>
            <a:ext cx="2016223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Mnichov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28" name="Volný tvar 27"/>
          <p:cNvSpPr/>
          <p:nvPr/>
        </p:nvSpPr>
        <p:spPr>
          <a:xfrm>
            <a:off x="6928404" y="3906964"/>
            <a:ext cx="2220358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spcFirstLastPara="0" vert="horz" wrap="square" lIns="507543" tIns="36195" rIns="435152" bIns="36195" numCol="1" spcCol="1270" anchor="ctr" anchorCtr="0">
            <a:noAutofit/>
          </a:bodyPr>
          <a:lstStyle/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Krakov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29" name="Volný tvar 28"/>
          <p:cNvSpPr/>
          <p:nvPr/>
        </p:nvSpPr>
        <p:spPr>
          <a:xfrm>
            <a:off x="-57179" y="4799850"/>
            <a:ext cx="3888432" cy="713777"/>
          </a:xfrm>
          <a:custGeom>
            <a:avLst/>
            <a:gdLst>
              <a:gd name="connsiteX0" fmla="*/ 0 w 2621400"/>
              <a:gd name="connsiteY0" fmla="*/ 0 h 1048560"/>
              <a:gd name="connsiteX1" fmla="*/ 2097120 w 2621400"/>
              <a:gd name="connsiteY1" fmla="*/ 0 h 1048560"/>
              <a:gd name="connsiteX2" fmla="*/ 2621400 w 2621400"/>
              <a:gd name="connsiteY2" fmla="*/ 524280 h 1048560"/>
              <a:gd name="connsiteX3" fmla="*/ 2097120 w 2621400"/>
              <a:gd name="connsiteY3" fmla="*/ 1048560 h 1048560"/>
              <a:gd name="connsiteX4" fmla="*/ 0 w 2621400"/>
              <a:gd name="connsiteY4" fmla="*/ 1048560 h 1048560"/>
              <a:gd name="connsiteX5" fmla="*/ 524280 w 2621400"/>
              <a:gd name="connsiteY5" fmla="*/ 524280 h 1048560"/>
              <a:gd name="connsiteX6" fmla="*/ 0 w 2621400"/>
              <a:gd name="connsiteY6" fmla="*/ 0 h 1048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21400" h="1048560">
                <a:moveTo>
                  <a:pt x="0" y="0"/>
                </a:moveTo>
                <a:lnTo>
                  <a:pt x="2097120" y="0"/>
                </a:lnTo>
                <a:lnTo>
                  <a:pt x="2621400" y="524280"/>
                </a:lnTo>
                <a:lnTo>
                  <a:pt x="2097120" y="1048560"/>
                </a:lnTo>
                <a:lnTo>
                  <a:pt x="0" y="1048560"/>
                </a:lnTo>
                <a:lnTo>
                  <a:pt x="524280" y="52428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spcFirstLastPara="0" vert="horz" wrap="square" lIns="590320" tIns="33020" rIns="524280" bIns="33020" numCol="1" spcCol="1270" anchor="ctr" anchorCtr="0">
            <a:noAutofit/>
          </a:bodyPr>
          <a:lstStyle/>
          <a:p>
            <a:pPr lvl="0" algn="ctr" defTabSz="2311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kern="1200" dirty="0" smtClean="0">
                <a:latin typeface="Comic Sans MS" pitchFamily="66" charset="0"/>
              </a:rPr>
              <a:t>Město </a:t>
            </a:r>
            <a:r>
              <a:rPr lang="cs-CZ" sz="2400" dirty="0">
                <a:latin typeface="Comic Sans MS" pitchFamily="66" charset="0"/>
              </a:rPr>
              <a:t>P</a:t>
            </a:r>
            <a:r>
              <a:rPr lang="cs-CZ" sz="2400" kern="1200" dirty="0" smtClean="0">
                <a:latin typeface="Comic Sans MS" pitchFamily="66" charset="0"/>
              </a:rPr>
              <a:t>olska</a:t>
            </a:r>
            <a:endParaRPr lang="cs-CZ" sz="2400" kern="1200" dirty="0">
              <a:latin typeface="Comic Sans MS" pitchFamily="66" charset="0"/>
            </a:endParaRPr>
          </a:p>
        </p:txBody>
      </p:sp>
      <p:sp>
        <p:nvSpPr>
          <p:cNvPr id="30" name="Volný tvar 29"/>
          <p:cNvSpPr/>
          <p:nvPr/>
        </p:nvSpPr>
        <p:spPr>
          <a:xfrm>
            <a:off x="3487604" y="4858576"/>
            <a:ext cx="2160239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Poprad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31" name="Volný tvar 30"/>
          <p:cNvSpPr/>
          <p:nvPr/>
        </p:nvSpPr>
        <p:spPr>
          <a:xfrm>
            <a:off x="5289110" y="4858576"/>
            <a:ext cx="2016223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spcFirstLastPara="0" vert="horz" wrap="square" lIns="489763" tIns="27305" rIns="435152" bIns="27305" numCol="1" spcCol="1270" anchor="ctr" anchorCtr="0">
            <a:noAutofit/>
          </a:bodyPr>
          <a:lstStyle/>
          <a:p>
            <a:pPr lvl="0" algn="ctr" defTabSz="19113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Berlín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32" name="Volný tvar 31"/>
          <p:cNvSpPr/>
          <p:nvPr/>
        </p:nvSpPr>
        <p:spPr>
          <a:xfrm>
            <a:off x="6989355" y="4858575"/>
            <a:ext cx="2220358" cy="592435"/>
          </a:xfrm>
          <a:custGeom>
            <a:avLst/>
            <a:gdLst>
              <a:gd name="connsiteX0" fmla="*/ 0 w 2175762"/>
              <a:gd name="connsiteY0" fmla="*/ 0 h 870305"/>
              <a:gd name="connsiteX1" fmla="*/ 1740610 w 2175762"/>
              <a:gd name="connsiteY1" fmla="*/ 0 h 870305"/>
              <a:gd name="connsiteX2" fmla="*/ 2175762 w 2175762"/>
              <a:gd name="connsiteY2" fmla="*/ 435153 h 870305"/>
              <a:gd name="connsiteX3" fmla="*/ 1740610 w 2175762"/>
              <a:gd name="connsiteY3" fmla="*/ 870305 h 870305"/>
              <a:gd name="connsiteX4" fmla="*/ 0 w 2175762"/>
              <a:gd name="connsiteY4" fmla="*/ 870305 h 870305"/>
              <a:gd name="connsiteX5" fmla="*/ 435153 w 2175762"/>
              <a:gd name="connsiteY5" fmla="*/ 435153 h 870305"/>
              <a:gd name="connsiteX6" fmla="*/ 0 w 2175762"/>
              <a:gd name="connsiteY6" fmla="*/ 0 h 870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75762" h="870305">
                <a:moveTo>
                  <a:pt x="0" y="0"/>
                </a:moveTo>
                <a:lnTo>
                  <a:pt x="1740610" y="0"/>
                </a:lnTo>
                <a:lnTo>
                  <a:pt x="2175762" y="435153"/>
                </a:lnTo>
                <a:lnTo>
                  <a:pt x="1740610" y="870305"/>
                </a:lnTo>
                <a:lnTo>
                  <a:pt x="0" y="870305"/>
                </a:lnTo>
                <a:lnTo>
                  <a:pt x="435153" y="43515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spcFirstLastPara="0" vert="horz" wrap="square" lIns="507543" tIns="36195" rIns="435152" bIns="36195" numCol="1" spcCol="1270" anchor="ctr" anchorCtr="0">
            <a:noAutofit/>
          </a:bodyPr>
          <a:lstStyle/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000" kern="1200" dirty="0" smtClean="0">
                <a:latin typeface="Comic Sans MS" pitchFamily="66" charset="0"/>
              </a:rPr>
              <a:t>Gdaňsk </a:t>
            </a:r>
            <a:endParaRPr lang="cs-CZ" sz="2000" kern="1200" dirty="0">
              <a:latin typeface="Comic Sans MS" pitchFamily="66" charset="0"/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1115616" y="21215"/>
            <a:ext cx="7128792" cy="702466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u="sng" dirty="0" smtClean="0">
                <a:latin typeface="Comic Sans MS" pitchFamily="66" charset="0"/>
              </a:rPr>
              <a:t>Vyzkoušej své vědomosti – klikni na správnou odpověď</a:t>
            </a:r>
            <a:endParaRPr lang="cs-CZ" sz="2400" b="1" u="sng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3203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5" dur="2000" fill="hold"/>
                                        <p:tgtEl>
                                          <p:spTgt spid="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6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47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7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8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2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7" fill="hold">
                      <p:stCondLst>
                        <p:cond delay="0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9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6" fill="hold">
                      <p:stCondLst>
                        <p:cond delay="0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5" fill="hold">
                      <p:stCondLst>
                        <p:cond delay="0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8" dur="2000" fill="hold"/>
                                        <p:tgtEl>
                                          <p:spTgt spid="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09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0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3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4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5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1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3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6" fill="hold">
                      <p:stCondLst>
                        <p:cond delay="0"/>
                      </p:stCondLst>
                      <p:childTnLst>
                        <p:par>
                          <p:cTn id="237" fill="hold">
                            <p:stCondLst>
                              <p:cond delay="0"/>
                            </p:stCondLst>
                            <p:childTnLst>
                              <p:par>
                                <p:cTn id="238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9" dur="2000" fill="hold"/>
                                        <p:tgtEl>
                                          <p:spTgt spid="3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40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4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5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6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2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1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0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71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5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0" fill="hold">
                      <p:stCondLst>
                        <p:cond delay="0"/>
                      </p:stCondLst>
                      <p:childTnLst>
                        <p:par>
                          <p:cTn id="281" fill="hold">
                            <p:stCondLst>
                              <p:cond delay="0"/>
                            </p:stCondLst>
                            <p:childTnLst>
                              <p:par>
                                <p:cTn id="282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8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9" fill="hold">
                      <p:stCondLst>
                        <p:cond delay="0"/>
                      </p:stCondLst>
                      <p:childTnLst>
                        <p:par>
                          <p:cTn id="290" fill="hold">
                            <p:stCondLst>
                              <p:cond delay="0"/>
                            </p:stCondLst>
                            <p:childTnLst>
                              <p:par>
                                <p:cTn id="291" presetID="3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7" grpId="1" animBg="1"/>
      <p:bldP spid="7" grpId="2" animBg="1"/>
      <p:bldP spid="8" grpId="0" animBg="1"/>
      <p:bldP spid="8" grpId="1" animBg="1"/>
      <p:bldP spid="8" grpId="2" animBg="1"/>
      <p:bldP spid="9" grpId="0" animBg="1"/>
      <p:bldP spid="9" grpId="1" animBg="1"/>
      <p:bldP spid="10" grpId="0" animBg="1"/>
      <p:bldP spid="11" grpId="0" animBg="1"/>
      <p:bldP spid="11" grpId="1" animBg="1"/>
      <p:bldP spid="11" grpId="2" animBg="1"/>
      <p:bldP spid="12" grpId="0" animBg="1"/>
      <p:bldP spid="12" grpId="1" animBg="1"/>
      <p:bldP spid="12" grpId="2" animBg="1"/>
      <p:bldP spid="13" grpId="0" animBg="1"/>
      <p:bldP spid="13" grpId="1" animBg="1"/>
      <p:bldP spid="14" grpId="0" animBg="1"/>
      <p:bldP spid="15" grpId="0" animBg="1"/>
      <p:bldP spid="15" grpId="1" animBg="1"/>
      <p:bldP spid="16" grpId="0" animBg="1"/>
      <p:bldP spid="16" grpId="1" animBg="1"/>
      <p:bldP spid="16" grpId="2" animBg="1"/>
      <p:bldP spid="17" grpId="0" animBg="1"/>
      <p:bldP spid="17" grpId="1" animBg="1"/>
      <p:bldP spid="17" grpId="2" animBg="1"/>
      <p:bldP spid="21" grpId="0" animBg="1"/>
      <p:bldP spid="22" grpId="0" animBg="1"/>
      <p:bldP spid="22" grpId="1" animBg="1"/>
      <p:bldP spid="23" grpId="0" animBg="1"/>
      <p:bldP spid="23" grpId="1" animBg="1"/>
      <p:bldP spid="23" grpId="2" animBg="1"/>
      <p:bldP spid="24" grpId="0" animBg="1"/>
      <p:bldP spid="24" grpId="1" animBg="1"/>
      <p:bldP spid="24" grpId="2" animBg="1"/>
      <p:bldP spid="25" grpId="0" animBg="1"/>
      <p:bldP spid="26" grpId="0" animBg="1"/>
      <p:bldP spid="26" grpId="1" animBg="1"/>
      <p:bldP spid="26" grpId="2" animBg="1"/>
      <p:bldP spid="27" grpId="0" animBg="1"/>
      <p:bldP spid="27" grpId="1" animBg="1"/>
      <p:bldP spid="28" grpId="0" animBg="1"/>
      <p:bldP spid="28" grpId="1" animBg="1"/>
      <p:bldP spid="28" grpId="2" animBg="1"/>
      <p:bldP spid="29" grpId="0" animBg="1"/>
      <p:bldP spid="30" grpId="0" animBg="1"/>
      <p:bldP spid="30" grpId="1" animBg="1"/>
      <p:bldP spid="30" grpId="2" animBg="1"/>
      <p:bldP spid="31" grpId="0" animBg="1"/>
      <p:bldP spid="31" grpId="1" animBg="1"/>
      <p:bldP spid="31" grpId="2" animBg="1"/>
      <p:bldP spid="32" grpId="0" animBg="1"/>
      <p:bldP spid="32" grpId="1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338159"/>
            <a:ext cx="8229600" cy="386308"/>
          </a:xfrm>
        </p:spPr>
        <p:txBody>
          <a:bodyPr>
            <a:normAutofit fontScale="90000"/>
          </a:bodyPr>
          <a:lstStyle/>
          <a:p>
            <a:r>
              <a:rPr lang="cs-CZ" sz="2000" b="1" u="sng" dirty="0" smtClean="0"/>
              <a:t>Použité zdroje:</a:t>
            </a:r>
            <a:endParaRPr lang="cs-CZ" sz="2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772816"/>
            <a:ext cx="8856984" cy="784887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1000" b="1" u="sng" dirty="0" smtClean="0"/>
              <a:t>Str. 3, 5 – Mapa  </a:t>
            </a:r>
            <a:r>
              <a:rPr lang="cs-CZ" sz="1000" dirty="0" smtClean="0"/>
              <a:t>– </a:t>
            </a:r>
            <a:r>
              <a:rPr lang="it-IT" sz="1000" dirty="0"/>
              <a:t>LIUZZO, David. </a:t>
            </a:r>
            <a:r>
              <a:rPr lang="it-IT" sz="1000" i="1" dirty="0"/>
              <a:t>http://cs.wikipedia.org</a:t>
            </a:r>
            <a:r>
              <a:rPr lang="it-IT" sz="1000" dirty="0"/>
              <a:t> [online]. [cit. 2.5.2013]. Dostupný na WWW: http://upload.wikimedia.org/wikipedia/commons/5/59/EU_location_AUT.png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Str. </a:t>
            </a:r>
            <a:r>
              <a:rPr lang="cs-CZ" sz="1000" b="1" u="sng" dirty="0"/>
              <a:t>3 </a:t>
            </a:r>
            <a:r>
              <a:rPr lang="cs-CZ" sz="1000" b="1" u="sng" dirty="0" smtClean="0"/>
              <a:t>– vlajka - </a:t>
            </a:r>
            <a:r>
              <a:rPr lang="cs-CZ" sz="1000" dirty="0" smtClean="0"/>
              <a:t>SKOPP</a:t>
            </a:r>
            <a:r>
              <a:rPr lang="cs-CZ" sz="1000" dirty="0"/>
              <a:t>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2.5.2013]. Dostupný na WWW: </a:t>
            </a:r>
            <a:r>
              <a:rPr lang="cs-CZ" sz="1000" dirty="0" smtClean="0"/>
              <a:t>http</a:t>
            </a:r>
            <a:r>
              <a:rPr lang="cs-CZ" sz="1000" dirty="0"/>
              <a:t>://upload.wikimedia.org/wikipedia/commons/4/41/Flag_of_Austria.svg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Str.  - satelitní mapa </a:t>
            </a:r>
            <a:r>
              <a:rPr lang="cs-CZ" sz="1000" dirty="0"/>
              <a:t>- SCHMID, Michael.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2.5.2013]. Dostupný na WWW: http://</a:t>
            </a:r>
            <a:r>
              <a:rPr lang="cs-CZ" sz="1000" dirty="0" smtClean="0"/>
              <a:t>upload.wikimedia.org/wikipedia/commons/7/77/Austria_satellite-map.jpg</a:t>
            </a:r>
          </a:p>
          <a:p>
            <a:pPr marL="0" indent="0">
              <a:buNone/>
            </a:pPr>
            <a:r>
              <a:rPr lang="cs-CZ" sz="1000" b="1" u="sng" dirty="0"/>
              <a:t>Wolfgang Amadeus Mozart</a:t>
            </a:r>
            <a:r>
              <a:rPr lang="cs-CZ" sz="1000" b="1" u="sng" dirty="0" smtClean="0"/>
              <a:t> - </a:t>
            </a:r>
            <a:r>
              <a:rPr lang="cs-CZ" sz="1000" dirty="0" smtClean="0"/>
              <a:t>KRAFFT</a:t>
            </a:r>
            <a:r>
              <a:rPr lang="cs-CZ" sz="1000" dirty="0"/>
              <a:t>, Barbara; ERICH, Otto.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2.5.2013]. Dostupný na WWW: http://</a:t>
            </a:r>
            <a:r>
              <a:rPr lang="cs-CZ" sz="1000" dirty="0" smtClean="0"/>
              <a:t>upload.wikimedia.org/wikipedia/commons/1/1e/Wolfgang-amadeus-mozart_1.jpg</a:t>
            </a:r>
          </a:p>
          <a:p>
            <a:pPr marL="0" indent="0">
              <a:buNone/>
            </a:pPr>
            <a:r>
              <a:rPr lang="cs-CZ" sz="1000" b="1" u="sng" dirty="0"/>
              <a:t>Franz Joseph </a:t>
            </a:r>
            <a:r>
              <a:rPr lang="cs-CZ" sz="1000" b="1" u="sng" dirty="0" smtClean="0"/>
              <a:t>Haydn - </a:t>
            </a:r>
            <a:r>
              <a:rPr lang="cs-CZ" sz="1000" dirty="0"/>
              <a:t>HARDY, Thomas.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2.5.2013]. Dostupný na WWW: http://upload.wikimedia.org/wikipedia/commons/0/05/Joseph_Haydn.jpg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/>
              <a:t>Franz </a:t>
            </a:r>
            <a:r>
              <a:rPr lang="cs-CZ" sz="1000" b="1" u="sng" dirty="0" smtClean="0"/>
              <a:t>Schubert - </a:t>
            </a:r>
            <a:r>
              <a:rPr lang="cs-CZ" sz="1000" dirty="0"/>
              <a:t>HELFERT; MICHAEL, Adrian.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2.5.2013]. Dostupný na WWW: http://upload.wikimedia.org/wikipedia/commons/f/f2/FSchubert.JPG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/>
              <a:t>Johann </a:t>
            </a:r>
            <a:r>
              <a:rPr lang="cs-CZ" sz="1000" b="1" u="sng" dirty="0" err="1" smtClean="0"/>
              <a:t>Strauss</a:t>
            </a:r>
            <a:r>
              <a:rPr lang="cs-CZ" sz="1000" b="1" u="sng" dirty="0" smtClean="0"/>
              <a:t> -  </a:t>
            </a:r>
            <a:r>
              <a:rPr lang="pt-BR" sz="1000" dirty="0"/>
              <a:t>AUTOR NEUVEDEN. </a:t>
            </a:r>
            <a:r>
              <a:rPr lang="pt-BR" sz="1000" i="1" dirty="0"/>
              <a:t>http://cs.wikipedia.org</a:t>
            </a:r>
            <a:r>
              <a:rPr lang="pt-BR" sz="1000" dirty="0"/>
              <a:t> [online]. [cit. 2.5.2013]. Dostupný na WWW: http://upload.wikimedia.org/wikipedia/commons/3/3b/Johann_Strauss_I_%</a:t>
            </a:r>
            <a:r>
              <a:rPr lang="pt-BR" sz="1000" dirty="0" smtClean="0"/>
              <a:t>282%29.jpg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/>
              <a:t>Gustav </a:t>
            </a:r>
            <a:r>
              <a:rPr lang="cs-CZ" sz="1000" b="1" u="sng" dirty="0" smtClean="0"/>
              <a:t>Mahler - </a:t>
            </a:r>
            <a:r>
              <a:rPr lang="cs-CZ" sz="1000" dirty="0"/>
              <a:t>DUPONT'S, </a:t>
            </a:r>
            <a:r>
              <a:rPr lang="cs-CZ" sz="1000" dirty="0" err="1"/>
              <a:t>Either</a:t>
            </a:r>
            <a:r>
              <a:rPr lang="cs-CZ" sz="1000" dirty="0"/>
              <a:t> </a:t>
            </a:r>
            <a:r>
              <a:rPr lang="cs-CZ" sz="1000" dirty="0" err="1"/>
              <a:t>Aimé</a:t>
            </a:r>
            <a:r>
              <a:rPr lang="cs-CZ" sz="1000" dirty="0"/>
              <a:t>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2.5.2013]. Dostupný na WWW: http://</a:t>
            </a:r>
            <a:r>
              <a:rPr lang="cs-CZ" sz="1000" dirty="0" smtClean="0"/>
              <a:t>upload.wikimedia.org/wikipedia/commons/e/ec/Gustav_Mahler_1909.jpg</a:t>
            </a:r>
          </a:p>
          <a:p>
            <a:pPr marL="0" indent="0">
              <a:buNone/>
            </a:pPr>
            <a:r>
              <a:rPr lang="cs-CZ" sz="1000" b="1" u="sng" dirty="0"/>
              <a:t>Herbert von </a:t>
            </a:r>
            <a:r>
              <a:rPr lang="cs-CZ" sz="1000" b="1" u="sng" dirty="0" err="1" smtClean="0"/>
              <a:t>Karajan</a:t>
            </a:r>
            <a:r>
              <a:rPr lang="cs-CZ" sz="1000" b="1" u="sng" dirty="0" smtClean="0"/>
              <a:t> - </a:t>
            </a:r>
            <a:r>
              <a:rPr lang="pt-BR" sz="1000" dirty="0"/>
              <a:t>POSSE, Edith. </a:t>
            </a:r>
            <a:r>
              <a:rPr lang="pt-BR" sz="1000" i="1" dirty="0"/>
              <a:t>http://cs.wikipedia.org</a:t>
            </a:r>
            <a:r>
              <a:rPr lang="pt-BR" sz="1000" dirty="0"/>
              <a:t> [online]. [cit. 2.5.2013]. Dostupný na WWW: http://upload.wikimedia.org/wikipedia/commons/4/40/Bundesarchiv_Bild_183-S47421%2C_Herbert_von_Karajan.jpg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/>
              <a:t>Gustav </a:t>
            </a:r>
            <a:r>
              <a:rPr lang="cs-CZ" sz="1000" b="1" u="sng" dirty="0" smtClean="0"/>
              <a:t>Klimt - </a:t>
            </a:r>
            <a:r>
              <a:rPr lang="cs-CZ" sz="1000" dirty="0"/>
              <a:t>TRČKA, Josef Anton.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2.5.2013]. Dostupný na WWW: http://</a:t>
            </a:r>
            <a:r>
              <a:rPr lang="cs-CZ" sz="1000" dirty="0" smtClean="0"/>
              <a:t>upload.wikimedia.org/wikipedia/commons/d/d8/Klimt.jpg</a:t>
            </a:r>
          </a:p>
          <a:p>
            <a:pPr marL="0" indent="0">
              <a:buNone/>
            </a:pPr>
            <a:r>
              <a:rPr lang="cs-CZ" sz="1000" b="1" u="sng" dirty="0"/>
              <a:t>Egon </a:t>
            </a:r>
            <a:r>
              <a:rPr lang="cs-CZ" sz="1000" b="1" u="sng" dirty="0" err="1" smtClean="0"/>
              <a:t>Schiele</a:t>
            </a:r>
            <a:r>
              <a:rPr lang="cs-CZ" sz="1000" b="1" u="sng" dirty="0" smtClean="0"/>
              <a:t> - </a:t>
            </a:r>
            <a:r>
              <a:rPr lang="cs-CZ" sz="1000" dirty="0" smtClean="0"/>
              <a:t>SCHIELE</a:t>
            </a:r>
            <a:r>
              <a:rPr lang="cs-CZ" sz="1000" dirty="0"/>
              <a:t>, Egon; THE YORCK PROJECT: 10.000 MEISTERWERKE DER MALEREI. DVD-ROM, 2002. ISBN 3936122202. DISTRIBUTED BY DIRECTMEDIA PUBLISHING GMBH..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2.5.2013]. Dostupný na WWW: http://upload.wikimedia.org/wikipedia/commons/d/de/Egon_Schiele_075.jpg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Ulice v Krumlově - </a:t>
            </a:r>
            <a:r>
              <a:rPr lang="en-US" sz="1000" dirty="0"/>
              <a:t>SCHIELE, </a:t>
            </a:r>
            <a:r>
              <a:rPr lang="en-US" sz="1000" dirty="0" err="1"/>
              <a:t>Egon</a:t>
            </a:r>
            <a:r>
              <a:rPr lang="en-US" sz="1000" dirty="0"/>
              <a:t>; REPRO FROM ART BOOK. </a:t>
            </a:r>
            <a:r>
              <a:rPr lang="en-US" sz="1000" i="1" dirty="0"/>
              <a:t>http://cs.wikipedia.org</a:t>
            </a:r>
            <a:r>
              <a:rPr lang="en-US" sz="1000" dirty="0"/>
              <a:t> [online]. [cit. 2.5.2013]. </a:t>
            </a:r>
            <a:r>
              <a:rPr lang="en-US" sz="1000" dirty="0" err="1"/>
              <a:t>Dostupný</a:t>
            </a:r>
            <a:r>
              <a:rPr lang="en-US" sz="1000" dirty="0"/>
              <a:t> </a:t>
            </a:r>
            <a:r>
              <a:rPr lang="en-US" sz="1000" dirty="0" err="1"/>
              <a:t>na</a:t>
            </a:r>
            <a:r>
              <a:rPr lang="en-US" sz="1000" dirty="0"/>
              <a:t> WWW: http://upload.wikimedia.org/wikipedia/commons/f/f5/Schiele_-_Krumauer_H%C3%A4userbogen_-_</a:t>
            </a:r>
            <a:r>
              <a:rPr lang="en-US" sz="1000" dirty="0" smtClean="0"/>
              <a:t>1915.jpg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/>
              <a:t>Karl </a:t>
            </a:r>
            <a:r>
              <a:rPr lang="cs-CZ" sz="1000" b="1" u="sng" dirty="0" err="1" smtClean="0"/>
              <a:t>Landsteiner</a:t>
            </a:r>
            <a:r>
              <a:rPr lang="cs-CZ" sz="1000" b="1" u="sng" dirty="0" smtClean="0"/>
              <a:t> - </a:t>
            </a:r>
            <a:r>
              <a:rPr lang="cs-CZ" sz="1000" dirty="0"/>
              <a:t>COBBOLD, Henry </a:t>
            </a:r>
            <a:r>
              <a:rPr lang="cs-CZ" sz="1000" dirty="0" err="1"/>
              <a:t>Lytton</a:t>
            </a:r>
            <a:r>
              <a:rPr lang="cs-CZ" sz="1000" dirty="0"/>
              <a:t>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2.5.2013]. Dostupný na WWW: http://</a:t>
            </a:r>
            <a:r>
              <a:rPr lang="cs-CZ" sz="1000" dirty="0" smtClean="0"/>
              <a:t>upload.wikimedia.org/wikipedia/commons/5/5b/LandsteinerWS.jpg</a:t>
            </a:r>
          </a:p>
          <a:p>
            <a:pPr marL="0" indent="0">
              <a:buNone/>
            </a:pPr>
            <a:r>
              <a:rPr lang="cs-CZ" sz="1000" b="1" u="sng" dirty="0"/>
              <a:t>Ferdinand </a:t>
            </a:r>
            <a:r>
              <a:rPr lang="cs-CZ" sz="1000" b="1" u="sng" dirty="0" smtClean="0"/>
              <a:t>Porsche - </a:t>
            </a:r>
            <a:r>
              <a:rPr lang="pt-BR" sz="1000" dirty="0"/>
              <a:t>AUTOR NEUVEDEN. </a:t>
            </a:r>
            <a:r>
              <a:rPr lang="pt-BR" sz="1000" i="1" dirty="0"/>
              <a:t>http://cs.wikipedia.org</a:t>
            </a:r>
            <a:r>
              <a:rPr lang="pt-BR" sz="1000" dirty="0"/>
              <a:t> [online]. [cit. 2.5.2013]. Dostupný na WWW: http://</a:t>
            </a:r>
            <a:r>
              <a:rPr lang="pt-BR" sz="1000" dirty="0" smtClean="0"/>
              <a:t>upload.wikimedia.org/wikipedia/commons/c/cf/Ferdinand_Porsche.jpg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err="1" smtClean="0"/>
              <a:t>VolkswagenBeetle</a:t>
            </a:r>
            <a:r>
              <a:rPr lang="cs-CZ" sz="1000" b="1" u="sng" dirty="0" smtClean="0"/>
              <a:t> - </a:t>
            </a:r>
            <a:r>
              <a:rPr lang="cs-CZ" sz="1000" dirty="0"/>
              <a:t>BAKER, Robert </a:t>
            </a:r>
            <a:r>
              <a:rPr lang="cs-CZ" sz="1000" dirty="0" err="1"/>
              <a:t>Couse</a:t>
            </a:r>
            <a:r>
              <a:rPr lang="cs-CZ" sz="1000" dirty="0"/>
              <a:t>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2.5.2013]. Dostupný na WWW: http://</a:t>
            </a:r>
            <a:r>
              <a:rPr lang="cs-CZ" sz="1000" dirty="0" smtClean="0"/>
              <a:t>upload.wikimedia.org/wikipedia/commons/8/88/VolkswagenBeetle-001.jpg</a:t>
            </a:r>
          </a:p>
          <a:p>
            <a:pPr marL="0" indent="0">
              <a:buNone/>
            </a:pPr>
            <a:r>
              <a:rPr lang="cs-CZ" sz="1000" b="1" u="sng" dirty="0" err="1"/>
              <a:t>Lohner</a:t>
            </a:r>
            <a:r>
              <a:rPr lang="cs-CZ" sz="1000" b="1" u="sng" dirty="0"/>
              <a:t> </a:t>
            </a:r>
            <a:r>
              <a:rPr lang="cs-CZ" sz="1000" b="1" u="sng" dirty="0" smtClean="0"/>
              <a:t>Porsche - </a:t>
            </a:r>
            <a:r>
              <a:rPr lang="pt-BR" sz="1000" dirty="0"/>
              <a:t>AUTOR NEUVEDEN. </a:t>
            </a:r>
            <a:r>
              <a:rPr lang="pt-BR" sz="1000" i="1" dirty="0"/>
              <a:t>http://cs.wikipedia.org</a:t>
            </a:r>
            <a:r>
              <a:rPr lang="pt-BR" sz="1000" dirty="0"/>
              <a:t> [online]. [cit. 2.5.2013]. Dostupný na WWW: http://upload.wikimedia.org/wikipedia/commons/1/13/Lohner_Porsche.jpg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Hlavní město Vídeň – fotomontáž - </a:t>
            </a:r>
            <a:r>
              <a:rPr lang="cs-CZ" sz="1000" dirty="0"/>
              <a:t>DOMSER.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2.5.2013]. Dostupný na WWW: http://</a:t>
            </a:r>
            <a:r>
              <a:rPr lang="cs-CZ" sz="1000" dirty="0" smtClean="0"/>
              <a:t>upload.wikimedia.org/wikipedia/commons/7/7c/Collage_von_Wien.jpg</a:t>
            </a:r>
          </a:p>
          <a:p>
            <a:pPr marL="0" indent="0">
              <a:buNone/>
            </a:pPr>
            <a:r>
              <a:rPr lang="cs-CZ" sz="1000" b="1" u="sng" dirty="0" err="1"/>
              <a:t>Raabs</a:t>
            </a:r>
            <a:r>
              <a:rPr lang="cs-CZ" sz="1000" b="1" u="sng" dirty="0"/>
              <a:t> </a:t>
            </a:r>
            <a:r>
              <a:rPr lang="cs-CZ" sz="1000" b="1" u="sng" dirty="0" err="1" smtClean="0"/>
              <a:t>castle</a:t>
            </a:r>
            <a:r>
              <a:rPr lang="cs-CZ" sz="1000" b="1" u="sng" dirty="0" smtClean="0"/>
              <a:t> - </a:t>
            </a:r>
            <a:r>
              <a:rPr lang="cs-CZ" sz="1000" dirty="0"/>
              <a:t>ORTNER, Herbert.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2.5.2013]. Dostupný na WWW: http://</a:t>
            </a:r>
            <a:r>
              <a:rPr lang="cs-CZ" sz="1000" dirty="0" smtClean="0"/>
              <a:t>upload.wikimedia.org/wikipedia/commons/8/8d/Raabs_castle_1995_01.jp</a:t>
            </a:r>
          </a:p>
          <a:p>
            <a:pPr marL="0" indent="0">
              <a:buNone/>
            </a:pPr>
            <a:r>
              <a:rPr lang="cs-CZ" sz="1000" dirty="0" smtClean="0"/>
              <a:t>Pokud není uvedeno jinak, jsou ostatní obrázky v archivu autora</a:t>
            </a:r>
          </a:p>
          <a:p>
            <a:pPr marL="0" indent="0">
              <a:buNone/>
            </a:pPr>
            <a:endParaRPr lang="cs-CZ" sz="900" b="1" u="sng" dirty="0"/>
          </a:p>
          <a:p>
            <a:pPr marL="0" indent="0">
              <a:buNone/>
            </a:pPr>
            <a:endParaRPr lang="cs-CZ" sz="900" b="1" u="sng" dirty="0"/>
          </a:p>
          <a:p>
            <a:pPr marL="0" indent="0">
              <a:buNone/>
            </a:pPr>
            <a:endParaRPr lang="cs-CZ" sz="900" b="1" u="sng" dirty="0"/>
          </a:p>
          <a:p>
            <a:pPr marL="0" indent="0">
              <a:buNone/>
            </a:pPr>
            <a:r>
              <a:rPr lang="cs-CZ" sz="900" dirty="0" smtClean="0"/>
              <a:t> </a:t>
            </a:r>
            <a:endParaRPr lang="cs-CZ" sz="900" b="1" u="sng" dirty="0"/>
          </a:p>
          <a:p>
            <a:pPr marL="0" indent="0">
              <a:buNone/>
            </a:pPr>
            <a:r>
              <a:rPr lang="pt-BR" sz="900" dirty="0" smtClean="0"/>
              <a:t> </a:t>
            </a:r>
            <a:endParaRPr lang="cs-CZ" sz="900" b="1" u="sng" dirty="0"/>
          </a:p>
          <a:p>
            <a:pPr marL="0" indent="0">
              <a:buNone/>
            </a:pPr>
            <a:r>
              <a:rPr lang="cs-CZ" sz="900" dirty="0" smtClean="0"/>
              <a:t> </a:t>
            </a:r>
            <a:endParaRPr lang="cs-CZ" sz="900" b="1" u="sng" dirty="0"/>
          </a:p>
          <a:p>
            <a:pPr marL="0" indent="0">
              <a:buNone/>
            </a:pPr>
            <a:r>
              <a:rPr lang="en-US" sz="900" dirty="0" smtClean="0"/>
              <a:t> </a:t>
            </a:r>
            <a:r>
              <a:rPr lang="cs-CZ" sz="900" dirty="0" smtClean="0"/>
              <a:t> </a:t>
            </a:r>
            <a:endParaRPr lang="cs-CZ" sz="900" b="1" u="sng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b="1" u="sng" dirty="0"/>
          </a:p>
          <a:p>
            <a:pPr marL="0" indent="0">
              <a:buNone/>
            </a:pPr>
            <a:endParaRPr lang="cs-CZ" sz="900" b="1" u="sng" dirty="0"/>
          </a:p>
          <a:p>
            <a:pPr marL="0" indent="0">
              <a:buNone/>
            </a:pPr>
            <a:endParaRPr lang="cs-CZ" sz="900" b="1" u="sng" dirty="0"/>
          </a:p>
          <a:p>
            <a:pPr marL="0" indent="0">
              <a:buNone/>
            </a:pPr>
            <a:endParaRPr lang="cs-CZ" sz="900" b="1" u="sng" dirty="0"/>
          </a:p>
          <a:p>
            <a:pPr marL="0" indent="0">
              <a:buNone/>
            </a:pPr>
            <a:r>
              <a:rPr lang="cs-CZ" sz="900" dirty="0" smtClean="0"/>
              <a:t> </a:t>
            </a:r>
            <a:endParaRPr lang="cs-CZ" sz="900" dirty="0"/>
          </a:p>
          <a:p>
            <a:pPr marL="0" indent="0">
              <a:buNone/>
            </a:pPr>
            <a:endParaRPr lang="cs-CZ" sz="2000" b="1" u="sng" dirty="0" smtClean="0"/>
          </a:p>
          <a:p>
            <a:pPr marL="0" indent="0">
              <a:buNone/>
            </a:pPr>
            <a:r>
              <a:rPr lang="cs-CZ" sz="2000" dirty="0" smtClean="0"/>
              <a:t> </a:t>
            </a:r>
            <a:endParaRPr lang="cs-CZ" sz="20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1225453" y="0"/>
            <a:ext cx="6968502" cy="1313384"/>
            <a:chOff x="846154" y="500042"/>
            <a:chExt cx="6968502" cy="1485900"/>
          </a:xfrm>
        </p:grpSpPr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784976" cy="6480720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cs-CZ" b="1" u="sng" dirty="0"/>
              <a:t>Vídeňská státní opera </a:t>
            </a:r>
            <a:r>
              <a:rPr lang="cs-CZ" dirty="0"/>
              <a:t>-  ZYANCE. </a:t>
            </a:r>
            <a:r>
              <a:rPr lang="cs-CZ" i="1" dirty="0"/>
              <a:t>http://cs.wikipedia.org</a:t>
            </a:r>
            <a:r>
              <a:rPr lang="cs-CZ" dirty="0"/>
              <a:t> [online]. [cit. 2.5.2013]. Dostupný na WWW: http://upload.wikimedia.org/wikipedia/commons/6/66/Oper_z03.JPG </a:t>
            </a:r>
          </a:p>
          <a:p>
            <a:pPr marL="0" indent="0">
              <a:buNone/>
            </a:pPr>
            <a:r>
              <a:rPr lang="cs-CZ" b="1" u="sng" dirty="0"/>
              <a:t>Hofburg - </a:t>
            </a:r>
            <a:r>
              <a:rPr lang="cs-CZ" dirty="0"/>
              <a:t>BOSSI, Andrew. </a:t>
            </a:r>
            <a:r>
              <a:rPr lang="cs-CZ" i="1" dirty="0"/>
              <a:t>http://cs.wikipedia.org</a:t>
            </a:r>
            <a:r>
              <a:rPr lang="cs-CZ" dirty="0"/>
              <a:t> [online]. [cit. 2.5.2013]. Dostupný na WWW: http://upload.wikimedia.org/wikipedia/commons/2/27/IMG_0171_-_Wien_-_Michaelerplatz.JPG </a:t>
            </a:r>
            <a:endParaRPr lang="cs-CZ" dirty="0" smtClean="0"/>
          </a:p>
          <a:p>
            <a:pPr marL="0" indent="0">
              <a:buNone/>
            </a:pPr>
            <a:r>
              <a:rPr lang="cs-CZ" b="1" u="sng" dirty="0" smtClean="0"/>
              <a:t>Vídeňský řízek </a:t>
            </a:r>
            <a:r>
              <a:rPr lang="cs-CZ" dirty="0" smtClean="0"/>
              <a:t>- </a:t>
            </a:r>
            <a:r>
              <a:rPr lang="pl-PL" dirty="0"/>
              <a:t>KOBAKO. </a:t>
            </a:r>
            <a:r>
              <a:rPr lang="pl-PL" i="1" dirty="0"/>
              <a:t>http://cs.wikipedia.org</a:t>
            </a:r>
            <a:r>
              <a:rPr lang="pl-PL" dirty="0"/>
              <a:t> [online]. [cit. 2.5.2013]. Dostupný na WWW: http://upload.wikimedia.org/wikipedia/commons/a/ae/Wiener-Schnitzel02.jpg </a:t>
            </a:r>
            <a:endParaRPr lang="pl-PL" dirty="0" smtClean="0"/>
          </a:p>
          <a:p>
            <a:pPr marL="0" indent="0">
              <a:buNone/>
            </a:pPr>
            <a:r>
              <a:rPr lang="pl-PL" b="1" u="sng" dirty="0" smtClean="0"/>
              <a:t>Belveder - </a:t>
            </a:r>
            <a:r>
              <a:rPr lang="cs-CZ" dirty="0"/>
              <a:t>GRYFFINDOR. </a:t>
            </a:r>
            <a:r>
              <a:rPr lang="cs-CZ" i="1" dirty="0"/>
              <a:t>http://cs.wikipedia.org</a:t>
            </a:r>
            <a:r>
              <a:rPr lang="cs-CZ" dirty="0"/>
              <a:t> [online]. [cit. 2.5.2013]. Dostupný na WWW: http://upload.wikimedia.org/wikipedia/commons/2/23/Belvedere_Vienna_June_2006_009.jpg </a:t>
            </a:r>
            <a:endParaRPr lang="cs-CZ" dirty="0" smtClean="0"/>
          </a:p>
          <a:p>
            <a:pPr marL="0" indent="0">
              <a:buNone/>
            </a:pPr>
            <a:r>
              <a:rPr lang="cs-CZ" b="1" u="sng" dirty="0"/>
              <a:t>Katedrála svatého </a:t>
            </a:r>
            <a:r>
              <a:rPr lang="cs-CZ" b="1" u="sng" dirty="0" smtClean="0"/>
              <a:t>Štěpána - </a:t>
            </a:r>
            <a:r>
              <a:rPr lang="cs-CZ" dirty="0"/>
              <a:t>UOAEI1. </a:t>
            </a:r>
            <a:r>
              <a:rPr lang="cs-CZ" i="1" dirty="0"/>
              <a:t>http://cs.wikipedia.org</a:t>
            </a:r>
            <a:r>
              <a:rPr lang="cs-CZ" dirty="0"/>
              <a:t> [online]. [cit. 2.5.2013]. Dostupný na WWW: http://upload.wikimedia.org/wikipedia/commons/b/b7/Stephansdom_Chor.JPG?uselang=cs </a:t>
            </a:r>
            <a:endParaRPr lang="cs-CZ" dirty="0" smtClean="0"/>
          </a:p>
          <a:p>
            <a:pPr marL="0" indent="0">
              <a:buNone/>
            </a:pPr>
            <a:r>
              <a:rPr lang="cs-CZ" b="1" u="sng" dirty="0"/>
              <a:t>Průčelí výstavního pavilonu </a:t>
            </a:r>
            <a:r>
              <a:rPr lang="cs-CZ" b="1" u="sng" dirty="0" smtClean="0"/>
              <a:t>secese - </a:t>
            </a:r>
            <a:r>
              <a:rPr lang="cs-CZ" dirty="0"/>
              <a:t>GRYFFINDOR. </a:t>
            </a:r>
            <a:r>
              <a:rPr lang="cs-CZ" i="1" dirty="0"/>
              <a:t>http://cs.wikipedia.org</a:t>
            </a:r>
            <a:r>
              <a:rPr lang="cs-CZ" dirty="0"/>
              <a:t> [online]. [cit. 2.5.2013]. Dostupný na WWW: http://upload.wikimedia.org/wikipedia/commons/6/6c/Secession_Vienna_June_2006_006.jpg </a:t>
            </a:r>
            <a:endParaRPr lang="cs-CZ" dirty="0" smtClean="0"/>
          </a:p>
          <a:p>
            <a:pPr marL="0" indent="0">
              <a:buNone/>
            </a:pPr>
            <a:r>
              <a:rPr lang="cs-CZ" b="1" u="sng" dirty="0" err="1" smtClean="0"/>
              <a:t>Palacio</a:t>
            </a:r>
            <a:r>
              <a:rPr lang="cs-CZ" b="1" u="sng" dirty="0" smtClean="0"/>
              <a:t> </a:t>
            </a:r>
            <a:r>
              <a:rPr lang="cs-CZ" b="1" u="sng" dirty="0"/>
              <a:t>de </a:t>
            </a:r>
            <a:r>
              <a:rPr lang="cs-CZ" b="1" u="sng" dirty="0" err="1" smtClean="0"/>
              <a:t>Schönbrunn</a:t>
            </a:r>
            <a:r>
              <a:rPr lang="cs-CZ" b="1" u="sng" dirty="0" smtClean="0"/>
              <a:t> - </a:t>
            </a:r>
            <a:r>
              <a:rPr lang="cs-CZ" dirty="0"/>
              <a:t>PEMOLO. </a:t>
            </a:r>
            <a:r>
              <a:rPr lang="cs-CZ" i="1" dirty="0"/>
              <a:t>http://cs.wikipedia.org</a:t>
            </a:r>
            <a:r>
              <a:rPr lang="cs-CZ" dirty="0"/>
              <a:t> [online]. [cit. 2.5.2013]. Dostupný na WWW: http://upload.wikimedia.org/wikipedia/commons/6/63/Palacio_de_Sch%C3%B6nbrunn%2C_Viena_02.JPG?uselang=cs </a:t>
            </a:r>
            <a:endParaRPr lang="cs-CZ" dirty="0" smtClean="0"/>
          </a:p>
          <a:p>
            <a:pPr marL="0" indent="0">
              <a:buNone/>
            </a:pPr>
            <a:r>
              <a:rPr lang="cs-CZ" b="1" u="sng" dirty="0" smtClean="0"/>
              <a:t>Obří kolo ve Vídni - </a:t>
            </a:r>
            <a:r>
              <a:rPr lang="cs-CZ" dirty="0"/>
              <a:t>MONNIAUX, David. </a:t>
            </a:r>
            <a:r>
              <a:rPr lang="cs-CZ" i="1" dirty="0"/>
              <a:t>http://cs.wikipedia.org</a:t>
            </a:r>
            <a:r>
              <a:rPr lang="cs-CZ" dirty="0"/>
              <a:t> [online]. [cit. 2.5.2013]. Dostupný na WWW: http://</a:t>
            </a:r>
            <a:r>
              <a:rPr lang="cs-CZ" dirty="0" smtClean="0"/>
              <a:t>upload.wikimedia.org/wikipedia/commons/9/9d/Wiener_Riesenrad_DSC02378.JPG</a:t>
            </a:r>
          </a:p>
          <a:p>
            <a:pPr marL="0" indent="0">
              <a:buNone/>
            </a:pPr>
            <a:r>
              <a:rPr lang="cs-CZ" b="1" u="sng" dirty="0" smtClean="0"/>
              <a:t>Prátr - </a:t>
            </a:r>
            <a:r>
              <a:rPr lang="cs-CZ" dirty="0"/>
              <a:t>NICUBUNU. </a:t>
            </a:r>
            <a:r>
              <a:rPr lang="cs-CZ" i="1" dirty="0"/>
              <a:t>http://cs.wikipedia.org</a:t>
            </a:r>
            <a:r>
              <a:rPr lang="cs-CZ" dirty="0"/>
              <a:t> [online]. [cit. 2.5.2013]. Dostupný na WWW: http://upload.wikimedia.org/wikipedia/commons/9/98/Prater_by_night.jpg?uselang=cs </a:t>
            </a:r>
            <a:endParaRPr lang="cs-CZ" dirty="0" smtClean="0"/>
          </a:p>
          <a:p>
            <a:pPr marL="0" indent="0">
              <a:buNone/>
            </a:pPr>
            <a:r>
              <a:rPr lang="cs-CZ" b="1" u="sng" dirty="0" smtClean="0"/>
              <a:t>Lipicáni - </a:t>
            </a:r>
            <a:r>
              <a:rPr lang="en-US" dirty="0"/>
              <a:t>ROPER, Keith. </a:t>
            </a:r>
            <a:r>
              <a:rPr lang="en-US" i="1" dirty="0"/>
              <a:t>http://cs.wikipedia.org</a:t>
            </a:r>
            <a:r>
              <a:rPr lang="en-US" dirty="0"/>
              <a:t> [online]. [cit. 2.5.2013].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http://upload.wikimedia.org/wikipedia/commons/a/a9/Lipica_Stud_Farm%2C_Slovenia%2C_June_2012.jpg?uselang=cs </a:t>
            </a:r>
            <a:endParaRPr lang="cs-CZ" dirty="0" smtClean="0"/>
          </a:p>
          <a:p>
            <a:pPr marL="0" indent="0">
              <a:buNone/>
            </a:pPr>
            <a:r>
              <a:rPr lang="cs-CZ" b="1" u="sng" dirty="0" smtClean="0"/>
              <a:t>Grossglockner - </a:t>
            </a:r>
            <a:r>
              <a:rPr lang="cs-CZ" dirty="0"/>
              <a:t>SCHMID, Michael. </a:t>
            </a:r>
            <a:r>
              <a:rPr lang="cs-CZ" i="1" dirty="0"/>
              <a:t>http://cs.wikipedia.org</a:t>
            </a:r>
            <a:r>
              <a:rPr lang="cs-CZ" dirty="0"/>
              <a:t> [online]. [cit. 2.5.2013]. Dostupný na WWW: http://upload.wikimedia.org/wikipedia/commons/4/41/Grossglockner_from_SW.jpg </a:t>
            </a:r>
            <a:endParaRPr lang="cs-CZ" dirty="0" smtClean="0"/>
          </a:p>
          <a:p>
            <a:pPr marL="0" indent="0">
              <a:buNone/>
            </a:pPr>
            <a:r>
              <a:rPr lang="cs-CZ" b="1" u="sng" dirty="0" err="1" smtClean="0"/>
              <a:t>Bregenz</a:t>
            </a:r>
            <a:r>
              <a:rPr lang="cs-CZ" b="1" u="sng" dirty="0" smtClean="0"/>
              <a:t> a Bodamské jezero - </a:t>
            </a:r>
            <a:r>
              <a:rPr lang="cs-CZ" dirty="0"/>
              <a:t>EICHWALD, </a:t>
            </a:r>
            <a:r>
              <a:rPr lang="cs-CZ" dirty="0" err="1"/>
              <a:t>Vitalis</a:t>
            </a:r>
            <a:r>
              <a:rPr lang="cs-CZ" dirty="0"/>
              <a:t>. </a:t>
            </a:r>
            <a:r>
              <a:rPr lang="cs-CZ" i="1" dirty="0"/>
              <a:t>http://cs.wikipedia.org</a:t>
            </a:r>
            <a:r>
              <a:rPr lang="cs-CZ" dirty="0"/>
              <a:t> [online]. [cit. 2.5.2013]. Dostupný na WWW: http://upload.wikimedia.org/wikipedia/commons/2/2e/Austria-Bregenz-Pfaender.jpg </a:t>
            </a:r>
            <a:endParaRPr lang="cs-CZ" dirty="0" smtClean="0"/>
          </a:p>
          <a:p>
            <a:pPr marL="0" indent="0">
              <a:buNone/>
            </a:pPr>
            <a:r>
              <a:rPr lang="cs-CZ" b="1" u="sng" dirty="0" smtClean="0"/>
              <a:t>Bodamské jezero, satelitní snímek - </a:t>
            </a:r>
            <a:r>
              <a:rPr lang="cs-CZ" i="1" dirty="0" smtClean="0"/>
              <a:t> </a:t>
            </a:r>
            <a:r>
              <a:rPr lang="cs-CZ" dirty="0" smtClean="0"/>
              <a:t>APPER</a:t>
            </a:r>
            <a:r>
              <a:rPr lang="cs-CZ" dirty="0"/>
              <a:t>. </a:t>
            </a:r>
            <a:r>
              <a:rPr lang="cs-CZ" i="1" dirty="0"/>
              <a:t>http://cs.wikipedia.org</a:t>
            </a:r>
            <a:r>
              <a:rPr lang="cs-CZ" dirty="0"/>
              <a:t> [online]. [cit. 2.5.2013]. Dostupný na WWW: http://upload.wikimedia.org/wikipedia/commons/7/79/Bodensee_satellit.jpg </a:t>
            </a:r>
          </a:p>
          <a:p>
            <a:pPr marL="0" indent="0">
              <a:buNone/>
            </a:pPr>
            <a:r>
              <a:rPr lang="cs-CZ" b="1" u="sng" dirty="0" smtClean="0"/>
              <a:t>Innsbruck - </a:t>
            </a:r>
            <a:r>
              <a:rPr lang="cs-CZ" dirty="0"/>
              <a:t>PAHU. </a:t>
            </a:r>
            <a:r>
              <a:rPr lang="cs-CZ" i="1" dirty="0"/>
              <a:t>http://cs.wikipedia.org</a:t>
            </a:r>
            <a:r>
              <a:rPr lang="cs-CZ" dirty="0"/>
              <a:t> [online]. [cit. 2.5.2013]. Dostupný na WWW: http://upload.wikimedia.org/wikipedia/commons/c/c0/Panorama_insbruck1.jpg </a:t>
            </a:r>
            <a:endParaRPr lang="cs-CZ" dirty="0" smtClean="0"/>
          </a:p>
          <a:p>
            <a:pPr marL="0" indent="0">
              <a:buNone/>
            </a:pPr>
            <a:r>
              <a:rPr lang="cs-CZ" b="1" u="sng" dirty="0" smtClean="0"/>
              <a:t>Salzburg - </a:t>
            </a:r>
            <a:r>
              <a:rPr lang="cs-CZ" dirty="0"/>
              <a:t>PINTARIC, Thomas. </a:t>
            </a:r>
            <a:r>
              <a:rPr lang="cs-CZ" i="1" dirty="0"/>
              <a:t>http://cs.wikipedia.org</a:t>
            </a:r>
            <a:r>
              <a:rPr lang="cs-CZ" dirty="0"/>
              <a:t> [online]. [cit. 2.5.2013]. Dostupný na WWW: http://upload.wikimedia.org/wikipedia/commons/b/b8/SalzburgerAltstadt02.JPG </a:t>
            </a:r>
            <a:endParaRPr lang="cs-CZ" dirty="0" smtClean="0"/>
          </a:p>
          <a:p>
            <a:pPr marL="0" indent="0">
              <a:buNone/>
            </a:pPr>
            <a:r>
              <a:rPr lang="pl-PL" b="1" u="sng" dirty="0"/>
              <a:t>Hrad Salzburk nad řekou </a:t>
            </a:r>
            <a:r>
              <a:rPr lang="pl-PL" b="1" u="sng" dirty="0" smtClean="0"/>
              <a:t>Salzach - </a:t>
            </a:r>
            <a:r>
              <a:rPr lang="cs-CZ" dirty="0"/>
              <a:t>KRAASCH, Reinhard. </a:t>
            </a:r>
            <a:r>
              <a:rPr lang="cs-CZ" i="1" dirty="0"/>
              <a:t>http://cs.wikipedia.org</a:t>
            </a:r>
            <a:r>
              <a:rPr lang="cs-CZ" dirty="0"/>
              <a:t> [online]. [cit. 2.5.2013]. Dostupný na WWW: http://upload.wikimedia.org/wikipedia/commons/9/9e/Salzburger_Stadtansicht.jpg </a:t>
            </a:r>
            <a:endParaRPr lang="cs-CZ" dirty="0" smtClean="0"/>
          </a:p>
          <a:p>
            <a:pPr marL="0" indent="0">
              <a:buNone/>
            </a:pPr>
            <a:r>
              <a:rPr lang="cs-CZ" b="1" u="sng" dirty="0" err="1" smtClean="0"/>
              <a:t>Sachrův</a:t>
            </a:r>
            <a:r>
              <a:rPr lang="cs-CZ" b="1" u="sng" dirty="0" smtClean="0"/>
              <a:t> dort - </a:t>
            </a:r>
            <a:r>
              <a:rPr lang="cs-CZ" dirty="0"/>
              <a:t>MONNIAUX, David. </a:t>
            </a:r>
            <a:r>
              <a:rPr lang="cs-CZ" i="1" dirty="0"/>
              <a:t>http://cs.wikipedia.org</a:t>
            </a:r>
            <a:r>
              <a:rPr lang="cs-CZ" dirty="0"/>
              <a:t> [online]. [cit. 3.5.2013]. Dostupný na WWW: http://upload.wikimedia.org/wikipedia/commons/b/b8/Sachertorte_DSC03027.JPG </a:t>
            </a:r>
            <a:endParaRPr lang="cs-CZ" dirty="0" smtClean="0"/>
          </a:p>
          <a:p>
            <a:pPr marL="0" indent="0">
              <a:buNone/>
            </a:pPr>
            <a:r>
              <a:rPr lang="cs-CZ" b="1" u="sng" dirty="0"/>
              <a:t>Radnice ve Štýrském </a:t>
            </a:r>
            <a:r>
              <a:rPr lang="cs-CZ" b="1" u="sng" dirty="0" smtClean="0"/>
              <a:t>Hradci - </a:t>
            </a:r>
            <a:r>
              <a:rPr lang="pt-BR" dirty="0"/>
              <a:t>AUTOR NEUVEDEN. </a:t>
            </a:r>
            <a:r>
              <a:rPr lang="pt-BR" i="1" dirty="0"/>
              <a:t>http://cs.wikipedia.org</a:t>
            </a:r>
            <a:r>
              <a:rPr lang="pt-BR" dirty="0"/>
              <a:t> [online]. [cit. 3.5.2013]. Dostupný na WWW: http://upload.wikimedia.org/wikipedia/commons/0/0c/GrazerRathaus-edit.jpg </a:t>
            </a:r>
            <a:endParaRPr lang="cs-CZ" b="1" u="sng" dirty="0"/>
          </a:p>
          <a:p>
            <a:pPr marL="0" indent="0">
              <a:buNone/>
            </a:pPr>
            <a:endParaRPr lang="cs-CZ" b="1" u="sng" dirty="0"/>
          </a:p>
          <a:p>
            <a:pPr marL="0" indent="0">
              <a:buNone/>
            </a:pPr>
            <a:endParaRPr lang="cs-CZ" b="1" u="sng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3265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865</TotalTime>
  <Words>1910</Words>
  <Application>Microsoft Office PowerPoint</Application>
  <PresentationFormat>Předvádění na obrazovce (4:3)</PresentationFormat>
  <Paragraphs>231</Paragraphs>
  <Slides>36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Paja</dc:creator>
  <cp:lastModifiedBy>svetlana</cp:lastModifiedBy>
  <cp:revision>90</cp:revision>
  <dcterms:created xsi:type="dcterms:W3CDTF">2012-11-26T19:09:11Z</dcterms:created>
  <dcterms:modified xsi:type="dcterms:W3CDTF">2013-05-05T22:30:33Z</dcterms:modified>
</cp:coreProperties>
</file>