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8"/>
  </p:notesMasterIdLst>
  <p:sldIdLst>
    <p:sldId id="256" r:id="rId2"/>
    <p:sldId id="267" r:id="rId3"/>
    <p:sldId id="266" r:id="rId4"/>
    <p:sldId id="264" r:id="rId5"/>
    <p:sldId id="259" r:id="rId6"/>
    <p:sldId id="265" r:id="rId7"/>
    <p:sldId id="282" r:id="rId8"/>
    <p:sldId id="258" r:id="rId9"/>
    <p:sldId id="260" r:id="rId10"/>
    <p:sldId id="261" r:id="rId11"/>
    <p:sldId id="270" r:id="rId12"/>
    <p:sldId id="274" r:id="rId13"/>
    <p:sldId id="275" r:id="rId14"/>
    <p:sldId id="268" r:id="rId15"/>
    <p:sldId id="271" r:id="rId16"/>
    <p:sldId id="281" r:id="rId17"/>
    <p:sldId id="269" r:id="rId18"/>
    <p:sldId id="278" r:id="rId19"/>
    <p:sldId id="272" r:id="rId20"/>
    <p:sldId id="273" r:id="rId21"/>
    <p:sldId id="277" r:id="rId22"/>
    <p:sldId id="280" r:id="rId23"/>
    <p:sldId id="263" r:id="rId24"/>
    <p:sldId id="284" r:id="rId25"/>
    <p:sldId id="283" r:id="rId26"/>
    <p:sldId id="25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077A9F-EBC1-46BA-AB5C-22A36A562978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2F383A-5FCC-4568-BD74-7C36149381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819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F383A-5FCC-4568-BD74-7C36149381A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6659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t>5/5/2013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t>‹#›</a:t>
            </a:fld>
            <a:endParaRPr lang="en-US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97000"/>
                <a:shade val="80000"/>
                <a:hueMod val="110000"/>
                <a:satMod val="130000"/>
                <a:lumMod val="100000"/>
              </a:schemeClr>
            </a:gs>
            <a:gs pos="94000">
              <a:srgbClr val="D3591B"/>
            </a:gs>
            <a:gs pos="74000">
              <a:schemeClr val="accent3"/>
            </a:gs>
            <a:gs pos="100000">
              <a:schemeClr val="accent6"/>
            </a:gs>
          </a:gsLst>
          <a:path path="circle">
            <a:fillToRect l="50000" t="5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hyperlink" Target="http://cestovani.idnes.cz/foto.aspx?r=kolem-sveta&amp;c=A121129_124753_ig_zima_tom" TargetMode="External"/><Relationship Id="rId4" Type="http://schemas.microsoft.com/office/2007/relationships/hdphoto" Target="../media/hdphoto1.wdp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youtube.com/watch?v=V4G8J8lbwxE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hyperlink" Target="http://www.virtualtravel.cz/italie/plaz-la-marmorata.html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2.png"/><Relationship Id="rId3" Type="http://schemas.microsoft.com/office/2007/relationships/hdphoto" Target="../media/hdphoto3.wdp"/><Relationship Id="rId7" Type="http://schemas.openxmlformats.org/officeDocument/2006/relationships/image" Target="../media/image18.emf"/><Relationship Id="rId12" Type="http://schemas.openxmlformats.org/officeDocument/2006/relationships/image" Target="../media/image21.jpeg"/><Relationship Id="rId2" Type="http://schemas.openxmlformats.org/officeDocument/2006/relationships/image" Target="../media/image14.jpeg"/><Relationship Id="rId16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11" Type="http://schemas.microsoft.com/office/2007/relationships/hdphoto" Target="../media/hdphoto5.wdp"/><Relationship Id="rId5" Type="http://schemas.openxmlformats.org/officeDocument/2006/relationships/image" Target="../media/image16.jpeg"/><Relationship Id="rId15" Type="http://schemas.openxmlformats.org/officeDocument/2006/relationships/image" Target="../media/image23.wmf"/><Relationship Id="rId10" Type="http://schemas.openxmlformats.org/officeDocument/2006/relationships/image" Target="../media/image20.png"/><Relationship Id="rId4" Type="http://schemas.openxmlformats.org/officeDocument/2006/relationships/image" Target="../media/image15.jpeg"/><Relationship Id="rId9" Type="http://schemas.microsoft.com/office/2007/relationships/hdphoto" Target="../media/hdphoto4.wdp"/><Relationship Id="rId14" Type="http://schemas.microsoft.com/office/2007/relationships/hdphoto" Target="../media/hdphoto6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20.xml"/><Relationship Id="rId3" Type="http://schemas.openxmlformats.org/officeDocument/2006/relationships/slide" Target="slide19.xml"/><Relationship Id="rId7" Type="http://schemas.openxmlformats.org/officeDocument/2006/relationships/slide" Target="slide10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23.xml"/><Relationship Id="rId5" Type="http://schemas.openxmlformats.org/officeDocument/2006/relationships/slide" Target="slide17.xml"/><Relationship Id="rId10" Type="http://schemas.openxmlformats.org/officeDocument/2006/relationships/slide" Target="slide24.xml"/><Relationship Id="rId4" Type="http://schemas.openxmlformats.org/officeDocument/2006/relationships/slide" Target="slide14.xml"/><Relationship Id="rId9" Type="http://schemas.openxmlformats.org/officeDocument/2006/relationships/slide" Target="slide2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irtualtravel.cz/italie/benatky/most-rialto-ponte-di-rialto.html" TargetMode="External"/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12" Type="http://schemas.microsoft.com/office/2007/relationships/hdphoto" Target="../media/hdphoto1.wdp"/><Relationship Id="rId2" Type="http://schemas.openxmlformats.org/officeDocument/2006/relationships/hyperlink" Target="http://www.spojeacesty.cz/images/venez1.1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11" Type="http://schemas.openxmlformats.org/officeDocument/2006/relationships/image" Target="../media/image4.png"/><Relationship Id="rId5" Type="http://schemas.openxmlformats.org/officeDocument/2006/relationships/image" Target="../media/image28.png"/><Relationship Id="rId10" Type="http://schemas.openxmlformats.org/officeDocument/2006/relationships/hyperlink" Target="http://www.youtube.com/watch?v=thQXKqTB3L8" TargetMode="External"/><Relationship Id="rId4" Type="http://schemas.openxmlformats.org/officeDocument/2006/relationships/image" Target="../media/image27.png"/><Relationship Id="rId9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://www.youtube.com/watch?v=XUrYP-8DqU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hyperlink" Target="http://italie.orbion.cz/benatky/pruvodce/" TargetMode="External"/><Relationship Id="rId4" Type="http://schemas.openxmlformats.org/officeDocument/2006/relationships/image" Target="../media/image32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://www.spojeacesty.cz/images/venez1.1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jpe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8.png"/><Relationship Id="rId7" Type="http://schemas.openxmlformats.org/officeDocument/2006/relationships/slide" Target="slide9.xml"/><Relationship Id="rId2" Type="http://schemas.openxmlformats.org/officeDocument/2006/relationships/hyperlink" Target="http://www.spojeacesty.cz/images/venez1.1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hyperlink" Target="http://www.youtube.com/watch?v=qyFsW6TZqYA" TargetMode="External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WZP3paDvHc" TargetMode="Externa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talyguides.it/us/roma/rome/rome_travel/map_of_rome.php#toppage" TargetMode="External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image" Target="../media/image42.jpeg"/><Relationship Id="rId7" Type="http://schemas.openxmlformats.org/officeDocument/2006/relationships/hyperlink" Target="http://www.virtualtravel.cz/italie/rim/piazza-navona-neptunova-fontana.html" TargetMode="External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hyperlink" Target="http://www.virtualtravel.cz/italie/rim/fontana-di-trevi.html" TargetMode="External"/><Relationship Id="rId4" Type="http://schemas.openxmlformats.org/officeDocument/2006/relationships/hyperlink" Target="http://www.spojeacesty.cz/images/venez1.11.jpg" TargetMode="External"/><Relationship Id="rId9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image" Target="../media/image5.wmf"/><Relationship Id="rId7" Type="http://schemas.openxmlformats.org/officeDocument/2006/relationships/image" Target="../media/image47.png"/><Relationship Id="rId2" Type="http://schemas.openxmlformats.org/officeDocument/2006/relationships/hyperlink" Target="https://www.google.cz/search?hl=cs&amp;site=imghp&amp;tbm=isch&amp;source=hp&amp;biw=1366&amp;bih=664&amp;q=pompeje&amp;oq=pompeje&amp;gs_l=img.3..0l6j0i24l4.1234.2781.0.7986.7.7.0.0.0.0.120.716.4j3.7.0...0.0...1ac.1.12.img.uouMrvTn3N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talie.orbion.cz/pompeje-a-sopka-vesuv/pruvodce/" TargetMode="External"/><Relationship Id="rId11" Type="http://schemas.openxmlformats.org/officeDocument/2006/relationships/image" Target="../media/image49.jpeg"/><Relationship Id="rId5" Type="http://schemas.openxmlformats.org/officeDocument/2006/relationships/image" Target="../media/image9.png"/><Relationship Id="rId10" Type="http://schemas.openxmlformats.org/officeDocument/2006/relationships/image" Target="../media/image48.jpeg"/><Relationship Id="rId4" Type="http://schemas.openxmlformats.org/officeDocument/2006/relationships/hyperlink" Target="http://www.youtube.com/watch?v=n-09vKELXGs" TargetMode="External"/><Relationship Id="rId9" Type="http://schemas.openxmlformats.org/officeDocument/2006/relationships/image" Target="../media/image3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microsoft.com/office/2007/relationships/hdphoto" Target="../media/hdphoto8.wdp"/><Relationship Id="rId3" Type="http://schemas.openxmlformats.org/officeDocument/2006/relationships/image" Target="../media/image50.png"/><Relationship Id="rId7" Type="http://schemas.openxmlformats.org/officeDocument/2006/relationships/hyperlink" Target="http://www.virtualtravel.cz/san-marino/castello-della-cesta/vez.html" TargetMode="External"/><Relationship Id="rId12" Type="http://schemas.openxmlformats.org/officeDocument/2006/relationships/image" Target="../media/image53.jpeg"/><Relationship Id="rId2" Type="http://schemas.openxmlformats.org/officeDocument/2006/relationships/hyperlink" Target="http://www.youtube.com/watch?v=SeOFb6oW6QA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11" Type="http://schemas.openxmlformats.org/officeDocument/2006/relationships/hyperlink" Target="http://www.virtualtravel.cz/san-marino/castello-della-guaita/terasa.html" TargetMode="External"/><Relationship Id="rId5" Type="http://schemas.openxmlformats.org/officeDocument/2006/relationships/slide" Target="slide9.xml"/><Relationship Id="rId10" Type="http://schemas.openxmlformats.org/officeDocument/2006/relationships/image" Target="../media/image52.png"/><Relationship Id="rId4" Type="http://schemas.microsoft.com/office/2007/relationships/hdphoto" Target="../media/hdphoto7.wdp"/><Relationship Id="rId9" Type="http://schemas.openxmlformats.org/officeDocument/2006/relationships/hyperlink" Target="http://www.virtualtravel.cz/san-marino/castello-della-guaita/vyhled-z-hradeb.html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hyperlink" Target="http://www.virtualtravel.cz/italie/florencie/florentska-katedrala-santa-maria-del-fiore.html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png"/><Relationship Id="rId4" Type="http://schemas.openxmlformats.org/officeDocument/2006/relationships/hyperlink" Target="http://www.virtualtravel.cz/italie/florencie/baptisterium-san-giovanni-a-katedrala.html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8.png"/><Relationship Id="rId7" Type="http://schemas.openxmlformats.org/officeDocument/2006/relationships/slide" Target="slide9.xml"/><Relationship Id="rId2" Type="http://schemas.openxmlformats.org/officeDocument/2006/relationships/hyperlink" Target="http://www.spojeacesty.cz/images/venez1.1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jpeg"/><Relationship Id="rId5" Type="http://schemas.openxmlformats.org/officeDocument/2006/relationships/image" Target="../media/image47.png"/><Relationship Id="rId4" Type="http://schemas.openxmlformats.org/officeDocument/2006/relationships/hyperlink" Target="http://aktualne.centrum.cz/clanek.phtml?id=271037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slide" Target="slide9.xml"/><Relationship Id="rId4" Type="http://schemas.microsoft.com/office/2007/relationships/hdphoto" Target="../media/hdphoto9.wdp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46886841"/>
              </p:ext>
            </p:extLst>
          </p:nvPr>
        </p:nvGraphicFramePr>
        <p:xfrm>
          <a:off x="827584" y="1916832"/>
          <a:ext cx="7470799" cy="4590193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345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0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0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5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VY_32_INOVACE_04_01_09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0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Vlastivěda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30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Cestujeme po Itálii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45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347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5.ročník ZŠ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seznamování s Evropskými státy 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je prokládán videoukázkami, interaktivními prohlídkami,  fotografiemi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slepá mapa – jména evropských států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možné použít pro samostatnou práci žáků, každý žák může čerpat poznatky podle zadání od učitele a pak předat spolužákům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konci prezentace- vědomostní kvíz hravou formou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066590" y="188640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124744"/>
            <a:ext cx="8229600" cy="532859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b="1" u="sng" dirty="0" smtClean="0"/>
              <a:t>Str. 2 – </a:t>
            </a:r>
            <a:r>
              <a:rPr lang="cs-CZ" sz="1600" dirty="0" smtClean="0"/>
              <a:t>metodický pokyn</a:t>
            </a:r>
          </a:p>
          <a:p>
            <a:r>
              <a:rPr lang="cs-CZ" sz="1600" b="1" u="sng" dirty="0" smtClean="0"/>
              <a:t>Str. 3 </a:t>
            </a:r>
            <a:r>
              <a:rPr lang="cs-CZ" sz="1600" dirty="0" smtClean="0"/>
              <a:t>– vysvětlivky symbolů</a:t>
            </a:r>
          </a:p>
          <a:p>
            <a:r>
              <a:rPr lang="cs-CZ" sz="1600" b="1" u="sng" dirty="0" smtClean="0"/>
              <a:t>Str. 4 -  </a:t>
            </a:r>
            <a:r>
              <a:rPr lang="cs-CZ" sz="1600" dirty="0"/>
              <a:t>video –   seznámení se státem (3:24 minuty)</a:t>
            </a:r>
          </a:p>
          <a:p>
            <a:r>
              <a:rPr lang="cs-CZ" sz="1600" b="1" u="sng" dirty="0" smtClean="0"/>
              <a:t>Str. 5 – 7 </a:t>
            </a:r>
            <a:r>
              <a:rPr lang="cs-CZ" sz="1600" dirty="0" smtClean="0"/>
              <a:t>– přehled o daném státě – možné použít jako výpisky do sešitu</a:t>
            </a:r>
          </a:p>
          <a:p>
            <a:r>
              <a:rPr lang="cs-CZ" sz="1600" b="1" u="sng" dirty="0" smtClean="0"/>
              <a:t>Str. 8 </a:t>
            </a:r>
            <a:r>
              <a:rPr lang="cs-CZ" sz="1600" dirty="0" smtClean="0"/>
              <a:t>– interaktivní mapa států Evropy – lze využít k nácviku nebo ke zkoušení – po kliknutí na ikonku se objeví název státu</a:t>
            </a:r>
          </a:p>
          <a:p>
            <a:r>
              <a:rPr lang="cs-CZ" sz="1600" b="1" u="sng" dirty="0" smtClean="0"/>
              <a:t>Str. 9 </a:t>
            </a:r>
            <a:r>
              <a:rPr lang="cs-CZ" sz="1600" dirty="0" smtClean="0"/>
              <a:t>– interaktivní mapka Itálie – po kliknutí na informační ikonu se otevře stránka, která dané místo přibližuje /odkazy na stránky s fotografiemi, virtuálními prohlídkami, portály pro získávání dalších informací/</a:t>
            </a:r>
          </a:p>
          <a:p>
            <a:r>
              <a:rPr lang="cs-CZ" sz="1600" b="1" u="sng" dirty="0" smtClean="0"/>
              <a:t>Str. 10– 23</a:t>
            </a:r>
            <a:r>
              <a:rPr lang="cs-CZ" sz="1600" dirty="0" smtClean="0"/>
              <a:t>– stránky, na které nás odkazuje str. 8 – jednotlivé ikonky /viz. vysvětlivky na str. 3/</a:t>
            </a:r>
          </a:p>
          <a:p>
            <a:r>
              <a:rPr lang="cs-CZ" sz="1600" b="1" u="sng" dirty="0" smtClean="0"/>
              <a:t>Str. 24 </a:t>
            </a:r>
            <a:r>
              <a:rPr lang="cs-CZ" sz="1600" dirty="0" smtClean="0"/>
              <a:t>– kvíz – klikni na správnou odpověď (pokud odpověď nebude správná, tak zmizí. Pokud bude správná, zvýrazní se a zmizí odpovědi nesprávné)</a:t>
            </a:r>
          </a:p>
          <a:p>
            <a:r>
              <a:rPr lang="cs-CZ" sz="1600" b="1" u="sng" dirty="0" smtClean="0"/>
              <a:t>Str.  26 </a:t>
            </a:r>
            <a:r>
              <a:rPr lang="cs-CZ" sz="1600" dirty="0" smtClean="0"/>
              <a:t>– použité zdroje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u="sng" smtClean="0"/>
              <a:t>Metodický pokyn</a:t>
            </a:r>
            <a:endParaRPr lang="cs-CZ" sz="2000" b="1" u="sng" dirty="0"/>
          </a:p>
        </p:txBody>
      </p:sp>
    </p:spTree>
    <p:extLst>
      <p:ext uri="{BB962C8B-B14F-4D97-AF65-F5344CB8AC3E}">
        <p14:creationId xmlns:p14="http://schemas.microsoft.com/office/powerpoint/2010/main" val="406100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ětiúhelník 1"/>
          <p:cNvSpPr/>
          <p:nvPr/>
        </p:nvSpPr>
        <p:spPr>
          <a:xfrm>
            <a:off x="323528" y="3568054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podívej se na video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Pětiúhelník 2"/>
          <p:cNvSpPr/>
          <p:nvPr/>
        </p:nvSpPr>
        <p:spPr>
          <a:xfrm>
            <a:off x="323528" y="1700808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otevři virtuální prohlídku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Pětiúhelník 3"/>
          <p:cNvSpPr/>
          <p:nvPr/>
        </p:nvSpPr>
        <p:spPr>
          <a:xfrm>
            <a:off x="323528" y="2633031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prohlídni si další foto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304098" y="4509120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poslechni si ukázku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404664"/>
            <a:ext cx="8496944" cy="100811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Pokud narazíš na různé ikonky </a:t>
            </a:r>
            <a:r>
              <a:rPr lang="cs-CZ" sz="2000" b="1" dirty="0" err="1" smtClean="0">
                <a:latin typeface="Comic Sans MS" pitchFamily="66" charset="0"/>
              </a:rPr>
              <a:t>smajlíků</a:t>
            </a:r>
            <a:r>
              <a:rPr lang="cs-CZ" sz="2000" b="1" dirty="0" smtClean="0">
                <a:latin typeface="Comic Sans MS" pitchFamily="66" charset="0"/>
              </a:rPr>
              <a:t> a značek, klikni na ně a chvilku čekej (musíš být připojený na internet, aby to fungovalo)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304098" y="5453608"/>
            <a:ext cx="3168352" cy="1071736"/>
          </a:xfrm>
          <a:prstGeom prst="homePlate">
            <a:avLst>
              <a:gd name="adj" fmla="val 35580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zapisuj si, pracuj, zjišťuj informace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72182"/>
            <a:ext cx="1220189" cy="92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Pětiúhelník 8"/>
          <p:cNvSpPr/>
          <p:nvPr/>
        </p:nvSpPr>
        <p:spPr>
          <a:xfrm>
            <a:off x="4932040" y="2633031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vrať se na mapu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4932040" y="1716330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klikni pro další informace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4929198" y="3568054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skončil jsem práci, chci dál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32150" y1="26968" x2="32150" y2="26968"/>
                        <a14:foregroundMark x1="30063" y1="37856" x2="30271" y2="36683"/>
                        <a14:foregroundMark x1="28810" y1="34841" x2="28810" y2="34841"/>
                        <a14:foregroundMark x1="27975" y1="32496" x2="27975" y2="32496"/>
                        <a14:foregroundMark x1="27349" y1="30486" x2="27349" y2="30486"/>
                        <a14:foregroundMark x1="26722" y1="28476" x2="27766" y2="28141"/>
                        <a14:foregroundMark x1="30689" y1="25628" x2="31524" y2="25963"/>
                        <a14:foregroundMark x1="36326" y1="25963" x2="36326" y2="25963"/>
                        <a14:foregroundMark x1="40919" y1="27638" x2="40919" y2="27638"/>
                        <a14:foregroundMark x1="42380" y1="26968" x2="42380" y2="26968"/>
                        <a14:foregroundMark x1="44050" y1="27973" x2="44050" y2="27973"/>
                        <a14:foregroundMark x1="37996" y1="30821" x2="37996" y2="30821"/>
                        <a14:foregroundMark x1="62213" y1="27973" x2="62213" y2="27973"/>
                        <a14:foregroundMark x1="57829" y1="29648" x2="57829" y2="29648"/>
                        <a14:foregroundMark x1="67015" y1="28643" x2="67015" y2="28643"/>
                        <a14:foregroundMark x1="70772" y1="29648" x2="70772" y2="29648"/>
                        <a14:foregroundMark x1="67641" y1="33166" x2="67641" y2="33166"/>
                        <a14:foregroundMark x1="59290" y1="31993" x2="59290" y2="31993"/>
                        <a14:foregroundMark x1="61587" y1="29816" x2="61587" y2="29816"/>
                        <a14:foregroundMark x1="64092" y1="28141" x2="64092" y2="28141"/>
                        <a14:foregroundMark x1="40084" y1="34338" x2="40084" y2="34338"/>
                        <a14:foregroundMark x1="65136" y1="35008" x2="65136" y2="35008"/>
                        <a14:foregroundMark x1="67223" y1="27471" x2="67223" y2="27471"/>
                        <a14:foregroundMark x1="46973" y1="49916" x2="46973" y2="49916"/>
                        <a14:foregroundMark x1="49478" y1="53099" x2="49478" y2="53099"/>
                        <a14:foregroundMark x1="52192" y1="54941" x2="52192" y2="54941"/>
                        <a14:foregroundMark x1="56159" y1="53266" x2="56159" y2="53266"/>
                        <a14:foregroundMark x1="54280" y1="51926" x2="54280" y2="51926"/>
                        <a14:foregroundMark x1="52192" y1="51424" x2="52192" y2="51424"/>
                        <a14:foregroundMark x1="44259" y1="51424" x2="44259" y2="51424"/>
                        <a14:foregroundMark x1="42797" y1="50419" x2="42797" y2="50419"/>
                        <a14:foregroundMark x1="39248" y1="49079" x2="39248" y2="49079"/>
                        <a14:foregroundMark x1="37370" y1="46399" x2="37370" y2="46399"/>
                        <a14:foregroundMark x1="38831" y1="47571" x2="38831" y2="47571"/>
                        <a14:foregroundMark x1="41962" y1="53099" x2="41962" y2="53099"/>
                        <a14:foregroundMark x1="44050" y1="54271" x2="44050" y2="54271"/>
                        <a14:foregroundMark x1="74739" y1="70519" x2="74739" y2="70519"/>
                        <a14:foregroundMark x1="67641" y1="67504" x2="67641" y2="67504"/>
                        <a14:foregroundMark x1="70146" y1="69012" x2="70146" y2="69012"/>
                        <a14:foregroundMark x1="73695" y1="69849" x2="73695" y2="69849"/>
                        <a14:foregroundMark x1="77871" y1="70352" x2="77871" y2="70352"/>
                        <a14:foregroundMark x1="84342" y1="72697" x2="84342" y2="72697"/>
                        <a14:foregroundMark x1="79332" y1="75879" x2="79332" y2="75879"/>
                        <a14:foregroundMark x1="77244" y1="76214" x2="77244" y2="76214"/>
                        <a14:foregroundMark x1="75783" y1="77219" x2="75783" y2="77219"/>
                        <a14:foregroundMark x1="71190" y1="78392" x2="71190" y2="78392"/>
                        <a14:foregroundMark x1="69729" y1="79397" x2="67641" y2="80737"/>
                        <a14:foregroundMark x1="66388" y1="81240" x2="66388" y2="81240"/>
                        <a14:foregroundMark x1="66180" y1="81575" x2="66180" y2="81575"/>
                        <a14:foregroundMark x1="65553" y1="81742" x2="65553" y2="81742"/>
                        <a14:foregroundMark x1="64927" y1="81742" x2="64092" y2="81910"/>
                        <a14:foregroundMark x1="64092" y1="81910" x2="62213" y2="81910"/>
                        <a14:foregroundMark x1="61378" y1="81742" x2="58455" y2="81742"/>
                        <a14:foregroundMark x1="56367" y1="81575" x2="54071" y2="82747"/>
                        <a14:foregroundMark x1="53445" y1="82747" x2="52192" y2="82747"/>
                        <a14:foregroundMark x1="48643" y1="81742" x2="44885" y2="81910"/>
                        <a14:foregroundMark x1="42380" y1="80737" x2="41336" y2="80737"/>
                        <a14:foregroundMark x1="40084" y1="79564" x2="39875" y2="78894"/>
                        <a14:foregroundMark x1="39248" y1="77722" x2="37370" y2="77052"/>
                        <a14:foregroundMark x1="36326" y1="75544" x2="36326" y2="75544"/>
                        <a14:foregroundMark x1="35282" y1="73702" x2="35282" y2="73702"/>
                        <a14:foregroundMark x1="35282" y1="73032" x2="35282" y2="73032"/>
                        <a14:foregroundMark x1="35282" y1="72697" x2="35282" y2="72697"/>
                        <a14:foregroundMark x1="35073" y1="72529" x2="35073" y2="72529"/>
                        <a14:foregroundMark x1="33820" y1="70519" x2="33820" y2="69179"/>
                        <a14:foregroundMark x1="32985" y1="67672" x2="32359" y2="67002"/>
                        <a14:foregroundMark x1="31315" y1="65327" x2="31315" y2="65327"/>
                        <a14:foregroundMark x1="44259" y1="81742" x2="44259" y2="81742"/>
                        <a14:foregroundMark x1="44468" y1="81910" x2="44468" y2="81910"/>
                        <a14:foregroundMark x1="42797" y1="81072" x2="42797" y2="81072"/>
                        <a14:foregroundMark x1="42797" y1="82245" x2="42797" y2="82245"/>
                        <a14:foregroundMark x1="40501" y1="83417" x2="40501" y2="83417"/>
                        <a14:foregroundMark x1="40501" y1="84087" x2="40501" y2="84087"/>
                        <a14:foregroundMark x1="39457" y1="85930" x2="39457" y2="85930"/>
                        <a14:foregroundMark x1="41545" y1="84422" x2="41545" y2="84422"/>
                        <a14:foregroundMark x1="41545" y1="83920" x2="41545" y2="83920"/>
                        <a14:foregroundMark x1="41545" y1="83417" x2="41545" y2="83417"/>
                        <a14:foregroundMark x1="44259" y1="80067" x2="44259" y2="80067"/>
                        <a14:foregroundMark x1="44885" y1="80067" x2="44885" y2="80067"/>
                        <a14:foregroundMark x1="48643" y1="80235" x2="48643" y2="80235"/>
                        <a14:foregroundMark x1="66388" y1="80737" x2="66388" y2="80737"/>
                        <a14:foregroundMark x1="57829" y1="74874" x2="58455" y2="75544"/>
                        <a14:foregroundMark x1="60125" y1="75544" x2="60125" y2="75544"/>
                        <a14:foregroundMark x1="62213" y1="75377" x2="63674" y2="74874"/>
                        <a14:foregroundMark x1="66388" y1="73869" x2="66388" y2="73869"/>
                        <a14:foregroundMark x1="69102" y1="73869" x2="69102" y2="73869"/>
                        <a14:foregroundMark x1="69102" y1="73869" x2="68267" y2="73869"/>
                        <a14:foregroundMark x1="67850" y1="73869" x2="66597" y2="74204"/>
                        <a14:foregroundMark x1="65136" y1="74204" x2="63674" y2="75042"/>
                        <a14:foregroundMark x1="49061" y1="84422" x2="49061" y2="84422"/>
                        <a14:foregroundMark x1="48434" y1="85260" x2="48434" y2="85260"/>
                        <a14:foregroundMark x1="61378" y1="88442" x2="61378" y2="88442"/>
                        <a14:foregroundMark x1="61378" y1="88610" x2="62213" y2="88777"/>
                        <a14:foregroundMark x1="67223" y1="88107" x2="68267" y2="88107"/>
                        <a14:foregroundMark x1="69311" y1="87605" x2="70146" y2="87605"/>
                        <a14:foregroundMark x1="73695" y1="86767" x2="73695" y2="86767"/>
                        <a14:foregroundMark x1="77035" y1="85930" x2="78497" y2="85930"/>
                        <a14:foregroundMark x1="79958" y1="85595" x2="79958" y2="85595"/>
                        <a14:foregroundMark x1="83299" y1="85092" x2="83299" y2="85092"/>
                        <a14:foregroundMark x1="83299" y1="85092" x2="83299" y2="85092"/>
                        <a14:foregroundMark x1="83507" y1="85092" x2="83507" y2="85092"/>
                        <a14:foregroundMark x1="84760" y1="84422" x2="84760" y2="84422"/>
                        <a14:foregroundMark x1="85595" y1="83417" x2="86430" y2="82747"/>
                        <a14:foregroundMark x1="86430" y1="82747" x2="86430" y2="82747"/>
                        <a14:foregroundMark x1="87474" y1="82245" x2="87474" y2="82245"/>
                        <a14:foregroundMark x1="87474" y1="82245" x2="87474" y2="82245"/>
                        <a14:foregroundMark x1="78497" y1="70854" x2="78497" y2="70854"/>
                        <a14:foregroundMark x1="82463" y1="70184" x2="82463" y2="70184"/>
                        <a14:foregroundMark x1="80793" y1="70184" x2="80793" y2="70184"/>
                        <a14:foregroundMark x1="78914" y1="70184" x2="78914" y2="70184"/>
                        <a14:foregroundMark x1="74113" y1="68677" x2="74113" y2="68677"/>
                        <a14:foregroundMark x1="72860" y1="68007" x2="72860" y2="68007"/>
                        <a14:foregroundMark x1="71816" y1="67337" x2="71816" y2="67337"/>
                        <a14:foregroundMark x1="85804" y1="69179" x2="85804" y2="69179"/>
                        <a14:foregroundMark x1="48643" y1="88107" x2="48643" y2="88107"/>
                        <a14:foregroundMark x1="48017" y1="86935" x2="48017" y2="86935"/>
                        <a14:foregroundMark x1="47808" y1="85595" x2="47808" y2="85595"/>
                        <a14:foregroundMark x1="42171" y1="86935" x2="42171" y2="86935"/>
                        <a14:foregroundMark x1="51983" y1="79397" x2="51983" y2="79397"/>
                        <a14:foregroundMark x1="49269" y1="79397" x2="49269" y2="79397"/>
                        <a14:foregroundMark x1="51357" y1="84422" x2="51357" y2="84422"/>
                        <a14:foregroundMark x1="53445" y1="85762" x2="53445" y2="85762"/>
                        <a14:foregroundMark x1="28810" y1="64489" x2="28810" y2="64489"/>
                        <a14:foregroundMark x1="49478" y1="56449" x2="49478" y2="56449"/>
                        <a14:foregroundMark x1="53027" y1="55444" x2="53027" y2="55444"/>
                        <a14:foregroundMark x1="55115" y1="56449" x2="55115" y2="56449"/>
                        <a14:foregroundMark x1="70772" y1="31323" x2="70772" y2="31323"/>
                        <a14:foregroundMark x1="57829" y1="34338" x2="57829" y2="34338"/>
                        <a14:foregroundMark x1="43424" y1="29983" x2="43424" y2="29983"/>
                        <a14:foregroundMark x1="35908" y1="29648" x2="35908" y2="29648"/>
                        <a14:foregroundMark x1="37787" y1="28141" x2="37787" y2="28141"/>
                        <a14:foregroundMark x1="38622" y1="25796" x2="39457" y2="25796"/>
                        <a14:foregroundMark x1="32359" y1="30318" x2="32359" y2="30318"/>
                        <a14:foregroundMark x1="35699" y1="31491" x2="35699" y2="31491"/>
                        <a14:foregroundMark x1="33612" y1="31658" x2="33612" y2="316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20950">
            <a:off x="3205644" y="3451067"/>
            <a:ext cx="823255" cy="1026060"/>
          </a:xfrm>
          <a:prstGeom prst="rect">
            <a:avLst/>
          </a:prstGeom>
        </p:spPr>
      </p:pic>
      <p:pic>
        <p:nvPicPr>
          <p:cNvPr id="13" name="Picture 2" descr="C:\Users\svetlana\AppData\Local\Microsoft\Windows\Temporary Internet Files\Content.IE5\5IXC3KFZ\MC900440422[1].wm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065" y="2588644"/>
            <a:ext cx="1101903" cy="88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8955" y="5531287"/>
            <a:ext cx="1075809" cy="11328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3973" y="4461294"/>
            <a:ext cx="1166475" cy="992314"/>
          </a:xfrm>
          <a:prstGeom prst="rect">
            <a:avLst/>
          </a:prstGeom>
        </p:spPr>
      </p:pic>
      <p:sp>
        <p:nvSpPr>
          <p:cNvPr id="19" name="Tlačítko akce: Informace 18">
            <a:hlinkClick r:id="" action="ppaction://noaction" highlightClick="1"/>
          </p:cNvPr>
          <p:cNvSpPr/>
          <p:nvPr/>
        </p:nvSpPr>
        <p:spPr>
          <a:xfrm>
            <a:off x="8028384" y="1766144"/>
            <a:ext cx="792088" cy="692460"/>
          </a:xfrm>
          <a:prstGeom prst="actionButtonInformation">
            <a:avLst/>
          </a:prstGeom>
          <a:solidFill>
            <a:srgbClr val="FF0000"/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Domů 19">
            <a:hlinkClick r:id="" action="ppaction://noaction" highlightClick="1"/>
          </p:cNvPr>
          <p:cNvSpPr/>
          <p:nvPr/>
        </p:nvSpPr>
        <p:spPr>
          <a:xfrm>
            <a:off x="8028384" y="2677176"/>
            <a:ext cx="792088" cy="703797"/>
          </a:xfrm>
          <a:prstGeom prst="actionButtonHome">
            <a:avLst/>
          </a:prstGeom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 prst="convex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Konec 20">
            <a:hlinkClick r:id="" action="ppaction://noaction" highlightClick="1"/>
          </p:cNvPr>
          <p:cNvSpPr/>
          <p:nvPr/>
        </p:nvSpPr>
        <p:spPr>
          <a:xfrm>
            <a:off x="8028384" y="3677180"/>
            <a:ext cx="792088" cy="573836"/>
          </a:xfrm>
          <a:prstGeom prst="actionButtonEnd">
            <a:avLst/>
          </a:prstGeom>
          <a:solidFill>
            <a:srgbClr val="FF0000"/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úhelník 21"/>
          <p:cNvSpPr/>
          <p:nvPr/>
        </p:nvSpPr>
        <p:spPr>
          <a:xfrm>
            <a:off x="4929198" y="4561407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ptej se dál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2190" y="4489764"/>
            <a:ext cx="964475" cy="96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089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131840" y="4221088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i="1" dirty="0" smtClean="0">
                <a:latin typeface="Comic Sans MS" pitchFamily="66" charset="0"/>
              </a:rPr>
              <a:t>Itálie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331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44824"/>
            <a:ext cx="2448272" cy="2582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1556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EU location IT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064" y="0"/>
            <a:ext cx="9169064" cy="6865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061134"/>
            <a:ext cx="2520280" cy="167913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84076" y="332656"/>
            <a:ext cx="3312368" cy="108012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latin typeface="Comic Sans MS" pitchFamily="66" charset="0"/>
              </a:rPr>
              <a:t>Itálie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5" name="Pětiúhelník 4"/>
          <p:cNvSpPr/>
          <p:nvPr/>
        </p:nvSpPr>
        <p:spPr>
          <a:xfrm flipH="1">
            <a:off x="179512" y="1586533"/>
            <a:ext cx="3312368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Jižní Evropa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7" name="Pětiúhelník 6"/>
          <p:cNvSpPr/>
          <p:nvPr/>
        </p:nvSpPr>
        <p:spPr>
          <a:xfrm flipH="1">
            <a:off x="147539" y="2147689"/>
            <a:ext cx="3312368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Apeninský poloostrov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8" name="Pětiúhelník 7"/>
          <p:cNvSpPr/>
          <p:nvPr/>
        </p:nvSpPr>
        <p:spPr>
          <a:xfrm flipH="1">
            <a:off x="179512" y="6266539"/>
            <a:ext cx="3312368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č</a:t>
            </a:r>
            <a:r>
              <a:rPr lang="cs-CZ" sz="2400" dirty="0" smtClean="0">
                <a:latin typeface="Comic Sans MS" pitchFamily="66" charset="0"/>
              </a:rPr>
              <a:t>lenem EU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9" name="Pětiúhelník 8"/>
          <p:cNvSpPr/>
          <p:nvPr/>
        </p:nvSpPr>
        <p:spPr>
          <a:xfrm flipH="1">
            <a:off x="147539" y="2753415"/>
            <a:ext cx="3312368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Pohoří Apeniny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1" name="Pětiúhelník 10"/>
          <p:cNvSpPr/>
          <p:nvPr/>
        </p:nvSpPr>
        <p:spPr>
          <a:xfrm flipH="1">
            <a:off x="147539" y="4005064"/>
            <a:ext cx="6048672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Sardinie, </a:t>
            </a:r>
            <a:r>
              <a:rPr lang="cs-CZ" sz="2400" dirty="0" err="1" smtClean="0">
                <a:latin typeface="Comic Sans MS" pitchFamily="66" charset="0"/>
              </a:rPr>
              <a:t>Sicilie</a:t>
            </a:r>
            <a:r>
              <a:rPr lang="cs-CZ" sz="2400" dirty="0" smtClean="0">
                <a:latin typeface="Comic Sans MS" pitchFamily="66" charset="0"/>
              </a:rPr>
              <a:t> - ostrovy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2" name="Pětiúhelník 11"/>
          <p:cNvSpPr/>
          <p:nvPr/>
        </p:nvSpPr>
        <p:spPr>
          <a:xfrm flipH="1">
            <a:off x="128092" y="3422050"/>
            <a:ext cx="6065813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Vatikán, San Marino – městské státy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3" name="Pětiúhelník 12"/>
          <p:cNvSpPr/>
          <p:nvPr/>
        </p:nvSpPr>
        <p:spPr>
          <a:xfrm flipH="1">
            <a:off x="179512" y="5157192"/>
            <a:ext cx="3312368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italština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4" name="Pětiúhelník 13"/>
          <p:cNvSpPr/>
          <p:nvPr/>
        </p:nvSpPr>
        <p:spPr>
          <a:xfrm flipH="1">
            <a:off x="184076" y="5684678"/>
            <a:ext cx="3312368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euro</a:t>
            </a:r>
            <a:endParaRPr lang="cs-CZ" sz="2400" dirty="0">
              <a:latin typeface="Comic Sans MS" pitchFamily="66" charset="0"/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2123728" y="4437112"/>
            <a:ext cx="1800200" cy="12475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459907" y="4437112"/>
            <a:ext cx="968077" cy="146359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0" name="Pětiúhelník 9"/>
          <p:cNvSpPr/>
          <p:nvPr/>
        </p:nvSpPr>
        <p:spPr>
          <a:xfrm flipH="1">
            <a:off x="179537" y="4629086"/>
            <a:ext cx="3312368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Hlavní město Řím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3148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4000"/>
                            </p:stCondLst>
                            <p:childTnLst>
                              <p:par>
                                <p:cTn id="5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6000"/>
                            </p:stCondLst>
                            <p:childTnLst>
                              <p:par>
                                <p:cTn id="5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8000"/>
                            </p:stCondLst>
                            <p:childTnLst>
                              <p:par>
                                <p:cTn id="61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0"/>
                            </p:stCondLst>
                            <p:childTnLst>
                              <p:par>
                                <p:cTn id="6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2000"/>
                            </p:stCondLst>
                            <p:childTnLst>
                              <p:par>
                                <p:cTn id="7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ětiúhelník 7"/>
          <p:cNvSpPr/>
          <p:nvPr/>
        </p:nvSpPr>
        <p:spPr>
          <a:xfrm flipH="1">
            <a:off x="631007" y="987678"/>
            <a:ext cx="7970302" cy="785138"/>
          </a:xfrm>
          <a:prstGeom prst="homePlate">
            <a:avLst>
              <a:gd name="adj" fmla="val 23531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V Itálii se nachází nejvíce kulturních památek zapsaných na seznamu UNESCO</a:t>
            </a:r>
          </a:p>
        </p:txBody>
      </p:sp>
      <p:sp>
        <p:nvSpPr>
          <p:cNvPr id="9" name="Pětiúhelník 8"/>
          <p:cNvSpPr/>
          <p:nvPr/>
        </p:nvSpPr>
        <p:spPr>
          <a:xfrm flipH="1">
            <a:off x="611558" y="404664"/>
            <a:ext cx="7992889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Patří mezi turisticky nejnavštěvovanější státy světa 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4" name="Pětiúhelník 13"/>
          <p:cNvSpPr/>
          <p:nvPr/>
        </p:nvSpPr>
        <p:spPr>
          <a:xfrm flipH="1">
            <a:off x="607512" y="1974241"/>
            <a:ext cx="7989751" cy="43204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pláže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 prakticky </a:t>
            </a:r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celé pobřeží,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Alpy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pic>
        <p:nvPicPr>
          <p:cNvPr id="12290" name="Picture 2" descr="C:\Users\svetlana\Desktop\dumy\P303001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607"/>
          <a:stretch/>
        </p:blipFill>
        <p:spPr bwMode="auto">
          <a:xfrm>
            <a:off x="467544" y="2996952"/>
            <a:ext cx="8129719" cy="33899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2291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36577"/>
            <a:ext cx="121920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2115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39552" y="116632"/>
            <a:ext cx="8208912" cy="79208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Když se řekne Itálie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49" name="Pětiúhelník 48"/>
          <p:cNvSpPr/>
          <p:nvPr/>
        </p:nvSpPr>
        <p:spPr>
          <a:xfrm rot="20999415" flipH="1">
            <a:off x="2530641" y="1232489"/>
            <a:ext cx="1401720" cy="450629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pizza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7" name="Pětiúhelník 66"/>
          <p:cNvSpPr/>
          <p:nvPr/>
        </p:nvSpPr>
        <p:spPr>
          <a:xfrm flipH="1">
            <a:off x="4649809" y="5997209"/>
            <a:ext cx="1841067" cy="432048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Alpy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0" name="Pětiúhelník 69"/>
          <p:cNvSpPr/>
          <p:nvPr/>
        </p:nvSpPr>
        <p:spPr>
          <a:xfrm flipH="1">
            <a:off x="6807319" y="1344586"/>
            <a:ext cx="2262956" cy="864096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Miláno</a:t>
            </a:r>
            <a:endParaRPr lang="cs-CZ" sz="2400" b="1" dirty="0" smtClean="0">
              <a:latin typeface="Comic Sans MS" pitchFamily="66" charset="0"/>
            </a:endParaRPr>
          </a:p>
          <a:p>
            <a:pPr algn="ctr"/>
            <a:r>
              <a:rPr lang="cs-CZ" sz="2400" b="1" dirty="0" smtClean="0">
                <a:latin typeface="Comic Sans MS" pitchFamily="66" charset="0"/>
              </a:rPr>
              <a:t>móda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4341" name="Picture 5" descr="C:\Users\svetlana\Desktop\dumy\P303003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56" t="2532" r="4838" b="9462"/>
          <a:stretch/>
        </p:blipFill>
        <p:spPr bwMode="auto">
          <a:xfrm>
            <a:off x="4390140" y="1083167"/>
            <a:ext cx="2360407" cy="171008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Pětiúhelník 72"/>
          <p:cNvSpPr/>
          <p:nvPr/>
        </p:nvSpPr>
        <p:spPr>
          <a:xfrm rot="901632" flipH="1">
            <a:off x="3147494" y="3926082"/>
            <a:ext cx="2600193" cy="474730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těstoviny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4" name="Pětiúhelník 73"/>
          <p:cNvSpPr/>
          <p:nvPr/>
        </p:nvSpPr>
        <p:spPr>
          <a:xfrm rot="3692100" flipH="1">
            <a:off x="6739790" y="5217336"/>
            <a:ext cx="2814098" cy="500481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Comic Sans MS" pitchFamily="66" charset="0"/>
              </a:rPr>
              <a:t>s</a:t>
            </a:r>
            <a:r>
              <a:rPr lang="cs-CZ" sz="2400" b="1" dirty="0" smtClean="0">
                <a:latin typeface="Comic Sans MS" pitchFamily="66" charset="0"/>
              </a:rPr>
              <a:t>pousta památek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1" name="Pětiúhelník 70"/>
          <p:cNvSpPr/>
          <p:nvPr/>
        </p:nvSpPr>
        <p:spPr>
          <a:xfrm rot="901632" flipH="1">
            <a:off x="3512054" y="2641289"/>
            <a:ext cx="2792731" cy="523970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Italská zmrzlina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4340" name="Picture 4" descr="C:\Users\svetlana\Desktop\dumy\P303002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51"/>
          <a:stretch/>
        </p:blipFill>
        <p:spPr bwMode="auto">
          <a:xfrm rot="2039486">
            <a:off x="1016120" y="2886454"/>
            <a:ext cx="2232366" cy="160813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Pětiúhelník 75"/>
          <p:cNvSpPr/>
          <p:nvPr/>
        </p:nvSpPr>
        <p:spPr>
          <a:xfrm rot="2092662" flipH="1">
            <a:off x="6691342" y="5729161"/>
            <a:ext cx="1645580" cy="423664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dovolená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4338" name="Picture 2" descr="C:\Users\svetlana\Desktop\dumy\P2280046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79" t="16920" r="9673" b="9462"/>
          <a:stretch/>
        </p:blipFill>
        <p:spPr bwMode="auto">
          <a:xfrm>
            <a:off x="470139" y="1151859"/>
            <a:ext cx="1869614" cy="142288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svetlana\AppData\Local\Microsoft\Windows\Temporary Internet Files\Content.IE5\JCWQXA46\MC9003520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4925" y="1801509"/>
            <a:ext cx="1010970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4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21" y="4193386"/>
            <a:ext cx="1064826" cy="1072789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4345" name="Picture 9" descr="C:\Users\svetlana\Desktop\dumy\P3030028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8021" b="89792" l="14336" r="776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89" t="8044" r="22310" b="9462"/>
          <a:stretch/>
        </p:blipFill>
        <p:spPr bwMode="auto">
          <a:xfrm>
            <a:off x="1159511" y="4921312"/>
            <a:ext cx="1491457" cy="1464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6" name="Picture 10" descr="C:\Users\svetlana\Desktop\dumy\P3030026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3229" b="90260" l="21367" r="75234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057" r="23795" b="9462"/>
          <a:stretch/>
        </p:blipFill>
        <p:spPr bwMode="auto">
          <a:xfrm rot="1984375">
            <a:off x="6825" y="5131436"/>
            <a:ext cx="1201539" cy="145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7" name="Picture 11" descr="C:\Users\svetlana\Desktop\dumy\P3020001 (3)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572"/>
          <a:stretch/>
        </p:blipFill>
        <p:spPr bwMode="auto">
          <a:xfrm rot="1614792">
            <a:off x="6590806" y="2723753"/>
            <a:ext cx="2272963" cy="145631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9" name="Picture 13" descr="C:\Users\svetlana\AppData\Local\Microsoft\Windows\Temporary Internet Files\Content.IE5\SOJ1T5T9\MP900403138[1]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86133" l="20250" r="843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621" t="15999" r="13730" b="13012"/>
          <a:stretch/>
        </p:blipFill>
        <p:spPr bwMode="auto">
          <a:xfrm rot="1875548" flipH="1">
            <a:off x="1887263" y="5730602"/>
            <a:ext cx="1575950" cy="1106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51" name="Picture 15" descr="C:\Users\svetlana\AppData\Local\Microsoft\Windows\Temporary Internet Files\Content.IE5\5IXC3KFZ\MC900151151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8" y="4608707"/>
            <a:ext cx="1676918" cy="193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52" name="Picture 16" descr="C:\Users\svetlana\AppData\Local\Microsoft\Windows\Temporary Internet Files\Content.IE5\5IXC3KFZ\MP900386180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3481" y="3733717"/>
            <a:ext cx="1217066" cy="182559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4013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2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2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20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200"/>
                            </p:stCondLst>
                            <p:childTnLst>
                              <p:par>
                                <p:cTn id="5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700"/>
                            </p:stCondLst>
                            <p:childTnLst>
                              <p:par>
                                <p:cTn id="6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4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200"/>
                            </p:stCondLst>
                            <p:childTnLst>
                              <p:par>
                                <p:cTn id="6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0700"/>
                            </p:stCondLst>
                            <p:childTnLst>
                              <p:par>
                                <p:cTn id="7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2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2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1900"/>
                            </p:stCondLst>
                            <p:childTnLst>
                              <p:par>
                                <p:cTn id="7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4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3900"/>
                            </p:stCondLst>
                            <p:childTnLst>
                              <p:par>
                                <p:cTn id="8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12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12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 animBg="1"/>
      <p:bldP spid="67" grpId="0" animBg="1"/>
      <p:bldP spid="70" grpId="0" animBg="1"/>
      <p:bldP spid="73" grpId="0" animBg="1"/>
      <p:bldP spid="74" grpId="0" animBg="1"/>
      <p:bldP spid="71" grpId="0" animBg="1"/>
      <p:bldP spid="7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U location ITA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63" t="52702" r="32636" b="4806"/>
          <a:stretch/>
        </p:blipFill>
        <p:spPr bwMode="auto">
          <a:xfrm>
            <a:off x="0" y="-4583"/>
            <a:ext cx="9205465" cy="688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166282" y="-214246"/>
            <a:ext cx="9205465" cy="6888349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2656384" y="2591059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95" name="Dvojitá vlna 94"/>
          <p:cNvSpPr/>
          <p:nvPr/>
        </p:nvSpPr>
        <p:spPr>
          <a:xfrm>
            <a:off x="5479201" y="3822135"/>
            <a:ext cx="387626" cy="371216"/>
          </a:xfrm>
          <a:prstGeom prst="doubleWave">
            <a:avLst>
              <a:gd name="adj1" fmla="val 12500"/>
              <a:gd name="adj2" fmla="val 2221"/>
            </a:avLst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289229" y="3180963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5193312" y="2867163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286109" y="220707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849109" y="253975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400371" y="2800903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156992" y="76470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24" name="Ovál 23"/>
          <p:cNvSpPr/>
          <p:nvPr/>
        </p:nvSpPr>
        <p:spPr>
          <a:xfrm>
            <a:off x="3012976" y="126876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25" name="Ovál 24"/>
          <p:cNvSpPr/>
          <p:nvPr/>
        </p:nvSpPr>
        <p:spPr>
          <a:xfrm>
            <a:off x="5184447" y="154797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26" name="Ovál 25"/>
          <p:cNvSpPr/>
          <p:nvPr/>
        </p:nvSpPr>
        <p:spPr>
          <a:xfrm>
            <a:off x="251520" y="4565062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27" name="Ovál 26"/>
          <p:cNvSpPr/>
          <p:nvPr/>
        </p:nvSpPr>
        <p:spPr>
          <a:xfrm>
            <a:off x="1470613" y="442816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28" name="Ovál 27"/>
          <p:cNvSpPr/>
          <p:nvPr/>
        </p:nvSpPr>
        <p:spPr>
          <a:xfrm>
            <a:off x="6427149" y="2519825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363031" y="1935729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30" name="Ovál 29"/>
          <p:cNvSpPr/>
          <p:nvPr/>
        </p:nvSpPr>
        <p:spPr>
          <a:xfrm>
            <a:off x="3406267" y="1726852"/>
            <a:ext cx="165523" cy="121337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31" name="Ovál 30"/>
          <p:cNvSpPr/>
          <p:nvPr/>
        </p:nvSpPr>
        <p:spPr>
          <a:xfrm>
            <a:off x="6396415" y="910427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32" name="Ovál 31"/>
          <p:cNvSpPr/>
          <p:nvPr/>
        </p:nvSpPr>
        <p:spPr>
          <a:xfrm>
            <a:off x="4389837" y="102349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33" name="Ovál 32"/>
          <p:cNvSpPr/>
          <p:nvPr/>
        </p:nvSpPr>
        <p:spPr>
          <a:xfrm>
            <a:off x="7524328" y="182177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34" name="Ovál 33"/>
          <p:cNvSpPr/>
          <p:nvPr/>
        </p:nvSpPr>
        <p:spPr>
          <a:xfrm>
            <a:off x="6860678" y="4198113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35" name="Ovál 34"/>
          <p:cNvSpPr/>
          <p:nvPr/>
        </p:nvSpPr>
        <p:spPr>
          <a:xfrm>
            <a:off x="6402800" y="442816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36" name="Ovál 35"/>
          <p:cNvSpPr/>
          <p:nvPr/>
        </p:nvSpPr>
        <p:spPr>
          <a:xfrm>
            <a:off x="6427149" y="3750447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38" name="Ovál 37"/>
          <p:cNvSpPr/>
          <p:nvPr/>
        </p:nvSpPr>
        <p:spPr>
          <a:xfrm>
            <a:off x="5986317" y="3467109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39" name="Ovál 38"/>
          <p:cNvSpPr/>
          <p:nvPr/>
        </p:nvSpPr>
        <p:spPr>
          <a:xfrm>
            <a:off x="7668344" y="3924309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45" name="Ovál 44"/>
          <p:cNvSpPr/>
          <p:nvPr/>
        </p:nvSpPr>
        <p:spPr>
          <a:xfrm>
            <a:off x="395536" y="518113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46" name="Ovál 45"/>
          <p:cNvSpPr/>
          <p:nvPr/>
        </p:nvSpPr>
        <p:spPr>
          <a:xfrm>
            <a:off x="1835696" y="791917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47" name="Ovál 46"/>
          <p:cNvSpPr/>
          <p:nvPr/>
        </p:nvSpPr>
        <p:spPr>
          <a:xfrm>
            <a:off x="8121506" y="4342989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48" name="Ovál 47"/>
          <p:cNvSpPr/>
          <p:nvPr/>
        </p:nvSpPr>
        <p:spPr>
          <a:xfrm>
            <a:off x="8301448" y="235793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49" name="Ovál 48"/>
          <p:cNvSpPr/>
          <p:nvPr/>
        </p:nvSpPr>
        <p:spPr>
          <a:xfrm>
            <a:off x="8034910" y="390039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50" name="Zaoblený obdélník 49"/>
          <p:cNvSpPr/>
          <p:nvPr/>
        </p:nvSpPr>
        <p:spPr>
          <a:xfrm rot="19467348">
            <a:off x="2683798" y="518113"/>
            <a:ext cx="1775985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Nizozemsko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7360603" y="3779339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Bulharsko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4623823" y="1474870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Česko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53" name="Zaoblený obdélník 52"/>
          <p:cNvSpPr/>
          <p:nvPr/>
        </p:nvSpPr>
        <p:spPr>
          <a:xfrm rot="18016264">
            <a:off x="-292232" y="632003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Irsko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54" name="Zaoblený obdélník 53"/>
          <p:cNvSpPr/>
          <p:nvPr/>
        </p:nvSpPr>
        <p:spPr>
          <a:xfrm rot="19446234">
            <a:off x="6133409" y="4126965"/>
            <a:ext cx="1878925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Makedonie 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55" name="Zaoblený obdélník 54"/>
          <p:cNvSpPr/>
          <p:nvPr/>
        </p:nvSpPr>
        <p:spPr>
          <a:xfrm rot="21249203">
            <a:off x="5660576" y="1832369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Slovensko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56" name="Zaoblený obdélník 55"/>
          <p:cNvSpPr/>
          <p:nvPr/>
        </p:nvSpPr>
        <p:spPr>
          <a:xfrm rot="19090519">
            <a:off x="597329" y="4497412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Španělsko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57" name="Zaoblený obdélník 56"/>
          <p:cNvSpPr/>
          <p:nvPr/>
        </p:nvSpPr>
        <p:spPr>
          <a:xfrm rot="16981748">
            <a:off x="-554200" y="4763679"/>
            <a:ext cx="1752407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Portugalsko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58" name="Zaoblený obdélník 57"/>
          <p:cNvSpPr/>
          <p:nvPr/>
        </p:nvSpPr>
        <p:spPr>
          <a:xfrm rot="2701379">
            <a:off x="7732952" y="4586893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Turecko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59" name="Zaoblený obdélník 58"/>
          <p:cNvSpPr/>
          <p:nvPr/>
        </p:nvSpPr>
        <p:spPr>
          <a:xfrm rot="20331057">
            <a:off x="5363719" y="3158974"/>
            <a:ext cx="2235951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Bosna a Hercegovina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60" name="Zaoblený obdélník 59"/>
          <p:cNvSpPr/>
          <p:nvPr/>
        </p:nvSpPr>
        <p:spPr>
          <a:xfrm rot="18059388">
            <a:off x="5490542" y="4773718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Albánie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62" name="Zaoblený obdélník 61"/>
          <p:cNvSpPr/>
          <p:nvPr/>
        </p:nvSpPr>
        <p:spPr>
          <a:xfrm>
            <a:off x="2357828" y="1571496"/>
            <a:ext cx="2057067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Lucembursko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63" name="Zaoblený obdélník 62"/>
          <p:cNvSpPr/>
          <p:nvPr/>
        </p:nvSpPr>
        <p:spPr>
          <a:xfrm>
            <a:off x="2009494" y="1212962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Belgie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64" name="Ovál 63"/>
          <p:cNvSpPr/>
          <p:nvPr/>
        </p:nvSpPr>
        <p:spPr>
          <a:xfrm>
            <a:off x="6860678" y="4908737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65" name="Zaoblený obdélník 64"/>
          <p:cNvSpPr/>
          <p:nvPr/>
        </p:nvSpPr>
        <p:spPr>
          <a:xfrm>
            <a:off x="7530854" y="302089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Bělorusko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66" name="Zaoblený obdélník 65"/>
          <p:cNvSpPr/>
          <p:nvPr/>
        </p:nvSpPr>
        <p:spPr>
          <a:xfrm>
            <a:off x="5689607" y="831305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Polsko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67" name="Zaoblený obdélník 66"/>
          <p:cNvSpPr/>
          <p:nvPr/>
        </p:nvSpPr>
        <p:spPr>
          <a:xfrm>
            <a:off x="3701933" y="928819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Německo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68" name="Zaoblený obdélník 67"/>
          <p:cNvSpPr/>
          <p:nvPr/>
        </p:nvSpPr>
        <p:spPr>
          <a:xfrm rot="18588623">
            <a:off x="691310" y="796782"/>
            <a:ext cx="2288771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Velká Británie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69" name="Zaoblený obdélník 68"/>
          <p:cNvSpPr/>
          <p:nvPr/>
        </p:nvSpPr>
        <p:spPr>
          <a:xfrm>
            <a:off x="7298560" y="1719705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Ukrajina 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70" name="Ovál 69"/>
          <p:cNvSpPr/>
          <p:nvPr/>
        </p:nvSpPr>
        <p:spPr>
          <a:xfrm>
            <a:off x="5654557" y="2935522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71" name="Zaoblený obdélník 70"/>
          <p:cNvSpPr/>
          <p:nvPr/>
        </p:nvSpPr>
        <p:spPr>
          <a:xfrm rot="20552636">
            <a:off x="4958665" y="2561623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Slovinsko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72" name="Zaoblený obdélník 71"/>
          <p:cNvSpPr/>
          <p:nvPr/>
        </p:nvSpPr>
        <p:spPr>
          <a:xfrm rot="20567293">
            <a:off x="5689607" y="2388468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Maďarsko 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73" name="Zaoblený obdélník 72"/>
          <p:cNvSpPr/>
          <p:nvPr/>
        </p:nvSpPr>
        <p:spPr>
          <a:xfrm>
            <a:off x="7509360" y="2260434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Moldávie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61" name="Zaoblený obdélník 60"/>
          <p:cNvSpPr/>
          <p:nvPr/>
        </p:nvSpPr>
        <p:spPr>
          <a:xfrm rot="20380791">
            <a:off x="6137989" y="4905566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Řecko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939898" y="2519825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Francie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812239" y="2151753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Rakousko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509495" y="2708919"/>
            <a:ext cx="1985772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 smtClean="0">
              <a:latin typeface="Comic Sans MS" pitchFamily="66" charset="0"/>
            </a:endParaRPr>
          </a:p>
          <a:p>
            <a:pPr algn="ctr"/>
            <a:r>
              <a:rPr lang="cs-CZ" sz="2000" b="1" dirty="0" smtClean="0">
                <a:latin typeface="Comic Sans MS" pitchFamily="66" charset="0"/>
              </a:rPr>
              <a:t>Rumunsko</a:t>
            </a:r>
          </a:p>
          <a:p>
            <a:pPr algn="ctr"/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76" name="Zaoblený obdélník 75"/>
          <p:cNvSpPr/>
          <p:nvPr/>
        </p:nvSpPr>
        <p:spPr>
          <a:xfrm rot="19337587">
            <a:off x="5460268" y="3699638"/>
            <a:ext cx="1974385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Srbsko a Černá hora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77" name="Zaoblený obdélník 76"/>
          <p:cNvSpPr/>
          <p:nvPr/>
        </p:nvSpPr>
        <p:spPr>
          <a:xfrm rot="20112159">
            <a:off x="4780556" y="2820598"/>
            <a:ext cx="1714950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Chorvatsko 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" name="Ovál 1"/>
          <p:cNvSpPr/>
          <p:nvPr/>
        </p:nvSpPr>
        <p:spPr>
          <a:xfrm>
            <a:off x="4677869" y="4024251"/>
            <a:ext cx="187744" cy="2160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78" name="Ovál 77"/>
          <p:cNvSpPr/>
          <p:nvPr/>
        </p:nvSpPr>
        <p:spPr>
          <a:xfrm>
            <a:off x="4742597" y="3484350"/>
            <a:ext cx="187744" cy="21602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79" name="Ovál 78"/>
          <p:cNvSpPr/>
          <p:nvPr/>
        </p:nvSpPr>
        <p:spPr>
          <a:xfrm>
            <a:off x="5293600" y="5480667"/>
            <a:ext cx="187744" cy="21602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80" name="Ovál 79"/>
          <p:cNvSpPr/>
          <p:nvPr/>
        </p:nvSpPr>
        <p:spPr>
          <a:xfrm>
            <a:off x="4066829" y="4800725"/>
            <a:ext cx="187744" cy="21602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81" name="Ovál 80"/>
          <p:cNvSpPr/>
          <p:nvPr/>
        </p:nvSpPr>
        <p:spPr>
          <a:xfrm>
            <a:off x="4254380" y="2452936"/>
            <a:ext cx="165523" cy="121337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82" name="Zaoblený obdélník 81"/>
          <p:cNvSpPr/>
          <p:nvPr/>
        </p:nvSpPr>
        <p:spPr>
          <a:xfrm rot="301900">
            <a:off x="3421745" y="2561622"/>
            <a:ext cx="1800100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Lichnštejnsko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83" name="Zaoblený obdélník 82"/>
          <p:cNvSpPr/>
          <p:nvPr/>
        </p:nvSpPr>
        <p:spPr>
          <a:xfrm rot="385496">
            <a:off x="4339214" y="5414006"/>
            <a:ext cx="1584176" cy="432048"/>
          </a:xfrm>
          <a:prstGeom prst="roundRect">
            <a:avLst/>
          </a:prstGeom>
          <a:ln/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Sicílie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84" name="Zaoblený obdélník 83"/>
          <p:cNvSpPr/>
          <p:nvPr/>
        </p:nvSpPr>
        <p:spPr>
          <a:xfrm rot="21416308">
            <a:off x="3083286" y="4708497"/>
            <a:ext cx="1584176" cy="432048"/>
          </a:xfrm>
          <a:prstGeom prst="roundRect">
            <a:avLst/>
          </a:prstGeom>
          <a:ln/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Sardinie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85" name="Zaoblený obdélník 84"/>
          <p:cNvSpPr/>
          <p:nvPr/>
        </p:nvSpPr>
        <p:spPr>
          <a:xfrm>
            <a:off x="4151582" y="3401144"/>
            <a:ext cx="1800100" cy="432048"/>
          </a:xfrm>
          <a:prstGeom prst="roundRect">
            <a:avLst/>
          </a:prstGeom>
          <a:ln/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San Marino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86" name="Zaoblený obdélník 85"/>
          <p:cNvSpPr/>
          <p:nvPr/>
        </p:nvSpPr>
        <p:spPr>
          <a:xfrm>
            <a:off x="3950142" y="3910941"/>
            <a:ext cx="1584176" cy="432048"/>
          </a:xfrm>
          <a:prstGeom prst="roundRect">
            <a:avLst/>
          </a:prstGeom>
          <a:ln/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Vatikán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 rot="2752339">
            <a:off x="3838681" y="3316493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Itálie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2595219" y="6093296"/>
            <a:ext cx="705790" cy="648072"/>
          </a:xfrm>
          <a:prstGeom prst="ellips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98275" y="5933333"/>
            <a:ext cx="2225799" cy="648072"/>
          </a:xfrm>
          <a:prstGeom prst="roundRect">
            <a:avLst/>
          </a:prstGeom>
          <a:scene3d>
            <a:camera prst="perspectiveHeroicExtremeRightFacing"/>
            <a:lightRig rig="threePt" dir="t"/>
          </a:scene3d>
          <a:sp3d>
            <a:bevelT prst="convex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A F R I K A 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75" name="Ovál 74"/>
          <p:cNvSpPr/>
          <p:nvPr/>
        </p:nvSpPr>
        <p:spPr>
          <a:xfrm>
            <a:off x="2490861" y="4066296"/>
            <a:ext cx="165523" cy="121337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039647" y="2435115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Švýcarsko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87" name="Zaoblený obdélník 86"/>
          <p:cNvSpPr/>
          <p:nvPr/>
        </p:nvSpPr>
        <p:spPr>
          <a:xfrm rot="357656">
            <a:off x="1784034" y="3791719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Andora</a:t>
            </a:r>
          </a:p>
        </p:txBody>
      </p:sp>
      <p:sp>
        <p:nvSpPr>
          <p:cNvPr id="89" name="Ovál 88"/>
          <p:cNvSpPr/>
          <p:nvPr/>
        </p:nvSpPr>
        <p:spPr>
          <a:xfrm>
            <a:off x="3636185" y="3740913"/>
            <a:ext cx="165523" cy="121337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90" name="Zaoblený obdélník 89"/>
          <p:cNvSpPr/>
          <p:nvPr/>
        </p:nvSpPr>
        <p:spPr>
          <a:xfrm rot="357656">
            <a:off x="2813887" y="3554987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Monako</a:t>
            </a:r>
          </a:p>
        </p:txBody>
      </p:sp>
      <p:sp>
        <p:nvSpPr>
          <p:cNvPr id="88" name="Zaoblený obdélník 87"/>
          <p:cNvSpPr/>
          <p:nvPr/>
        </p:nvSpPr>
        <p:spPr>
          <a:xfrm rot="17460402">
            <a:off x="-581318" y="2028892"/>
            <a:ext cx="2632193" cy="432048"/>
          </a:xfrm>
          <a:prstGeom prst="roundRect">
            <a:avLst/>
          </a:prstGeom>
          <a:solidFill>
            <a:srgbClr val="00B0F0"/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 Atlantský oceán</a:t>
            </a:r>
            <a:endParaRPr lang="cs-CZ" sz="2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sp>
        <p:nvSpPr>
          <p:cNvPr id="91" name="Zaoblený obdélník 90"/>
          <p:cNvSpPr/>
          <p:nvPr/>
        </p:nvSpPr>
        <p:spPr>
          <a:xfrm rot="2750849">
            <a:off x="4296602" y="3803679"/>
            <a:ext cx="2632193" cy="432048"/>
          </a:xfrm>
          <a:prstGeom prst="roundRect">
            <a:avLst/>
          </a:prstGeom>
          <a:solidFill>
            <a:srgbClr val="00B0F0"/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 Jaderské moře</a:t>
            </a:r>
            <a:endParaRPr lang="cs-CZ" sz="2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sp>
        <p:nvSpPr>
          <p:cNvPr id="92" name="Zaoblený obdélník 91"/>
          <p:cNvSpPr/>
          <p:nvPr/>
        </p:nvSpPr>
        <p:spPr>
          <a:xfrm rot="746535">
            <a:off x="2349961" y="5264641"/>
            <a:ext cx="4633396" cy="432048"/>
          </a:xfrm>
          <a:prstGeom prst="roundRect">
            <a:avLst/>
          </a:prstGeom>
          <a:solidFill>
            <a:srgbClr val="00B0F0"/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 Středozemní moře</a:t>
            </a:r>
            <a:endParaRPr lang="cs-CZ" sz="2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sp>
        <p:nvSpPr>
          <p:cNvPr id="93" name="Dvojitá vlna 92"/>
          <p:cNvSpPr/>
          <p:nvPr/>
        </p:nvSpPr>
        <p:spPr>
          <a:xfrm>
            <a:off x="784365" y="2841162"/>
            <a:ext cx="623871" cy="467090"/>
          </a:xfrm>
          <a:prstGeom prst="doubleWave">
            <a:avLst>
              <a:gd name="adj1" fmla="val 12500"/>
              <a:gd name="adj2" fmla="val 2221"/>
            </a:avLst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94" name="Dvojitá vlna 93"/>
          <p:cNvSpPr/>
          <p:nvPr/>
        </p:nvSpPr>
        <p:spPr>
          <a:xfrm>
            <a:off x="5049143" y="5933333"/>
            <a:ext cx="623871" cy="467090"/>
          </a:xfrm>
          <a:prstGeom prst="doubleWave">
            <a:avLst>
              <a:gd name="adj1" fmla="val 12500"/>
              <a:gd name="adj2" fmla="val 2221"/>
            </a:avLst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latin typeface="Comic Sans MS" pitchFamily="66" charset="0"/>
            </a:endParaRPr>
          </a:p>
        </p:txBody>
      </p:sp>
      <p:sp>
        <p:nvSpPr>
          <p:cNvPr id="96" name="Tlačítko akce: Konec 95">
            <a:hlinkClick r:id="rId4" action="ppaction://hlinksldjump" highlightClick="1"/>
          </p:cNvPr>
          <p:cNvSpPr/>
          <p:nvPr/>
        </p:nvSpPr>
        <p:spPr>
          <a:xfrm>
            <a:off x="8193436" y="6010388"/>
            <a:ext cx="792088" cy="573836"/>
          </a:xfrm>
          <a:prstGeom prst="actionButtonEnd">
            <a:avLst/>
          </a:prstGeom>
          <a:solidFill>
            <a:srgbClr val="FF0000"/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350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6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6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300"/>
                            </p:stCondLst>
                            <p:childTnLst>
                              <p:par>
                                <p:cTn id="8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4300"/>
                            </p:stCondLst>
                            <p:childTnLst>
                              <p:par>
                                <p:cTn id="8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4000"/>
                            </p:stCondLst>
                            <p:childTnLst>
                              <p:par>
                                <p:cTn id="10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1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0" dur="2000" fill="hold"/>
                                        <p:tgtEl>
                                          <p:spTgt spid="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000"/>
                            </p:stCondLst>
                            <p:childTnLst>
                              <p:par>
                                <p:cTn id="13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8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000"/>
                            </p:stCondLst>
                            <p:childTnLst>
                              <p:par>
                                <p:cTn id="14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000"/>
                            </p:stCondLst>
                            <p:childTnLst>
                              <p:par>
                                <p:cTn id="15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2000"/>
                            </p:stCondLst>
                            <p:childTnLst>
                              <p:par>
                                <p:cTn id="17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4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4000"/>
                            </p:stCondLst>
                            <p:childTnLst>
                              <p:par>
                                <p:cTn id="17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2000"/>
                            </p:stCondLst>
                            <p:childTnLst>
                              <p:par>
                                <p:cTn id="19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2" dur="2000" fill="hold"/>
                                        <p:tgtEl>
                                          <p:spTgt spid="7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4000"/>
                            </p:stCondLst>
                            <p:childTnLst>
                              <p:par>
                                <p:cTn id="19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2000"/>
                            </p:stCondLst>
                            <p:childTnLst>
                              <p:par>
                                <p:cTn id="20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0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4000"/>
                            </p:stCondLst>
                            <p:childTnLst>
                              <p:par>
                                <p:cTn id="21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2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8" dur="2000" fill="hold"/>
                                        <p:tgtEl>
                                          <p:spTgt spid="6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9" fill="hold">
                            <p:stCondLst>
                              <p:cond delay="4000"/>
                            </p:stCondLst>
                            <p:childTnLst>
                              <p:par>
                                <p:cTn id="23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"/>
                            </p:stCondLst>
                            <p:childTnLst>
                              <p:par>
                                <p:cTn id="24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6" dur="2000" fill="hold"/>
                                        <p:tgtEl>
                                          <p:spTgt spid="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7" fill="hold">
                            <p:stCondLst>
                              <p:cond delay="4000"/>
                            </p:stCondLst>
                            <p:childTnLst>
                              <p:par>
                                <p:cTn id="24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1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000"/>
                            </p:stCondLst>
                            <p:childTnLst>
                              <p:par>
                                <p:cTn id="26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4" dur="2000" fill="hold"/>
                                        <p:tgtEl>
                                          <p:spTgt spid="6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7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0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000"/>
                            </p:stCondLst>
                            <p:childTnLst>
                              <p:par>
                                <p:cTn id="28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2" dur="2000" fill="hold"/>
                                        <p:tgtEl>
                                          <p:spTgt spid="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3" fill="hold">
                            <p:stCondLst>
                              <p:cond delay="4000"/>
                            </p:stCondLst>
                            <p:childTnLst>
                              <p:par>
                                <p:cTn id="28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5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0" dur="2000" fill="hold"/>
                                        <p:tgtEl>
                                          <p:spTgt spid="6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1" fill="hold">
                            <p:stCondLst>
                              <p:cond delay="4000"/>
                            </p:stCondLst>
                            <p:childTnLst>
                              <p:par>
                                <p:cTn id="30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3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6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3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5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000"/>
                            </p:stCondLst>
                            <p:childTnLst>
                              <p:par>
                                <p:cTn id="31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8" dur="2000" fill="hold"/>
                                        <p:tgtEl>
                                          <p:spTgt spid="6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9" fill="hold">
                            <p:stCondLst>
                              <p:cond delay="4000"/>
                            </p:stCondLst>
                            <p:childTnLst>
                              <p:par>
                                <p:cTn id="32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1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4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1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3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3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6" dur="2000" fill="hold"/>
                                        <p:tgtEl>
                                          <p:spTgt spid="6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3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9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2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1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000"/>
                            </p:stCondLst>
                            <p:childTnLst>
                              <p:par>
                                <p:cTn id="35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4" dur="2000" fill="hold"/>
                                        <p:tgtEl>
                                          <p:spTgt spid="6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5" fill="hold">
                            <p:stCondLst>
                              <p:cond delay="4000"/>
                            </p:stCondLst>
                            <p:childTnLst>
                              <p:par>
                                <p:cTn id="35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7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0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2000"/>
                            </p:stCondLst>
                            <p:childTnLst>
                              <p:par>
                                <p:cTn id="37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2" dur="2000" fill="hold"/>
                                        <p:tgtEl>
                                          <p:spTgt spid="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3" fill="hold">
                            <p:stCondLst>
                              <p:cond delay="4000"/>
                            </p:stCondLst>
                            <p:childTnLst>
                              <p:par>
                                <p:cTn id="37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5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5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7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2000"/>
                            </p:stCondLst>
                            <p:childTnLst>
                              <p:par>
                                <p:cTn id="38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0" dur="2000" fill="hold"/>
                                        <p:tgtEl>
                                          <p:spTgt spid="7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1" fill="hold">
                            <p:stCondLst>
                              <p:cond delay="4000"/>
                            </p:stCondLst>
                            <p:childTnLst>
                              <p:par>
                                <p:cTn id="39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3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6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5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2000"/>
                            </p:stCondLst>
                            <p:childTnLst>
                              <p:par>
                                <p:cTn id="40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8" dur="2000" fill="hold"/>
                                        <p:tgtEl>
                                          <p:spTgt spid="5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9" fill="hold">
                            <p:stCondLst>
                              <p:cond delay="4000"/>
                            </p:stCondLst>
                            <p:childTnLst>
                              <p:par>
                                <p:cTn id="41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1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4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7" fill="hold">
                      <p:stCondLst>
                        <p:cond delay="0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2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3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2000"/>
                            </p:stCondLst>
                            <p:childTnLst>
                              <p:par>
                                <p:cTn id="42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6" dur="2000" fill="hold"/>
                                        <p:tgtEl>
                                          <p:spTgt spid="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7" fill="hold">
                            <p:stCondLst>
                              <p:cond delay="4000"/>
                            </p:stCondLst>
                            <p:childTnLst>
                              <p:par>
                                <p:cTn id="42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9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2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>
                      <p:stCondLst>
                        <p:cond delay="0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9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1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4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4" dur="2000" fill="hold"/>
                                        <p:tgtEl>
                                          <p:spTgt spid="7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4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7" dur="1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1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1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0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5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3" fill="hold">
                      <p:stCondLst>
                        <p:cond delay="0"/>
                      </p:stCondLst>
                      <p:childTnLst>
                        <p:par>
                          <p:cTn id="454" fill="hold">
                            <p:stCondLst>
                              <p:cond delay="0"/>
                            </p:stCondLst>
                            <p:childTnLst>
                              <p:par>
                                <p:cTn id="4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9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2000"/>
                            </p:stCondLst>
                            <p:childTnLst>
                              <p:par>
                                <p:cTn id="46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2" dur="2000" fill="hold"/>
                                        <p:tgtEl>
                                          <p:spTgt spid="5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3" fill="hold">
                            <p:stCondLst>
                              <p:cond delay="4000"/>
                            </p:stCondLst>
                            <p:childTnLst>
                              <p:par>
                                <p:cTn id="46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5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>
                      <p:stCondLst>
                        <p:cond delay="0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5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6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7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2000"/>
                            </p:stCondLst>
                            <p:childTnLst>
                              <p:par>
                                <p:cTn id="47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0" dur="2000" fill="hold"/>
                                        <p:tgtEl>
                                          <p:spTgt spid="7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1" fill="hold">
                            <p:stCondLst>
                              <p:cond delay="4000"/>
                            </p:stCondLst>
                            <p:childTnLst>
                              <p:par>
                                <p:cTn id="48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3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6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48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9" fill="hold">
                      <p:stCondLst>
                        <p:cond delay="0"/>
                      </p:stCondLst>
                      <p:childTnLst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3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4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5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2000"/>
                            </p:stCondLst>
                            <p:childTnLst>
                              <p:par>
                                <p:cTn id="49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8" dur="2000" fill="hold"/>
                                        <p:tgtEl>
                                          <p:spTgt spid="7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1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4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>
                      <p:stCondLst>
                        <p:cond delay="0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2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3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2000"/>
                            </p:stCondLst>
                            <p:childTnLst>
                              <p:par>
                                <p:cTn id="51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6" dur="2000" fill="hold"/>
                                        <p:tgtEl>
                                          <p:spTgt spid="6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7" fill="hold">
                            <p:stCondLst>
                              <p:cond delay="4000"/>
                            </p:stCondLst>
                            <p:childTnLst>
                              <p:par>
                                <p:cTn id="51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9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0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2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4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5" fill="hold">
                      <p:stCondLst>
                        <p:cond delay="0"/>
                      </p:stCondLst>
                      <p:childTnLst>
                        <p:par>
                          <p:cTn id="526" fill="hold">
                            <p:stCondLst>
                              <p:cond delay="0"/>
                            </p:stCondLst>
                            <p:childTnLst>
                              <p:par>
                                <p:cTn id="5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9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0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1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4" dur="2000" fill="hold"/>
                                        <p:tgtEl>
                                          <p:spTgt spid="8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5" fill="hold">
                            <p:stCondLst>
                              <p:cond delay="4000"/>
                            </p:stCondLst>
                            <p:childTnLst>
                              <p:par>
                                <p:cTn id="53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7" dur="10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8" dur="10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9" dur="10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0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54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3" fill="hold">
                      <p:stCondLst>
                        <p:cond delay="0"/>
                      </p:stCondLst>
                      <p:childTnLst>
                        <p:par>
                          <p:cTn id="544" fill="hold">
                            <p:stCondLst>
                              <p:cond delay="0"/>
                            </p:stCondLst>
                            <p:childTnLst>
                              <p:par>
                                <p:cTn id="5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7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8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9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5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2" dur="2000" fill="hold"/>
                                        <p:tgtEl>
                                          <p:spTgt spid="8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5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5" dur="10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6" dur="10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7" dur="10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8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6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1" fill="hold">
                      <p:stCondLst>
                        <p:cond delay="0"/>
                      </p:stCondLst>
                      <p:childTnLst>
                        <p:par>
                          <p:cTn id="562" fill="hold">
                            <p:stCondLst>
                              <p:cond delay="0"/>
                            </p:stCondLst>
                            <p:childTnLst>
                              <p:par>
                                <p:cTn id="5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5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6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8" fill="hold">
                            <p:stCondLst>
                              <p:cond delay="2000"/>
                            </p:stCondLst>
                            <p:childTnLst>
                              <p:par>
                                <p:cTn id="56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0" dur="2000" fill="hold"/>
                                        <p:tgtEl>
                                          <p:spTgt spid="8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1" fill="hold">
                            <p:stCondLst>
                              <p:cond delay="4000"/>
                            </p:stCondLst>
                            <p:childTnLst>
                              <p:par>
                                <p:cTn id="57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3" dur="1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4" dur="1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5" dur="1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6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7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9" fill="hold">
                      <p:stCondLst>
                        <p:cond delay="0"/>
                      </p:stCondLst>
                      <p:childTnLst>
                        <p:par>
                          <p:cTn id="580" fill="hold">
                            <p:stCondLst>
                              <p:cond delay="0"/>
                            </p:stCondLst>
                            <p:childTnLst>
                              <p:par>
                                <p:cTn id="5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3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4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5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6" fill="hold">
                            <p:stCondLst>
                              <p:cond delay="2000"/>
                            </p:stCondLst>
                            <p:childTnLst>
                              <p:par>
                                <p:cTn id="58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8" dur="2000" fill="hold"/>
                                        <p:tgtEl>
                                          <p:spTgt spid="8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9" fill="hold">
                            <p:stCondLst>
                              <p:cond delay="4000"/>
                            </p:stCondLst>
                            <p:childTnLst>
                              <p:par>
                                <p:cTn id="59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1" dur="10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2" dur="10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3" dur="10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4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96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7" fill="hold">
                      <p:stCondLst>
                        <p:cond delay="0"/>
                      </p:stCondLst>
                      <p:childTnLst>
                        <p:par>
                          <p:cTn id="598" fill="hold">
                            <p:stCondLst>
                              <p:cond delay="0"/>
                            </p:stCondLst>
                            <p:childTnLst>
                              <p:par>
                                <p:cTn id="59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1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3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4" fill="hold">
                            <p:stCondLst>
                              <p:cond delay="2000"/>
                            </p:stCondLst>
                            <p:childTnLst>
                              <p:par>
                                <p:cTn id="60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06" dur="2000" fill="hold"/>
                                        <p:tgtEl>
                                          <p:spTgt spid="8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7" fill="hold">
                            <p:stCondLst>
                              <p:cond delay="4000"/>
                            </p:stCondLst>
                            <p:childTnLst>
                              <p:par>
                                <p:cTn id="60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9" dur="10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0" dur="10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1" dur="10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2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6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5" fill="hold">
                      <p:stCondLst>
                        <p:cond delay="0"/>
                      </p:stCondLst>
                      <p:childTnLst>
                        <p:par>
                          <p:cTn id="616" fill="hold">
                            <p:stCondLst>
                              <p:cond delay="0"/>
                            </p:stCondLst>
                            <p:childTnLst>
                              <p:par>
                                <p:cTn id="6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2" fill="hold">
                            <p:stCondLst>
                              <p:cond delay="2000"/>
                            </p:stCondLst>
                            <p:childTnLst>
                              <p:par>
                                <p:cTn id="62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5" fill="hold">
                            <p:stCondLst>
                              <p:cond delay="4000"/>
                            </p:stCondLst>
                            <p:childTnLst>
                              <p:par>
                                <p:cTn id="62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3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3" fill="hold">
                      <p:stCondLst>
                        <p:cond delay="0"/>
                      </p:stCondLst>
                      <p:childTnLst>
                        <p:par>
                          <p:cTn id="634" fill="hold">
                            <p:stCondLst>
                              <p:cond delay="0"/>
                            </p:stCondLst>
                            <p:childTnLst>
                              <p:par>
                                <p:cTn id="6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7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8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9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0" fill="hold">
                            <p:stCondLst>
                              <p:cond delay="2000"/>
                            </p:stCondLst>
                            <p:childTnLst>
                              <p:par>
                                <p:cTn id="64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42" dur="2000" fill="hold"/>
                                        <p:tgtEl>
                                          <p:spTgt spid="8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3" fill="hold">
                            <p:stCondLst>
                              <p:cond delay="4000"/>
                            </p:stCondLst>
                            <p:childTnLst>
                              <p:par>
                                <p:cTn id="64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5" dur="10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6" dur="10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7" dur="10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8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650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1" fill="hold">
                      <p:stCondLst>
                        <p:cond delay="0"/>
                      </p:stCondLst>
                      <p:childTnLst>
                        <p:par>
                          <p:cTn id="652" fill="hold">
                            <p:stCondLst>
                              <p:cond delay="0"/>
                            </p:stCondLst>
                            <p:childTnLst>
                              <p:par>
                                <p:cTn id="6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5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6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7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8" fill="hold">
                            <p:stCondLst>
                              <p:cond delay="2000"/>
                            </p:stCondLst>
                            <p:childTnLst>
                              <p:par>
                                <p:cTn id="65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0" dur="2000" fill="hold"/>
                                        <p:tgtEl>
                                          <p:spTgt spid="9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1" fill="hold">
                            <p:stCondLst>
                              <p:cond delay="4000"/>
                            </p:stCondLst>
                            <p:childTnLst>
                              <p:par>
                                <p:cTn id="66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3" dur="10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4" dur="10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5" dur="10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6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668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9" fill="hold">
                      <p:stCondLst>
                        <p:cond delay="0"/>
                      </p:stCondLst>
                      <p:childTnLst>
                        <p:par>
                          <p:cTn id="670" fill="hold">
                            <p:stCondLst>
                              <p:cond delay="0"/>
                            </p:stCondLst>
                            <p:childTnLst>
                              <p:par>
                                <p:cTn id="6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3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5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78" dur="2000" fill="hold"/>
                                        <p:tgtEl>
                                          <p:spTgt spid="9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9" fill="hold">
                            <p:stCondLst>
                              <p:cond delay="4000"/>
                            </p:stCondLst>
                            <p:childTnLst>
                              <p:par>
                                <p:cTn id="68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1" dur="10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2" dur="10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3" dur="10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4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686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7" fill="hold">
                      <p:stCondLst>
                        <p:cond delay="0"/>
                      </p:stCondLst>
                      <p:childTnLst>
                        <p:par>
                          <p:cTn id="688" fill="hold">
                            <p:stCondLst>
                              <p:cond delay="0"/>
                            </p:stCondLst>
                            <p:childTnLst>
                              <p:par>
                                <p:cTn id="6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1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2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3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4" fill="hold">
                            <p:stCondLst>
                              <p:cond delay="2000"/>
                            </p:stCondLst>
                            <p:childTnLst>
                              <p:par>
                                <p:cTn id="69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96" dur="2000" fill="hold"/>
                                        <p:tgtEl>
                                          <p:spTgt spid="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7" fill="hold">
                            <p:stCondLst>
                              <p:cond delay="4000"/>
                            </p:stCondLst>
                            <p:childTnLst>
                              <p:par>
                                <p:cTn id="69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9" dur="10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0" dur="10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1" dur="10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2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704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5" fill="hold">
                      <p:stCondLst>
                        <p:cond delay="0"/>
                      </p:stCondLst>
                      <p:childTnLst>
                        <p:par>
                          <p:cTn id="706" fill="hold">
                            <p:stCondLst>
                              <p:cond delay="0"/>
                            </p:stCondLst>
                            <p:childTnLst>
                              <p:par>
                                <p:cTn id="70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9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0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1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2" fill="hold">
                            <p:stCondLst>
                              <p:cond delay="2000"/>
                            </p:stCondLst>
                            <p:childTnLst>
                              <p:par>
                                <p:cTn id="71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4" dur="2000" fill="hold"/>
                                        <p:tgtEl>
                                          <p:spTgt spid="8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5" fill="hold">
                            <p:stCondLst>
                              <p:cond delay="4000"/>
                            </p:stCondLst>
                            <p:childTnLst>
                              <p:par>
                                <p:cTn id="71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7" dur="10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8" dur="10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9" dur="10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0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</p:childTnLst>
        </p:cTn>
      </p:par>
    </p:tnLst>
    <p:bldLst>
      <p:bldP spid="50" grpId="0" animBg="1"/>
      <p:bldP spid="50" grpId="1" animBg="1"/>
      <p:bldP spid="50" grpId="2" animBg="1"/>
      <p:bldP spid="51" grpId="0" animBg="1"/>
      <p:bldP spid="51" grpId="1" animBg="1"/>
      <p:bldP spid="51" grpId="2" animBg="1"/>
      <p:bldP spid="52" grpId="0" animBg="1"/>
      <p:bldP spid="52" grpId="1" animBg="1"/>
      <p:bldP spid="52" grpId="2" animBg="1"/>
      <p:bldP spid="53" grpId="0" animBg="1"/>
      <p:bldP spid="53" grpId="1" animBg="1"/>
      <p:bldP spid="53" grpId="2" animBg="1"/>
      <p:bldP spid="54" grpId="0" animBg="1"/>
      <p:bldP spid="54" grpId="1" animBg="1"/>
      <p:bldP spid="54" grpId="2" animBg="1"/>
      <p:bldP spid="55" grpId="0" animBg="1"/>
      <p:bldP spid="55" grpId="1" animBg="1"/>
      <p:bldP spid="55" grpId="2" animBg="1"/>
      <p:bldP spid="56" grpId="0" animBg="1"/>
      <p:bldP spid="56" grpId="1" animBg="1"/>
      <p:bldP spid="56" grpId="2" animBg="1"/>
      <p:bldP spid="57" grpId="0" animBg="1"/>
      <p:bldP spid="57" grpId="1" animBg="1"/>
      <p:bldP spid="57" grpId="2" animBg="1"/>
      <p:bldP spid="58" grpId="0" animBg="1"/>
      <p:bldP spid="58" grpId="1" animBg="1"/>
      <p:bldP spid="58" grpId="2" animBg="1"/>
      <p:bldP spid="59" grpId="0" animBg="1"/>
      <p:bldP spid="59" grpId="1" animBg="1"/>
      <p:bldP spid="59" grpId="2" animBg="1"/>
      <p:bldP spid="60" grpId="0" animBg="1"/>
      <p:bldP spid="60" grpId="1" animBg="1"/>
      <p:bldP spid="60" grpId="2" animBg="1"/>
      <p:bldP spid="62" grpId="0" animBg="1"/>
      <p:bldP spid="62" grpId="1" animBg="1"/>
      <p:bldP spid="62" grpId="2" animBg="1"/>
      <p:bldP spid="63" grpId="0" animBg="1"/>
      <p:bldP spid="63" grpId="1" animBg="1"/>
      <p:bldP spid="63" grpId="2" animBg="1"/>
      <p:bldP spid="65" grpId="0" animBg="1"/>
      <p:bldP spid="65" grpId="1" animBg="1"/>
      <p:bldP spid="65" grpId="2" animBg="1"/>
      <p:bldP spid="66" grpId="0" animBg="1"/>
      <p:bldP spid="66" grpId="1" animBg="1"/>
      <p:bldP spid="66" grpId="2" animBg="1"/>
      <p:bldP spid="67" grpId="0" animBg="1"/>
      <p:bldP spid="67" grpId="1" animBg="1"/>
      <p:bldP spid="67" grpId="2" animBg="1"/>
      <p:bldP spid="68" grpId="0" animBg="1"/>
      <p:bldP spid="68" grpId="1" animBg="1"/>
      <p:bldP spid="68" grpId="2" animBg="1"/>
      <p:bldP spid="69" grpId="0" animBg="1"/>
      <p:bldP spid="69" grpId="1" animBg="1"/>
      <p:bldP spid="69" grpId="2" animBg="1"/>
      <p:bldP spid="71" grpId="0" animBg="1"/>
      <p:bldP spid="71" grpId="1" animBg="1"/>
      <p:bldP spid="71" grpId="2" animBg="1"/>
      <p:bldP spid="72" grpId="0" animBg="1"/>
      <p:bldP spid="72" grpId="1" animBg="1"/>
      <p:bldP spid="72" grpId="2" animBg="1"/>
      <p:bldP spid="73" grpId="0" animBg="1"/>
      <p:bldP spid="73" grpId="1" animBg="1"/>
      <p:bldP spid="73" grpId="2" animBg="1"/>
      <p:bldP spid="61" grpId="0" animBg="1"/>
      <p:bldP spid="61" grpId="1" animBg="1"/>
      <p:bldP spid="61" grpId="2" animBg="1"/>
      <p:bldP spid="11" grpId="0" animBg="1"/>
      <p:bldP spid="11" grpId="1" animBg="1"/>
      <p:bldP spid="11" grpId="2" animBg="1"/>
      <p:bldP spid="13" grpId="0" animBg="1"/>
      <p:bldP spid="13" grpId="1" animBg="1"/>
      <p:bldP spid="13" grpId="2" animBg="1"/>
      <p:bldP spid="15" grpId="0" animBg="1"/>
      <p:bldP spid="15" grpId="1" animBg="1"/>
      <p:bldP spid="15" grpId="2" animBg="1"/>
      <p:bldP spid="76" grpId="0" animBg="1"/>
      <p:bldP spid="76" grpId="1" animBg="1"/>
      <p:bldP spid="76" grpId="2" animBg="1"/>
      <p:bldP spid="77" grpId="0" animBg="1"/>
      <p:bldP spid="77" grpId="1" animBg="1"/>
      <p:bldP spid="77" grpId="2" animBg="1"/>
      <p:bldP spid="82" grpId="0" animBg="1"/>
      <p:bldP spid="82" grpId="1" animBg="1"/>
      <p:bldP spid="82" grpId="2" animBg="1"/>
      <p:bldP spid="83" grpId="0" animBg="1"/>
      <p:bldP spid="83" grpId="1" animBg="1"/>
      <p:bldP spid="83" grpId="2" animBg="1"/>
      <p:bldP spid="84" grpId="0" animBg="1"/>
      <p:bldP spid="84" grpId="1" animBg="1"/>
      <p:bldP spid="84" grpId="2" animBg="1"/>
      <p:bldP spid="85" grpId="0" animBg="1"/>
      <p:bldP spid="85" grpId="1" animBg="1"/>
      <p:bldP spid="85" grpId="2" animBg="1"/>
      <p:bldP spid="86" grpId="0" animBg="1"/>
      <p:bldP spid="86" grpId="1" animBg="1"/>
      <p:bldP spid="86" grpId="2" animBg="1"/>
      <p:bldP spid="16" grpId="0" animBg="1"/>
      <p:bldP spid="16" grpId="1" animBg="1"/>
      <p:bldP spid="16" grpId="2" animBg="1"/>
      <p:bldP spid="5" grpId="0" animBg="1"/>
      <p:bldP spid="5" grpId="1" animBg="1"/>
      <p:bldP spid="5" grpId="2" animBg="1"/>
      <p:bldP spid="12" grpId="0" animBg="1"/>
      <p:bldP spid="12" grpId="1" animBg="1"/>
      <p:bldP spid="12" grpId="2" animBg="1"/>
      <p:bldP spid="87" grpId="0" animBg="1"/>
      <p:bldP spid="87" grpId="1" animBg="1"/>
      <p:bldP spid="87" grpId="2" animBg="1"/>
      <p:bldP spid="90" grpId="0" animBg="1"/>
      <p:bldP spid="90" grpId="1" animBg="1"/>
      <p:bldP spid="90" grpId="2" animBg="1"/>
      <p:bldP spid="88" grpId="0" animBg="1"/>
      <p:bldP spid="88" grpId="1" animBg="1"/>
      <p:bldP spid="88" grpId="2" animBg="1"/>
      <p:bldP spid="91" grpId="0" animBg="1"/>
      <p:bldP spid="91" grpId="1" animBg="1"/>
      <p:bldP spid="91" grpId="2" animBg="1"/>
      <p:bldP spid="92" grpId="0" animBg="1"/>
      <p:bldP spid="92" grpId="1" animBg="1"/>
      <p:bldP spid="92" grpId="2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svetlana\Desktop\100OLYMP\P211000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2" t="17291" r="13611" b="3750"/>
          <a:stretch/>
        </p:blipFill>
        <p:spPr bwMode="auto">
          <a:xfrm>
            <a:off x="3923928" y="129940"/>
            <a:ext cx="5065166" cy="659812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179512" y="149412"/>
            <a:ext cx="3546078" cy="183942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Najdi ve své mapě, pak klikni na příslušné informační tlačítko      a prohlédni si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87264" y="2420888"/>
            <a:ext cx="3312368" cy="4320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Řím – hlavní město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87264" y="2987625"/>
            <a:ext cx="3312368" cy="4320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Vatikán  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87264" y="3573016"/>
            <a:ext cx="3312368" cy="4320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San Marino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87264" y="4221088"/>
            <a:ext cx="3312368" cy="4320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Benátky 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96367" y="4797152"/>
            <a:ext cx="3312368" cy="4320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Pisa  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96367" y="5949280"/>
            <a:ext cx="3312368" cy="4320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Florencie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87264" y="5373216"/>
            <a:ext cx="3312368" cy="4320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Pompeje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20" name="Tlačítko akce: Informace 19">
            <a:hlinkClick r:id="rId3" action="ppaction://hlinksldjump" highlightClick="1"/>
          </p:cNvPr>
          <p:cNvSpPr/>
          <p:nvPr/>
        </p:nvSpPr>
        <p:spPr>
          <a:xfrm>
            <a:off x="7020272" y="3852664"/>
            <a:ext cx="304800" cy="304800"/>
          </a:xfrm>
          <a:prstGeom prst="actionButtonInformation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Informace 20">
            <a:hlinkClick r:id="rId4" action="ppaction://hlinksldjump" highlightClick="1"/>
          </p:cNvPr>
          <p:cNvSpPr/>
          <p:nvPr/>
        </p:nvSpPr>
        <p:spPr>
          <a:xfrm>
            <a:off x="6304111" y="3114873"/>
            <a:ext cx="304800" cy="304800"/>
          </a:xfrm>
          <a:prstGeom prst="actionButtonInformation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Informace 21">
            <a:hlinkClick r:id="rId5" action="ppaction://hlinksldjump" highlightClick="1"/>
          </p:cNvPr>
          <p:cNvSpPr/>
          <p:nvPr/>
        </p:nvSpPr>
        <p:spPr>
          <a:xfrm>
            <a:off x="5980112" y="2972670"/>
            <a:ext cx="304800" cy="304800"/>
          </a:xfrm>
          <a:prstGeom prst="actionButtonInformation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lačítko akce: Informace 22">
            <a:hlinkClick r:id="rId6" action="ppaction://hlinksldjump" highlightClick="1"/>
          </p:cNvPr>
          <p:cNvSpPr/>
          <p:nvPr/>
        </p:nvSpPr>
        <p:spPr>
          <a:xfrm>
            <a:off x="5148064" y="1340768"/>
            <a:ext cx="304800" cy="304800"/>
          </a:xfrm>
          <a:prstGeom prst="actionButtonInformation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lačítko akce: Informace 23">
            <a:hlinkClick r:id="rId7" action="ppaction://hlinksldjump" highlightClick="1"/>
          </p:cNvPr>
          <p:cNvSpPr/>
          <p:nvPr/>
        </p:nvSpPr>
        <p:spPr>
          <a:xfrm>
            <a:off x="6524180" y="916726"/>
            <a:ext cx="304800" cy="304800"/>
          </a:xfrm>
          <a:prstGeom prst="actionButtonInformation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lačítko akce: Informace 24">
            <a:hlinkClick r:id="rId8" action="ppaction://hlinksldjump" highlightClick="1"/>
          </p:cNvPr>
          <p:cNvSpPr/>
          <p:nvPr/>
        </p:nvSpPr>
        <p:spPr>
          <a:xfrm>
            <a:off x="6524180" y="1836440"/>
            <a:ext cx="304800" cy="304800"/>
          </a:xfrm>
          <a:prstGeom prst="actionButtonInformation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lačítko akce: Informace 25">
            <a:hlinkClick r:id="rId9" action="ppaction://hlinksldjump" highlightClick="1"/>
          </p:cNvPr>
          <p:cNvSpPr/>
          <p:nvPr/>
        </p:nvSpPr>
        <p:spPr>
          <a:xfrm>
            <a:off x="5921246" y="1836440"/>
            <a:ext cx="304800" cy="304800"/>
          </a:xfrm>
          <a:prstGeom prst="actionButtonInformation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Konec 18">
            <a:hlinkClick r:id="rId10" action="ppaction://hlinksldjump" highlightClick="1"/>
          </p:cNvPr>
          <p:cNvSpPr/>
          <p:nvPr/>
        </p:nvSpPr>
        <p:spPr>
          <a:xfrm>
            <a:off x="8028384" y="6045439"/>
            <a:ext cx="792088" cy="573836"/>
          </a:xfrm>
          <a:prstGeom prst="actionButtonEnd">
            <a:avLst/>
          </a:prstGeom>
          <a:solidFill>
            <a:srgbClr val="FF0000"/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33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/>
          </p:cNvPr>
          <p:cNvSpPr/>
          <p:nvPr/>
        </p:nvSpPr>
        <p:spPr>
          <a:xfrm>
            <a:off x="6262778" y="474427"/>
            <a:ext cx="2664296" cy="86409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Benátky z ptačí perspektivy</a:t>
            </a:r>
          </a:p>
          <a:p>
            <a:endParaRPr lang="cs-CZ" dirty="0"/>
          </a:p>
        </p:txBody>
      </p:sp>
      <p:pic>
        <p:nvPicPr>
          <p:cNvPr id="1026" name="Picture 2" descr="C:\Users\svetlana\AppData\Local\Microsoft\Windows\Temporary Internet Files\Content.IE5\5IXC3KFZ\MP9004010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460" y="3081722"/>
            <a:ext cx="5300400" cy="35322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2814" y="197959"/>
            <a:ext cx="2699706" cy="269970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8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4380" y="994277"/>
            <a:ext cx="1391345" cy="1107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395536" y="548680"/>
            <a:ext cx="3096344" cy="71559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i="1" dirty="0" smtClean="0">
                <a:latin typeface="Comic Sans MS" pitchFamily="66" charset="0"/>
              </a:rPr>
              <a:t>Benátky</a:t>
            </a:r>
            <a:endParaRPr lang="cs-CZ" sz="4800" b="1" i="1" dirty="0">
              <a:latin typeface="Comic Sans MS" pitchFamily="66" charset="0"/>
            </a:endParaRPr>
          </a:p>
        </p:txBody>
      </p:sp>
      <p:pic>
        <p:nvPicPr>
          <p:cNvPr id="1030" name="Picture 6" descr="C:\Users\svetlana\AppData\Local\Microsoft\Windows\Temporary Internet Files\Content.IE5\JCWQXA46\MP9004034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462" y="2276872"/>
            <a:ext cx="3133572" cy="20882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2" name="Picture 8" descr="C:\Users\svetlana\AppData\Local\Microsoft\Windows\Temporary Internet Files\Content.IE5\PZDAZ1CL\MP9004034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463" y="4487792"/>
            <a:ext cx="3133572" cy="21261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2" name="Picture 2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29" y="1640989"/>
            <a:ext cx="1220189" cy="92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Obrázek 12">
            <a:hlinkClick r:id="rId10"/>
          </p:cNvPr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0" r="100000">
                        <a14:foregroundMark x1="32150" y1="26968" x2="32150" y2="26968"/>
                        <a14:foregroundMark x1="30063" y1="37856" x2="30271" y2="36683"/>
                        <a14:foregroundMark x1="28810" y1="34841" x2="28810" y2="34841"/>
                        <a14:foregroundMark x1="27975" y1="32496" x2="27975" y2="32496"/>
                        <a14:foregroundMark x1="27349" y1="30486" x2="27349" y2="30486"/>
                        <a14:foregroundMark x1="26722" y1="28476" x2="27766" y2="28141"/>
                        <a14:foregroundMark x1="30689" y1="25628" x2="31524" y2="25963"/>
                        <a14:foregroundMark x1="36326" y1="25963" x2="36326" y2="25963"/>
                        <a14:foregroundMark x1="40919" y1="27638" x2="40919" y2="27638"/>
                        <a14:foregroundMark x1="42380" y1="26968" x2="42380" y2="26968"/>
                        <a14:foregroundMark x1="44050" y1="27973" x2="44050" y2="27973"/>
                        <a14:foregroundMark x1="37996" y1="30821" x2="37996" y2="30821"/>
                        <a14:foregroundMark x1="62213" y1="27973" x2="62213" y2="27973"/>
                        <a14:foregroundMark x1="57829" y1="29648" x2="57829" y2="29648"/>
                        <a14:foregroundMark x1="67015" y1="28643" x2="67015" y2="28643"/>
                        <a14:foregroundMark x1="70772" y1="29648" x2="70772" y2="29648"/>
                        <a14:foregroundMark x1="67641" y1="33166" x2="67641" y2="33166"/>
                        <a14:foregroundMark x1="59290" y1="31993" x2="59290" y2="31993"/>
                        <a14:foregroundMark x1="61587" y1="29816" x2="61587" y2="29816"/>
                        <a14:foregroundMark x1="64092" y1="28141" x2="64092" y2="28141"/>
                        <a14:foregroundMark x1="40084" y1="34338" x2="40084" y2="34338"/>
                        <a14:foregroundMark x1="65136" y1="35008" x2="65136" y2="35008"/>
                        <a14:foregroundMark x1="67223" y1="27471" x2="67223" y2="27471"/>
                        <a14:foregroundMark x1="46973" y1="49916" x2="46973" y2="49916"/>
                        <a14:foregroundMark x1="49478" y1="53099" x2="49478" y2="53099"/>
                        <a14:foregroundMark x1="52192" y1="54941" x2="52192" y2="54941"/>
                        <a14:foregroundMark x1="56159" y1="53266" x2="56159" y2="53266"/>
                        <a14:foregroundMark x1="54280" y1="51926" x2="54280" y2="51926"/>
                        <a14:foregroundMark x1="52192" y1="51424" x2="52192" y2="51424"/>
                        <a14:foregroundMark x1="44259" y1="51424" x2="44259" y2="51424"/>
                        <a14:foregroundMark x1="42797" y1="50419" x2="42797" y2="50419"/>
                        <a14:foregroundMark x1="39248" y1="49079" x2="39248" y2="49079"/>
                        <a14:foregroundMark x1="37370" y1="46399" x2="37370" y2="46399"/>
                        <a14:foregroundMark x1="38831" y1="47571" x2="38831" y2="47571"/>
                        <a14:foregroundMark x1="41962" y1="53099" x2="41962" y2="53099"/>
                        <a14:foregroundMark x1="44050" y1="54271" x2="44050" y2="54271"/>
                        <a14:foregroundMark x1="74739" y1="70519" x2="74739" y2="70519"/>
                        <a14:foregroundMark x1="67641" y1="67504" x2="67641" y2="67504"/>
                        <a14:foregroundMark x1="70146" y1="69012" x2="70146" y2="69012"/>
                        <a14:foregroundMark x1="73695" y1="69849" x2="73695" y2="69849"/>
                        <a14:foregroundMark x1="77871" y1="70352" x2="77871" y2="70352"/>
                        <a14:foregroundMark x1="84342" y1="72697" x2="84342" y2="72697"/>
                        <a14:foregroundMark x1="79332" y1="75879" x2="79332" y2="75879"/>
                        <a14:foregroundMark x1="77244" y1="76214" x2="77244" y2="76214"/>
                        <a14:foregroundMark x1="75783" y1="77219" x2="75783" y2="77219"/>
                        <a14:foregroundMark x1="71190" y1="78392" x2="71190" y2="78392"/>
                        <a14:foregroundMark x1="69729" y1="79397" x2="67641" y2="80737"/>
                        <a14:foregroundMark x1="66388" y1="81240" x2="66388" y2="81240"/>
                        <a14:foregroundMark x1="66180" y1="81575" x2="66180" y2="81575"/>
                        <a14:foregroundMark x1="65553" y1="81742" x2="65553" y2="81742"/>
                        <a14:foregroundMark x1="64927" y1="81742" x2="64092" y2="81910"/>
                        <a14:foregroundMark x1="64092" y1="81910" x2="62213" y2="81910"/>
                        <a14:foregroundMark x1="61378" y1="81742" x2="58455" y2="81742"/>
                        <a14:foregroundMark x1="56367" y1="81575" x2="54071" y2="82747"/>
                        <a14:foregroundMark x1="53445" y1="82747" x2="52192" y2="82747"/>
                        <a14:foregroundMark x1="48643" y1="81742" x2="44885" y2="81910"/>
                        <a14:foregroundMark x1="42380" y1="80737" x2="41336" y2="80737"/>
                        <a14:foregroundMark x1="40084" y1="79564" x2="39875" y2="78894"/>
                        <a14:foregroundMark x1="39248" y1="77722" x2="37370" y2="77052"/>
                        <a14:foregroundMark x1="36326" y1="75544" x2="36326" y2="75544"/>
                        <a14:foregroundMark x1="35282" y1="73702" x2="35282" y2="73702"/>
                        <a14:foregroundMark x1="35282" y1="73032" x2="35282" y2="73032"/>
                        <a14:foregroundMark x1="35282" y1="72697" x2="35282" y2="72697"/>
                        <a14:foregroundMark x1="35073" y1="72529" x2="35073" y2="72529"/>
                        <a14:foregroundMark x1="33820" y1="70519" x2="33820" y2="69179"/>
                        <a14:foregroundMark x1="32985" y1="67672" x2="32359" y2="67002"/>
                        <a14:foregroundMark x1="31315" y1="65327" x2="31315" y2="65327"/>
                        <a14:foregroundMark x1="44259" y1="81742" x2="44259" y2="81742"/>
                        <a14:foregroundMark x1="44468" y1="81910" x2="44468" y2="81910"/>
                        <a14:foregroundMark x1="42797" y1="81072" x2="42797" y2="81072"/>
                        <a14:foregroundMark x1="42797" y1="82245" x2="42797" y2="82245"/>
                        <a14:foregroundMark x1="40501" y1="83417" x2="40501" y2="83417"/>
                        <a14:foregroundMark x1="40501" y1="84087" x2="40501" y2="84087"/>
                        <a14:foregroundMark x1="39457" y1="85930" x2="39457" y2="85930"/>
                        <a14:foregroundMark x1="41545" y1="84422" x2="41545" y2="84422"/>
                        <a14:foregroundMark x1="41545" y1="83920" x2="41545" y2="83920"/>
                        <a14:foregroundMark x1="41545" y1="83417" x2="41545" y2="83417"/>
                        <a14:foregroundMark x1="44259" y1="80067" x2="44259" y2="80067"/>
                        <a14:foregroundMark x1="44885" y1="80067" x2="44885" y2="80067"/>
                        <a14:foregroundMark x1="48643" y1="80235" x2="48643" y2="80235"/>
                        <a14:foregroundMark x1="66388" y1="80737" x2="66388" y2="80737"/>
                        <a14:foregroundMark x1="57829" y1="74874" x2="58455" y2="75544"/>
                        <a14:foregroundMark x1="60125" y1="75544" x2="60125" y2="75544"/>
                        <a14:foregroundMark x1="62213" y1="75377" x2="63674" y2="74874"/>
                        <a14:foregroundMark x1="66388" y1="73869" x2="66388" y2="73869"/>
                        <a14:foregroundMark x1="69102" y1="73869" x2="69102" y2="73869"/>
                        <a14:foregroundMark x1="69102" y1="73869" x2="68267" y2="73869"/>
                        <a14:foregroundMark x1="67850" y1="73869" x2="66597" y2="74204"/>
                        <a14:foregroundMark x1="65136" y1="74204" x2="63674" y2="75042"/>
                        <a14:foregroundMark x1="49061" y1="84422" x2="49061" y2="84422"/>
                        <a14:foregroundMark x1="48434" y1="85260" x2="48434" y2="85260"/>
                        <a14:foregroundMark x1="61378" y1="88442" x2="61378" y2="88442"/>
                        <a14:foregroundMark x1="61378" y1="88610" x2="62213" y2="88777"/>
                        <a14:foregroundMark x1="67223" y1="88107" x2="68267" y2="88107"/>
                        <a14:foregroundMark x1="69311" y1="87605" x2="70146" y2="87605"/>
                        <a14:foregroundMark x1="73695" y1="86767" x2="73695" y2="86767"/>
                        <a14:foregroundMark x1="77035" y1="85930" x2="78497" y2="85930"/>
                        <a14:foregroundMark x1="79958" y1="85595" x2="79958" y2="85595"/>
                        <a14:foregroundMark x1="83299" y1="85092" x2="83299" y2="85092"/>
                        <a14:foregroundMark x1="83299" y1="85092" x2="83299" y2="85092"/>
                        <a14:foregroundMark x1="83507" y1="85092" x2="83507" y2="85092"/>
                        <a14:foregroundMark x1="84760" y1="84422" x2="84760" y2="84422"/>
                        <a14:foregroundMark x1="85595" y1="83417" x2="86430" y2="82747"/>
                        <a14:foregroundMark x1="86430" y1="82747" x2="86430" y2="82747"/>
                        <a14:foregroundMark x1="87474" y1="82245" x2="87474" y2="82245"/>
                        <a14:foregroundMark x1="87474" y1="82245" x2="87474" y2="82245"/>
                        <a14:foregroundMark x1="78497" y1="70854" x2="78497" y2="70854"/>
                        <a14:foregroundMark x1="82463" y1="70184" x2="82463" y2="70184"/>
                        <a14:foregroundMark x1="80793" y1="70184" x2="80793" y2="70184"/>
                        <a14:foregroundMark x1="78914" y1="70184" x2="78914" y2="70184"/>
                        <a14:foregroundMark x1="74113" y1="68677" x2="74113" y2="68677"/>
                        <a14:foregroundMark x1="72860" y1="68007" x2="72860" y2="68007"/>
                        <a14:foregroundMark x1="71816" y1="67337" x2="71816" y2="67337"/>
                        <a14:foregroundMark x1="85804" y1="69179" x2="85804" y2="69179"/>
                        <a14:foregroundMark x1="48643" y1="88107" x2="48643" y2="88107"/>
                        <a14:foregroundMark x1="48017" y1="86935" x2="48017" y2="86935"/>
                        <a14:foregroundMark x1="47808" y1="85595" x2="47808" y2="85595"/>
                        <a14:foregroundMark x1="42171" y1="86935" x2="42171" y2="86935"/>
                        <a14:foregroundMark x1="51983" y1="79397" x2="51983" y2="79397"/>
                        <a14:foregroundMark x1="49269" y1="79397" x2="49269" y2="79397"/>
                        <a14:foregroundMark x1="51357" y1="84422" x2="51357" y2="84422"/>
                        <a14:foregroundMark x1="53445" y1="85762" x2="53445" y2="85762"/>
                        <a14:foregroundMark x1="28810" y1="64489" x2="28810" y2="64489"/>
                        <a14:foregroundMark x1="49478" y1="56449" x2="49478" y2="56449"/>
                        <a14:foregroundMark x1="53027" y1="55444" x2="53027" y2="55444"/>
                        <a14:foregroundMark x1="55115" y1="56449" x2="55115" y2="56449"/>
                        <a14:foregroundMark x1="70772" y1="31323" x2="70772" y2="31323"/>
                        <a14:foregroundMark x1="57829" y1="34338" x2="57829" y2="34338"/>
                        <a14:foregroundMark x1="43424" y1="29983" x2="43424" y2="29983"/>
                        <a14:foregroundMark x1="35908" y1="29648" x2="35908" y2="29648"/>
                        <a14:foregroundMark x1="37787" y1="28141" x2="37787" y2="28141"/>
                        <a14:foregroundMark x1="38622" y1="25796" x2="39457" y2="25796"/>
                        <a14:foregroundMark x1="32359" y1="30318" x2="32359" y2="30318"/>
                        <a14:foregroundMark x1="35699" y1="31491" x2="35699" y2="31491"/>
                        <a14:foregroundMark x1="33612" y1="31658" x2="33612" y2="316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1554" y="1520234"/>
            <a:ext cx="1138731" cy="1377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386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2229" y="2877396"/>
            <a:ext cx="6392930" cy="2261289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Benátky jsou ostrovní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město. Hlavní ulice doplňuje asi stovka kanálů, kde je čilý dopravní ruch. Ve městě je překonává přes 400 kamenných mostů a asi 15 000 domů zde stojí na dubových kůlech zaražených do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moře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r>
              <a:rPr lang="cs-CZ" sz="2400" dirty="0" smtClean="0"/>
              <a:t> 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767078" y="5301207"/>
            <a:ext cx="6418081" cy="1332803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Ve městě zajišťují dopravu motorové lodě, které brázdí kanály, pro turisty jsou k dispozici klasické </a:t>
            </a:r>
            <a:r>
              <a:rPr lang="cs-CZ" sz="2400" b="1" u="sng" dirty="0" smtClean="0">
                <a:solidFill>
                  <a:schemeClr val="accent6">
                    <a:lumMod val="50000"/>
                  </a:schemeClr>
                </a:solidFill>
                <a:cs typeface="Times New Roman" pitchFamily="18" charset="0"/>
              </a:rPr>
              <a:t>gondoly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505892" y="261516"/>
            <a:ext cx="3376488" cy="215599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Každoročně se koná v Benátkách okázalý karneval, kde lidé nosí překrásné masky a převleky.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3308" y="417648"/>
            <a:ext cx="4824521" cy="4320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Karneval v Benátkách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pic>
        <p:nvPicPr>
          <p:cNvPr id="409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308" y="4449711"/>
            <a:ext cx="1139825" cy="137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Users\svetlana\AppData\Local\Microsoft\Windows\Temporary Internet Files\Content.IE5\PZDAZ1CL\MC9004320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4392" y="690747"/>
            <a:ext cx="1841500" cy="2219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551" y="2877397"/>
            <a:ext cx="1073150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8365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1484784"/>
            <a:ext cx="6192688" cy="115212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b="1" u="sng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Tizian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byl proslulý italský renesanční malíř. Maloval portréty, krajiny a náboženská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i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mytologická témata.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400" b="1" i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>
            <a:hlinkClick r:id="rId2"/>
          </p:cNvPr>
          <p:cNvSpPr/>
          <p:nvPr/>
        </p:nvSpPr>
        <p:spPr>
          <a:xfrm>
            <a:off x="1763688" y="345998"/>
            <a:ext cx="5184576" cy="702363"/>
          </a:xfrm>
          <a:prstGeom prst="roundRect">
            <a:avLst/>
          </a:prstGeom>
          <a:gradFill flip="none" rotWithShape="1">
            <a:gsLst>
              <a:gs pos="0">
                <a:schemeClr val="accent5">
                  <a:tint val="98000"/>
                  <a:satMod val="120000"/>
                  <a:lumMod val="110000"/>
                </a:schemeClr>
              </a:gs>
              <a:gs pos="100000">
                <a:schemeClr val="accent5">
                  <a:shade val="90000"/>
                  <a:lumMod val="9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 prst="divot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V Benátkách se narodili: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65628">
            <a:off x="5128473" y="1968573"/>
            <a:ext cx="3783863" cy="470001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4098" y="214941"/>
            <a:ext cx="964475" cy="964475"/>
          </a:xfrm>
          <a:prstGeom prst="rect">
            <a:avLst/>
          </a:prstGeom>
        </p:spPr>
      </p:pic>
      <p:pic>
        <p:nvPicPr>
          <p:cNvPr id="1027" name="Picture 3" descr="C:\Users\svetlana\Desktop\dumy\P3030015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9" b="13982"/>
          <a:stretch/>
        </p:blipFill>
        <p:spPr bwMode="auto">
          <a:xfrm>
            <a:off x="252481" y="2924944"/>
            <a:ext cx="4756364" cy="316598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287325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1556792"/>
            <a:ext cx="4464496" cy="2846060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Antonio </a:t>
            </a:r>
            <a:r>
              <a:rPr lang="cs-CZ" sz="2400" b="1" u="sng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Vivaldi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US" sz="2400" i="1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barokní</a:t>
            </a:r>
            <a:r>
              <a:rPr lang="en-US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i="1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hudební</a:t>
            </a:r>
            <a:r>
              <a:rPr lang="en-US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i="1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skladatel</a:t>
            </a:r>
            <a:r>
              <a:rPr lang="en-US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2400" i="1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houslový</a:t>
            </a:r>
            <a:r>
              <a:rPr lang="en-US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i="1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virtuos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Jeho nejznámějším dílem je soubor čtyř houslových koncertů nazvaný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„Čtvero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ročních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dob“.</a:t>
            </a:r>
            <a:endParaRPr lang="cs-CZ" sz="2400" b="1" i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>
            <a:hlinkClick r:id="rId2"/>
          </p:cNvPr>
          <p:cNvSpPr/>
          <p:nvPr/>
        </p:nvSpPr>
        <p:spPr>
          <a:xfrm>
            <a:off x="1763688" y="345998"/>
            <a:ext cx="5184576" cy="702363"/>
          </a:xfrm>
          <a:prstGeom prst="roundRect">
            <a:avLst/>
          </a:prstGeom>
          <a:gradFill flip="none" rotWithShape="1">
            <a:gsLst>
              <a:gs pos="0">
                <a:schemeClr val="accent5">
                  <a:tint val="98000"/>
                  <a:satMod val="120000"/>
                  <a:lumMod val="110000"/>
                </a:schemeClr>
              </a:gs>
              <a:gs pos="100000">
                <a:schemeClr val="accent5">
                  <a:shade val="90000"/>
                  <a:lumMod val="9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 prst="divot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V Benátkách se narodili: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4098" y="214941"/>
            <a:ext cx="964475" cy="964475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34675">
            <a:off x="5072633" y="2164800"/>
            <a:ext cx="3751260" cy="447610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7" name="Obrázek 6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581128"/>
            <a:ext cx="2332744" cy="1984453"/>
          </a:xfrm>
          <a:prstGeom prst="rect">
            <a:avLst/>
          </a:prstGeom>
        </p:spPr>
      </p:pic>
      <p:pic>
        <p:nvPicPr>
          <p:cNvPr id="2051" name="Picture 3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7" y="5933841"/>
            <a:ext cx="1000125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570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254998" y="183316"/>
            <a:ext cx="3096344" cy="93161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i="1" dirty="0" smtClean="0">
                <a:latin typeface="Comic Sans MS" pitchFamily="66" charset="0"/>
              </a:rPr>
              <a:t>Řím </a:t>
            </a:r>
            <a:endParaRPr lang="cs-CZ" sz="4800" b="1" i="1" dirty="0">
              <a:latin typeface="Comic Sans MS" pitchFamily="66" charset="0"/>
            </a:endParaRPr>
          </a:p>
        </p:txBody>
      </p:sp>
      <p:pic>
        <p:nvPicPr>
          <p:cNvPr id="2051" name="Picture 3" descr="C:\Users\svetlana\AppData\Local\Microsoft\Windows\Temporary Internet Files\Content.IE5\SOJ1T5T9\MP9004053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092" y="293554"/>
            <a:ext cx="2074074" cy="164275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32150" y1="26968" x2="32150" y2="26968"/>
                        <a14:foregroundMark x1="30063" y1="37856" x2="30271" y2="36683"/>
                        <a14:foregroundMark x1="28810" y1="34841" x2="28810" y2="34841"/>
                        <a14:foregroundMark x1="27975" y1="32496" x2="27975" y2="32496"/>
                        <a14:foregroundMark x1="27349" y1="30486" x2="27349" y2="30486"/>
                        <a14:foregroundMark x1="26722" y1="28476" x2="27766" y2="28141"/>
                        <a14:foregroundMark x1="30689" y1="25628" x2="31524" y2="25963"/>
                        <a14:foregroundMark x1="36326" y1="25963" x2="36326" y2="25963"/>
                        <a14:foregroundMark x1="40919" y1="27638" x2="40919" y2="27638"/>
                        <a14:foregroundMark x1="42380" y1="26968" x2="42380" y2="26968"/>
                        <a14:foregroundMark x1="44050" y1="27973" x2="44050" y2="27973"/>
                        <a14:foregroundMark x1="37996" y1="30821" x2="37996" y2="30821"/>
                        <a14:foregroundMark x1="62213" y1="27973" x2="62213" y2="27973"/>
                        <a14:foregroundMark x1="57829" y1="29648" x2="57829" y2="29648"/>
                        <a14:foregroundMark x1="67015" y1="28643" x2="67015" y2="28643"/>
                        <a14:foregroundMark x1="70772" y1="29648" x2="70772" y2="29648"/>
                        <a14:foregroundMark x1="67641" y1="33166" x2="67641" y2="33166"/>
                        <a14:foregroundMark x1="59290" y1="31993" x2="59290" y2="31993"/>
                        <a14:foregroundMark x1="61587" y1="29816" x2="61587" y2="29816"/>
                        <a14:foregroundMark x1="64092" y1="28141" x2="64092" y2="28141"/>
                        <a14:foregroundMark x1="40084" y1="34338" x2="40084" y2="34338"/>
                        <a14:foregroundMark x1="65136" y1="35008" x2="65136" y2="35008"/>
                        <a14:foregroundMark x1="67223" y1="27471" x2="67223" y2="27471"/>
                        <a14:foregroundMark x1="46973" y1="49916" x2="46973" y2="49916"/>
                        <a14:foregroundMark x1="49478" y1="53099" x2="49478" y2="53099"/>
                        <a14:foregroundMark x1="52192" y1="54941" x2="52192" y2="54941"/>
                        <a14:foregroundMark x1="56159" y1="53266" x2="56159" y2="53266"/>
                        <a14:foregroundMark x1="54280" y1="51926" x2="54280" y2="51926"/>
                        <a14:foregroundMark x1="52192" y1="51424" x2="52192" y2="51424"/>
                        <a14:foregroundMark x1="44259" y1="51424" x2="44259" y2="51424"/>
                        <a14:foregroundMark x1="42797" y1="50419" x2="42797" y2="50419"/>
                        <a14:foregroundMark x1="39248" y1="49079" x2="39248" y2="49079"/>
                        <a14:foregroundMark x1="37370" y1="46399" x2="37370" y2="46399"/>
                        <a14:foregroundMark x1="38831" y1="47571" x2="38831" y2="47571"/>
                        <a14:foregroundMark x1="41962" y1="53099" x2="41962" y2="53099"/>
                        <a14:foregroundMark x1="44050" y1="54271" x2="44050" y2="54271"/>
                        <a14:foregroundMark x1="74739" y1="70519" x2="74739" y2="70519"/>
                        <a14:foregroundMark x1="67641" y1="67504" x2="67641" y2="67504"/>
                        <a14:foregroundMark x1="70146" y1="69012" x2="70146" y2="69012"/>
                        <a14:foregroundMark x1="73695" y1="69849" x2="73695" y2="69849"/>
                        <a14:foregroundMark x1="77871" y1="70352" x2="77871" y2="70352"/>
                        <a14:foregroundMark x1="84342" y1="72697" x2="84342" y2="72697"/>
                        <a14:foregroundMark x1="79332" y1="75879" x2="79332" y2="75879"/>
                        <a14:foregroundMark x1="77244" y1="76214" x2="77244" y2="76214"/>
                        <a14:foregroundMark x1="75783" y1="77219" x2="75783" y2="77219"/>
                        <a14:foregroundMark x1="71190" y1="78392" x2="71190" y2="78392"/>
                        <a14:foregroundMark x1="69729" y1="79397" x2="67641" y2="80737"/>
                        <a14:foregroundMark x1="66388" y1="81240" x2="66388" y2="81240"/>
                        <a14:foregroundMark x1="66180" y1="81575" x2="66180" y2="81575"/>
                        <a14:foregroundMark x1="65553" y1="81742" x2="65553" y2="81742"/>
                        <a14:foregroundMark x1="64927" y1="81742" x2="64092" y2="81910"/>
                        <a14:foregroundMark x1="64092" y1="81910" x2="62213" y2="81910"/>
                        <a14:foregroundMark x1="61378" y1="81742" x2="58455" y2="81742"/>
                        <a14:foregroundMark x1="56367" y1="81575" x2="54071" y2="82747"/>
                        <a14:foregroundMark x1="53445" y1="82747" x2="52192" y2="82747"/>
                        <a14:foregroundMark x1="48643" y1="81742" x2="44885" y2="81910"/>
                        <a14:foregroundMark x1="42380" y1="80737" x2="41336" y2="80737"/>
                        <a14:foregroundMark x1="40084" y1="79564" x2="39875" y2="78894"/>
                        <a14:foregroundMark x1="39248" y1="77722" x2="37370" y2="77052"/>
                        <a14:foregroundMark x1="36326" y1="75544" x2="36326" y2="75544"/>
                        <a14:foregroundMark x1="35282" y1="73702" x2="35282" y2="73702"/>
                        <a14:foregroundMark x1="35282" y1="73032" x2="35282" y2="73032"/>
                        <a14:foregroundMark x1="35282" y1="72697" x2="35282" y2="72697"/>
                        <a14:foregroundMark x1="35073" y1="72529" x2="35073" y2="72529"/>
                        <a14:foregroundMark x1="33820" y1="70519" x2="33820" y2="69179"/>
                        <a14:foregroundMark x1="32985" y1="67672" x2="32359" y2="67002"/>
                        <a14:foregroundMark x1="31315" y1="65327" x2="31315" y2="65327"/>
                        <a14:foregroundMark x1="44259" y1="81742" x2="44259" y2="81742"/>
                        <a14:foregroundMark x1="44468" y1="81910" x2="44468" y2="81910"/>
                        <a14:foregroundMark x1="42797" y1="81072" x2="42797" y2="81072"/>
                        <a14:foregroundMark x1="42797" y1="82245" x2="42797" y2="82245"/>
                        <a14:foregroundMark x1="40501" y1="83417" x2="40501" y2="83417"/>
                        <a14:foregroundMark x1="40501" y1="84087" x2="40501" y2="84087"/>
                        <a14:foregroundMark x1="39457" y1="85930" x2="39457" y2="85930"/>
                        <a14:foregroundMark x1="41545" y1="84422" x2="41545" y2="84422"/>
                        <a14:foregroundMark x1="41545" y1="83920" x2="41545" y2="83920"/>
                        <a14:foregroundMark x1="41545" y1="83417" x2="41545" y2="83417"/>
                        <a14:foregroundMark x1="44259" y1="80067" x2="44259" y2="80067"/>
                        <a14:foregroundMark x1="44885" y1="80067" x2="44885" y2="80067"/>
                        <a14:foregroundMark x1="48643" y1="80235" x2="48643" y2="80235"/>
                        <a14:foregroundMark x1="66388" y1="80737" x2="66388" y2="80737"/>
                        <a14:foregroundMark x1="57829" y1="74874" x2="58455" y2="75544"/>
                        <a14:foregroundMark x1="60125" y1="75544" x2="60125" y2="75544"/>
                        <a14:foregroundMark x1="62213" y1="75377" x2="63674" y2="74874"/>
                        <a14:foregroundMark x1="66388" y1="73869" x2="66388" y2="73869"/>
                        <a14:foregroundMark x1="69102" y1="73869" x2="69102" y2="73869"/>
                        <a14:foregroundMark x1="69102" y1="73869" x2="68267" y2="73869"/>
                        <a14:foregroundMark x1="67850" y1="73869" x2="66597" y2="74204"/>
                        <a14:foregroundMark x1="65136" y1="74204" x2="63674" y2="75042"/>
                        <a14:foregroundMark x1="49061" y1="84422" x2="49061" y2="84422"/>
                        <a14:foregroundMark x1="48434" y1="85260" x2="48434" y2="85260"/>
                        <a14:foregroundMark x1="61378" y1="88442" x2="61378" y2="88442"/>
                        <a14:foregroundMark x1="61378" y1="88610" x2="62213" y2="88777"/>
                        <a14:foregroundMark x1="67223" y1="88107" x2="68267" y2="88107"/>
                        <a14:foregroundMark x1="69311" y1="87605" x2="70146" y2="87605"/>
                        <a14:foregroundMark x1="73695" y1="86767" x2="73695" y2="86767"/>
                        <a14:foregroundMark x1="77035" y1="85930" x2="78497" y2="85930"/>
                        <a14:foregroundMark x1="79958" y1="85595" x2="79958" y2="85595"/>
                        <a14:foregroundMark x1="83299" y1="85092" x2="83299" y2="85092"/>
                        <a14:foregroundMark x1="83299" y1="85092" x2="83299" y2="85092"/>
                        <a14:foregroundMark x1="83507" y1="85092" x2="83507" y2="85092"/>
                        <a14:foregroundMark x1="84760" y1="84422" x2="84760" y2="84422"/>
                        <a14:foregroundMark x1="85595" y1="83417" x2="86430" y2="82747"/>
                        <a14:foregroundMark x1="86430" y1="82747" x2="86430" y2="82747"/>
                        <a14:foregroundMark x1="87474" y1="82245" x2="87474" y2="82245"/>
                        <a14:foregroundMark x1="87474" y1="82245" x2="87474" y2="82245"/>
                        <a14:foregroundMark x1="78497" y1="70854" x2="78497" y2="70854"/>
                        <a14:foregroundMark x1="82463" y1="70184" x2="82463" y2="70184"/>
                        <a14:foregroundMark x1="80793" y1="70184" x2="80793" y2="70184"/>
                        <a14:foregroundMark x1="78914" y1="70184" x2="78914" y2="70184"/>
                        <a14:foregroundMark x1="74113" y1="68677" x2="74113" y2="68677"/>
                        <a14:foregroundMark x1="72860" y1="68007" x2="72860" y2="68007"/>
                        <a14:foregroundMark x1="71816" y1="67337" x2="71816" y2="67337"/>
                        <a14:foregroundMark x1="85804" y1="69179" x2="85804" y2="69179"/>
                        <a14:foregroundMark x1="48643" y1="88107" x2="48643" y2="88107"/>
                        <a14:foregroundMark x1="48017" y1="86935" x2="48017" y2="86935"/>
                        <a14:foregroundMark x1="47808" y1="85595" x2="47808" y2="85595"/>
                        <a14:foregroundMark x1="42171" y1="86935" x2="42171" y2="86935"/>
                        <a14:foregroundMark x1="51983" y1="79397" x2="51983" y2="79397"/>
                        <a14:foregroundMark x1="49269" y1="79397" x2="49269" y2="79397"/>
                        <a14:foregroundMark x1="51357" y1="84422" x2="51357" y2="84422"/>
                        <a14:foregroundMark x1="53445" y1="85762" x2="53445" y2="85762"/>
                        <a14:foregroundMark x1="28810" y1="64489" x2="28810" y2="64489"/>
                        <a14:foregroundMark x1="49478" y1="56449" x2="49478" y2="56449"/>
                        <a14:foregroundMark x1="53027" y1="55444" x2="53027" y2="55444"/>
                        <a14:foregroundMark x1="55115" y1="56449" x2="55115" y2="56449"/>
                        <a14:foregroundMark x1="70772" y1="31323" x2="70772" y2="31323"/>
                        <a14:foregroundMark x1="57829" y1="34338" x2="57829" y2="34338"/>
                        <a14:foregroundMark x1="43424" y1="29983" x2="43424" y2="29983"/>
                        <a14:foregroundMark x1="35908" y1="29648" x2="35908" y2="29648"/>
                        <a14:foregroundMark x1="37787" y1="28141" x2="37787" y2="28141"/>
                        <a14:foregroundMark x1="38622" y1="25796" x2="39457" y2="25796"/>
                        <a14:foregroundMark x1="32359" y1="30318" x2="32359" y2="30318"/>
                        <a14:foregroundMark x1="35699" y1="31491" x2="35699" y2="31491"/>
                        <a14:foregroundMark x1="33612" y1="31658" x2="33612" y2="316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20950">
            <a:off x="388731" y="3377540"/>
            <a:ext cx="1883501" cy="2188451"/>
          </a:xfrm>
          <a:prstGeom prst="rect">
            <a:avLst/>
          </a:prstGeom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358" y="1220742"/>
            <a:ext cx="6321624" cy="55327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5851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svetlana\AppData\Local\Microsoft\Windows\Temporary Internet Files\Content.IE5\JCWQXA46\MP900427938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99" r="19546" b="36912"/>
          <a:stretch/>
        </p:blipFill>
        <p:spPr bwMode="auto">
          <a:xfrm>
            <a:off x="467544" y="476672"/>
            <a:ext cx="3904718" cy="295687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4" name="Zaoblený obdélník 3"/>
          <p:cNvSpPr/>
          <p:nvPr/>
        </p:nvSpPr>
        <p:spPr>
          <a:xfrm>
            <a:off x="4572000" y="476672"/>
            <a:ext cx="4310380" cy="215599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Jde o jedno z nejstarších evropských měst, byl založen před více jak 2 700 lety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i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572000" y="2924944"/>
            <a:ext cx="4310380" cy="151216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 území města leží samostatný stát </a:t>
            </a:r>
            <a:r>
              <a:rPr lang="cs-CZ" sz="2400" b="1" i="1" u="sng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Vatikán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sídlo papeže, hlavy katolické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církve</a:t>
            </a:r>
            <a:endParaRPr lang="cs-CZ" sz="2400" b="1" i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5536" y="3681028"/>
            <a:ext cx="3816424" cy="151216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Bratři Romulus a Remus – podle pověsti zakladatelé</a:t>
            </a:r>
          </a:p>
          <a:p>
            <a:pPr algn="ctr"/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Říma. Zjisti, proč jsou s vlčicí. </a:t>
            </a:r>
            <a:endParaRPr lang="cs-CZ" sz="2400" b="1" i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259632" y="6108576"/>
            <a:ext cx="7622748" cy="5844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400" b="1" i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Stránka, kde najdete spoustu virtuálních prohlídek Říma</a:t>
            </a:r>
            <a:endParaRPr lang="cs-CZ" sz="2400" b="1" i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732839"/>
            <a:ext cx="1967233" cy="1484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7705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5" name="Picture 5" descr="C:\Users\svetlana\Desktop\dumy\P3020004 (2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48" t="3663" r="7389" b="3019"/>
          <a:stretch/>
        </p:blipFill>
        <p:spPr bwMode="auto">
          <a:xfrm rot="20014738">
            <a:off x="708844" y="3602618"/>
            <a:ext cx="3034193" cy="25908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46" name="Picture 6" descr="C:\Users\svetlana\Desktop\dumy\P3020005 (2)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59" t="12827" r="8788"/>
          <a:stretch/>
        </p:blipFill>
        <p:spPr bwMode="auto">
          <a:xfrm rot="1452485">
            <a:off x="4354031" y="3154321"/>
            <a:ext cx="2289307" cy="338306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Zaoblený obdélník 1">
            <a:hlinkClick r:id="rId4"/>
          </p:cNvPr>
          <p:cNvSpPr/>
          <p:nvPr/>
        </p:nvSpPr>
        <p:spPr>
          <a:xfrm>
            <a:off x="1763688" y="345998"/>
            <a:ext cx="5184576" cy="702363"/>
          </a:xfrm>
          <a:prstGeom prst="roundRect">
            <a:avLst/>
          </a:prstGeom>
          <a:gradFill flip="none" rotWithShape="1">
            <a:gsLst>
              <a:gs pos="0">
                <a:schemeClr val="accent5">
                  <a:tint val="98000"/>
                  <a:satMod val="120000"/>
                  <a:lumMod val="110000"/>
                </a:schemeClr>
              </a:gs>
              <a:gs pos="100000">
                <a:schemeClr val="accent5">
                  <a:shade val="90000"/>
                  <a:lumMod val="9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 prst="divot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Řím – město fontán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Comic Sans MS" pitchFamily="66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1237928"/>
            <a:ext cx="8496944" cy="211906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Řím se pyšní, a to už od starověku, světově proslulým systémem svých veřejných vodovodů s na něj navazující soustavou fontán a kašen, které jsou většinou nejen umělecky cenné, ale také turisticky velice atraktivní i jako místa pro relaxaci a odpočinek. Nejznámější římskou fontánou je bezesporu Fontána di </a:t>
            </a: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Trevi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i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3" name="Picture 3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2993" y="3573016"/>
            <a:ext cx="1345302" cy="1016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>
            <a:hlinkClick r:id="rId7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5844" y="4898054"/>
            <a:ext cx="1412451" cy="1067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27" y="5943600"/>
            <a:ext cx="1000125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5554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059832" y="230172"/>
            <a:ext cx="3096344" cy="71559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i="1" dirty="0" smtClean="0">
                <a:latin typeface="Comic Sans MS" pitchFamily="66" charset="0"/>
              </a:rPr>
              <a:t>Vatikán</a:t>
            </a:r>
            <a:endParaRPr lang="cs-CZ" sz="4800" b="1" i="1" dirty="0">
              <a:latin typeface="Comic Sans MS" pitchFamily="66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16" b="7706"/>
          <a:stretch/>
        </p:blipFill>
        <p:spPr bwMode="auto">
          <a:xfrm>
            <a:off x="5784007" y="260648"/>
            <a:ext cx="3095625" cy="267392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52" y="2708920"/>
            <a:ext cx="8596380" cy="38038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7" name="Zaoblený obdélník 6"/>
          <p:cNvSpPr/>
          <p:nvPr/>
        </p:nvSpPr>
        <p:spPr>
          <a:xfrm>
            <a:off x="283252" y="1124562"/>
            <a:ext cx="5296860" cy="122431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Městský stát v Římě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Sídlo papeže – hlava křesťanství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5055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37658" y="188640"/>
            <a:ext cx="4310380" cy="3777627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Jedním ze symbolů Vatikánu je Švýcarská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garda,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která je vatikánskou armádou. Jde o nejmenší, nejstarší, nejbarevnější a nejfotografovanější oficiální armádu na světě. V současnosti funguje zejména jako reprezentativní stráž a ochranka papeže.</a:t>
            </a:r>
            <a:endParaRPr lang="cs-CZ" sz="2400" b="1" i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52" y="5896681"/>
            <a:ext cx="1000125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2656"/>
            <a:ext cx="3721968" cy="61926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197046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5536" y="332656"/>
            <a:ext cx="3096344" cy="93161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i="1" dirty="0" smtClean="0">
                <a:latin typeface="Comic Sans MS" pitchFamily="66" charset="0"/>
              </a:rPr>
              <a:t>Pompeje  </a:t>
            </a:r>
            <a:endParaRPr lang="cs-CZ" sz="4800" b="1" i="1" dirty="0">
              <a:latin typeface="Comic Sans MS" pitchFamily="66" charset="0"/>
            </a:endParaRPr>
          </a:p>
        </p:txBody>
      </p:sp>
      <p:pic>
        <p:nvPicPr>
          <p:cNvPr id="3" name="Picture 2" descr="C:\Users\svetlana\AppData\Local\Microsoft\Windows\Temporary Internet Files\Content.IE5\5IXC3KFZ\MC900440422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87044"/>
            <a:ext cx="1296144" cy="1036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8724" y="1901701"/>
            <a:ext cx="1243013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3382" y="1916014"/>
            <a:ext cx="1073150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486400"/>
            <a:ext cx="1000125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 descr="C:\Users\svetlana\Desktop\dumy\P3020010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18" r="14791" b="5026"/>
          <a:stretch/>
        </p:blipFill>
        <p:spPr bwMode="auto">
          <a:xfrm>
            <a:off x="392623" y="1492408"/>
            <a:ext cx="3716199" cy="36667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148" name="Picture 4" descr="C:\Users\svetlana\Desktop\dumy\P3020009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5630" y="3212976"/>
            <a:ext cx="4629203" cy="34719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9" name="Zaoblený obdélník 8"/>
          <p:cNvSpPr/>
          <p:nvPr/>
        </p:nvSpPr>
        <p:spPr>
          <a:xfrm>
            <a:off x="4345630" y="218817"/>
            <a:ext cx="4460902" cy="1481991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Město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je známé tím, že se stalo jedním ze tří starořímských měst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která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byla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zničena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výbuchem sopky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Vesuv</a:t>
            </a:r>
            <a:endParaRPr lang="cs-CZ" sz="2400" i="1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0059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338895"/>
            <a:ext cx="4320480" cy="93161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i="1" dirty="0" smtClean="0">
                <a:latin typeface="Comic Sans MS" pitchFamily="66" charset="0"/>
              </a:rPr>
              <a:t>San Marino  </a:t>
            </a:r>
            <a:endParaRPr lang="cs-CZ" sz="4800" b="1" i="1" dirty="0">
              <a:latin typeface="Comic Sans MS" pitchFamily="66" charset="0"/>
            </a:endParaRPr>
          </a:p>
        </p:txBody>
      </p:sp>
      <p:pic>
        <p:nvPicPr>
          <p:cNvPr id="3" name="Obrázek 2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32150" y1="26968" x2="32150" y2="26968"/>
                        <a14:foregroundMark x1="30063" y1="37856" x2="30271" y2="36683"/>
                        <a14:foregroundMark x1="28810" y1="34841" x2="28810" y2="34841"/>
                        <a14:foregroundMark x1="27975" y1="32496" x2="27975" y2="32496"/>
                        <a14:foregroundMark x1="27349" y1="30486" x2="27349" y2="30486"/>
                        <a14:foregroundMark x1="26722" y1="28476" x2="27766" y2="28141"/>
                        <a14:foregroundMark x1="30689" y1="25628" x2="31524" y2="25963"/>
                        <a14:foregroundMark x1="36326" y1="25963" x2="36326" y2="25963"/>
                        <a14:foregroundMark x1="40919" y1="27638" x2="40919" y2="27638"/>
                        <a14:foregroundMark x1="42380" y1="26968" x2="42380" y2="26968"/>
                        <a14:foregroundMark x1="44050" y1="27973" x2="44050" y2="27973"/>
                        <a14:foregroundMark x1="37996" y1="30821" x2="37996" y2="30821"/>
                        <a14:foregroundMark x1="62213" y1="27973" x2="62213" y2="27973"/>
                        <a14:foregroundMark x1="57829" y1="29648" x2="57829" y2="29648"/>
                        <a14:foregroundMark x1="67015" y1="28643" x2="67015" y2="28643"/>
                        <a14:foregroundMark x1="70772" y1="29648" x2="70772" y2="29648"/>
                        <a14:foregroundMark x1="67641" y1="33166" x2="67641" y2="33166"/>
                        <a14:foregroundMark x1="59290" y1="31993" x2="59290" y2="31993"/>
                        <a14:foregroundMark x1="61587" y1="29816" x2="61587" y2="29816"/>
                        <a14:foregroundMark x1="64092" y1="28141" x2="64092" y2="28141"/>
                        <a14:foregroundMark x1="40084" y1="34338" x2="40084" y2="34338"/>
                        <a14:foregroundMark x1="65136" y1="35008" x2="65136" y2="35008"/>
                        <a14:foregroundMark x1="67223" y1="27471" x2="67223" y2="27471"/>
                        <a14:foregroundMark x1="46973" y1="49916" x2="46973" y2="49916"/>
                        <a14:foregroundMark x1="49478" y1="53099" x2="49478" y2="53099"/>
                        <a14:foregroundMark x1="52192" y1="54941" x2="52192" y2="54941"/>
                        <a14:foregroundMark x1="56159" y1="53266" x2="56159" y2="53266"/>
                        <a14:foregroundMark x1="54280" y1="51926" x2="54280" y2="51926"/>
                        <a14:foregroundMark x1="52192" y1="51424" x2="52192" y2="51424"/>
                        <a14:foregroundMark x1="44259" y1="51424" x2="44259" y2="51424"/>
                        <a14:foregroundMark x1="42797" y1="50419" x2="42797" y2="50419"/>
                        <a14:foregroundMark x1="39248" y1="49079" x2="39248" y2="49079"/>
                        <a14:foregroundMark x1="37370" y1="46399" x2="37370" y2="46399"/>
                        <a14:foregroundMark x1="38831" y1="47571" x2="38831" y2="47571"/>
                        <a14:foregroundMark x1="41962" y1="53099" x2="41962" y2="53099"/>
                        <a14:foregroundMark x1="44050" y1="54271" x2="44050" y2="54271"/>
                        <a14:foregroundMark x1="74739" y1="70519" x2="74739" y2="70519"/>
                        <a14:foregroundMark x1="67641" y1="67504" x2="67641" y2="67504"/>
                        <a14:foregroundMark x1="70146" y1="69012" x2="70146" y2="69012"/>
                        <a14:foregroundMark x1="73695" y1="69849" x2="73695" y2="69849"/>
                        <a14:foregroundMark x1="77871" y1="70352" x2="77871" y2="70352"/>
                        <a14:foregroundMark x1="84342" y1="72697" x2="84342" y2="72697"/>
                        <a14:foregroundMark x1="79332" y1="75879" x2="79332" y2="75879"/>
                        <a14:foregroundMark x1="77244" y1="76214" x2="77244" y2="76214"/>
                        <a14:foregroundMark x1="75783" y1="77219" x2="75783" y2="77219"/>
                        <a14:foregroundMark x1="71190" y1="78392" x2="71190" y2="78392"/>
                        <a14:foregroundMark x1="69729" y1="79397" x2="67641" y2="80737"/>
                        <a14:foregroundMark x1="66388" y1="81240" x2="66388" y2="81240"/>
                        <a14:foregroundMark x1="66180" y1="81575" x2="66180" y2="81575"/>
                        <a14:foregroundMark x1="65553" y1="81742" x2="65553" y2="81742"/>
                        <a14:foregroundMark x1="64927" y1="81742" x2="64092" y2="81910"/>
                        <a14:foregroundMark x1="64092" y1="81910" x2="62213" y2="81910"/>
                        <a14:foregroundMark x1="61378" y1="81742" x2="58455" y2="81742"/>
                        <a14:foregroundMark x1="56367" y1="81575" x2="54071" y2="82747"/>
                        <a14:foregroundMark x1="53445" y1="82747" x2="52192" y2="82747"/>
                        <a14:foregroundMark x1="48643" y1="81742" x2="44885" y2="81910"/>
                        <a14:foregroundMark x1="42380" y1="80737" x2="41336" y2="80737"/>
                        <a14:foregroundMark x1="40084" y1="79564" x2="39875" y2="78894"/>
                        <a14:foregroundMark x1="39248" y1="77722" x2="37370" y2="77052"/>
                        <a14:foregroundMark x1="36326" y1="75544" x2="36326" y2="75544"/>
                        <a14:foregroundMark x1="35282" y1="73702" x2="35282" y2="73702"/>
                        <a14:foregroundMark x1="35282" y1="73032" x2="35282" y2="73032"/>
                        <a14:foregroundMark x1="35282" y1="72697" x2="35282" y2="72697"/>
                        <a14:foregroundMark x1="35073" y1="72529" x2="35073" y2="72529"/>
                        <a14:foregroundMark x1="33820" y1="70519" x2="33820" y2="69179"/>
                        <a14:foregroundMark x1="32985" y1="67672" x2="32359" y2="67002"/>
                        <a14:foregroundMark x1="31315" y1="65327" x2="31315" y2="65327"/>
                        <a14:foregroundMark x1="44259" y1="81742" x2="44259" y2="81742"/>
                        <a14:foregroundMark x1="44468" y1="81910" x2="44468" y2="81910"/>
                        <a14:foregroundMark x1="42797" y1="81072" x2="42797" y2="81072"/>
                        <a14:foregroundMark x1="42797" y1="82245" x2="42797" y2="82245"/>
                        <a14:foregroundMark x1="40501" y1="83417" x2="40501" y2="83417"/>
                        <a14:foregroundMark x1="40501" y1="84087" x2="40501" y2="84087"/>
                        <a14:foregroundMark x1="39457" y1="85930" x2="39457" y2="85930"/>
                        <a14:foregroundMark x1="41545" y1="84422" x2="41545" y2="84422"/>
                        <a14:foregroundMark x1="41545" y1="83920" x2="41545" y2="83920"/>
                        <a14:foregroundMark x1="41545" y1="83417" x2="41545" y2="83417"/>
                        <a14:foregroundMark x1="44259" y1="80067" x2="44259" y2="80067"/>
                        <a14:foregroundMark x1="44885" y1="80067" x2="44885" y2="80067"/>
                        <a14:foregroundMark x1="48643" y1="80235" x2="48643" y2="80235"/>
                        <a14:foregroundMark x1="66388" y1="80737" x2="66388" y2="80737"/>
                        <a14:foregroundMark x1="57829" y1="74874" x2="58455" y2="75544"/>
                        <a14:foregroundMark x1="60125" y1="75544" x2="60125" y2="75544"/>
                        <a14:foregroundMark x1="62213" y1="75377" x2="63674" y2="74874"/>
                        <a14:foregroundMark x1="66388" y1="73869" x2="66388" y2="73869"/>
                        <a14:foregroundMark x1="69102" y1="73869" x2="69102" y2="73869"/>
                        <a14:foregroundMark x1="69102" y1="73869" x2="68267" y2="73869"/>
                        <a14:foregroundMark x1="67850" y1="73869" x2="66597" y2="74204"/>
                        <a14:foregroundMark x1="65136" y1="74204" x2="63674" y2="75042"/>
                        <a14:foregroundMark x1="49061" y1="84422" x2="49061" y2="84422"/>
                        <a14:foregroundMark x1="48434" y1="85260" x2="48434" y2="85260"/>
                        <a14:foregroundMark x1="61378" y1="88442" x2="61378" y2="88442"/>
                        <a14:foregroundMark x1="61378" y1="88610" x2="62213" y2="88777"/>
                        <a14:foregroundMark x1="67223" y1="88107" x2="68267" y2="88107"/>
                        <a14:foregroundMark x1="69311" y1="87605" x2="70146" y2="87605"/>
                        <a14:foregroundMark x1="73695" y1="86767" x2="73695" y2="86767"/>
                        <a14:foregroundMark x1="77035" y1="85930" x2="78497" y2="85930"/>
                        <a14:foregroundMark x1="79958" y1="85595" x2="79958" y2="85595"/>
                        <a14:foregroundMark x1="83299" y1="85092" x2="83299" y2="85092"/>
                        <a14:foregroundMark x1="83299" y1="85092" x2="83299" y2="85092"/>
                        <a14:foregroundMark x1="83507" y1="85092" x2="83507" y2="85092"/>
                        <a14:foregroundMark x1="84760" y1="84422" x2="84760" y2="84422"/>
                        <a14:foregroundMark x1="85595" y1="83417" x2="86430" y2="82747"/>
                        <a14:foregroundMark x1="86430" y1="82747" x2="86430" y2="82747"/>
                        <a14:foregroundMark x1="87474" y1="82245" x2="87474" y2="82245"/>
                        <a14:foregroundMark x1="87474" y1="82245" x2="87474" y2="82245"/>
                        <a14:foregroundMark x1="78497" y1="70854" x2="78497" y2="70854"/>
                        <a14:foregroundMark x1="82463" y1="70184" x2="82463" y2="70184"/>
                        <a14:foregroundMark x1="80793" y1="70184" x2="80793" y2="70184"/>
                        <a14:foregroundMark x1="78914" y1="70184" x2="78914" y2="70184"/>
                        <a14:foregroundMark x1="74113" y1="68677" x2="74113" y2="68677"/>
                        <a14:foregroundMark x1="72860" y1="68007" x2="72860" y2="68007"/>
                        <a14:foregroundMark x1="71816" y1="67337" x2="71816" y2="67337"/>
                        <a14:foregroundMark x1="85804" y1="69179" x2="85804" y2="69179"/>
                        <a14:foregroundMark x1="48643" y1="88107" x2="48643" y2="88107"/>
                        <a14:foregroundMark x1="48017" y1="86935" x2="48017" y2="86935"/>
                        <a14:foregroundMark x1="47808" y1="85595" x2="47808" y2="85595"/>
                        <a14:foregroundMark x1="42171" y1="86935" x2="42171" y2="86935"/>
                        <a14:foregroundMark x1="51983" y1="79397" x2="51983" y2="79397"/>
                        <a14:foregroundMark x1="49269" y1="79397" x2="49269" y2="79397"/>
                        <a14:foregroundMark x1="51357" y1="84422" x2="51357" y2="84422"/>
                        <a14:foregroundMark x1="53445" y1="85762" x2="53445" y2="85762"/>
                        <a14:foregroundMark x1="28810" y1="64489" x2="28810" y2="64489"/>
                        <a14:foregroundMark x1="49478" y1="56449" x2="49478" y2="56449"/>
                        <a14:foregroundMark x1="53027" y1="55444" x2="53027" y2="55444"/>
                        <a14:foregroundMark x1="55115" y1="56449" x2="55115" y2="56449"/>
                        <a14:foregroundMark x1="70772" y1="31323" x2="70772" y2="31323"/>
                        <a14:foregroundMark x1="57829" y1="34338" x2="57829" y2="34338"/>
                        <a14:foregroundMark x1="43424" y1="29983" x2="43424" y2="29983"/>
                        <a14:foregroundMark x1="35908" y1="29648" x2="35908" y2="29648"/>
                        <a14:foregroundMark x1="37787" y1="28141" x2="37787" y2="28141"/>
                        <a14:foregroundMark x1="38622" y1="25796" x2="39457" y2="25796"/>
                        <a14:foregroundMark x1="32359" y1="30318" x2="32359" y2="30318"/>
                        <a14:foregroundMark x1="35699" y1="31491" x2="35699" y2="31491"/>
                        <a14:foregroundMark x1="33612" y1="31658" x2="33612" y2="316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8068" y="1628800"/>
            <a:ext cx="795044" cy="990899"/>
          </a:xfrm>
          <a:prstGeom prst="rect">
            <a:avLst/>
          </a:prstGeom>
        </p:spPr>
      </p:pic>
      <p:pic>
        <p:nvPicPr>
          <p:cNvPr id="5122" name="Picture 2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39" y="5943600"/>
            <a:ext cx="1000125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4644008" y="219263"/>
            <a:ext cx="4211960" cy="645009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Republika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San Marino,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je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malý jihoevropský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ze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všech stran obklopený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Itálií Nejvýznamnějším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odvětvím ekonomiky je turistický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ruch. </a:t>
            </a:r>
          </a:p>
          <a:p>
            <a:pPr algn="ctr"/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San Marino je pravděpodobně nejstarší stále existující republikou na světě. Bylo údajně založeno v roce 301 zkušeným budovatelem označovaným jako St.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Jeho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psaná ústava byla přijata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8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října 1600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 jedná se o nejstarší stále platnou ústavu na světě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sz="2400" b="1" i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3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646" y="4116421"/>
            <a:ext cx="886239" cy="669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242" y="5018270"/>
            <a:ext cx="949242" cy="716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>
            <a:hlinkClick r:id="rId11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3375" y="2916194"/>
            <a:ext cx="1035109" cy="781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 descr="C:\Users\svetlana\Desktop\dumy\P3030013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29" t="12550" r="49034" b="15166"/>
          <a:stretch/>
        </p:blipFill>
        <p:spPr bwMode="auto">
          <a:xfrm>
            <a:off x="186072" y="1405638"/>
            <a:ext cx="3230844" cy="40416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041929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9951" y="227741"/>
            <a:ext cx="5645731" cy="93161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i="1" dirty="0" smtClean="0">
                <a:latin typeface="Comic Sans MS" pitchFamily="66" charset="0"/>
              </a:rPr>
              <a:t>Florencie  - </a:t>
            </a:r>
            <a:r>
              <a:rPr lang="cs-CZ" sz="2400" b="1" i="1" dirty="0" smtClean="0">
                <a:latin typeface="Comic Sans MS" pitchFamily="66" charset="0"/>
              </a:rPr>
              <a:t>UNESCO</a:t>
            </a:r>
            <a:r>
              <a:rPr lang="cs-CZ" sz="4800" b="1" i="1" dirty="0" smtClean="0">
                <a:latin typeface="Comic Sans MS" pitchFamily="66" charset="0"/>
              </a:rPr>
              <a:t> </a:t>
            </a:r>
            <a:endParaRPr lang="cs-CZ" sz="4800" b="1" i="1" dirty="0">
              <a:latin typeface="Comic Sans MS" pitchFamily="66" charset="0"/>
            </a:endParaRPr>
          </a:p>
        </p:txBody>
      </p:sp>
      <p:pic>
        <p:nvPicPr>
          <p:cNvPr id="717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340768"/>
            <a:ext cx="1525427" cy="1152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>
            <a:hlinkClick r:id="rId4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952" y="1340768"/>
            <a:ext cx="1487065" cy="1123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952" y="2852936"/>
            <a:ext cx="5645731" cy="37614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6" name="Zaoblený obdélník 5"/>
          <p:cNvSpPr/>
          <p:nvPr/>
        </p:nvSpPr>
        <p:spPr>
          <a:xfrm>
            <a:off x="6228184" y="252678"/>
            <a:ext cx="2664296" cy="636172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Už pohled na výčet slavných rodáků jasně značí, s jakým uměleckým slohem a historickou epochou se Florencie pojí. </a:t>
            </a:r>
            <a:r>
              <a:rPr lang="cs-CZ" sz="2000" b="1" i="1" u="sng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Leonardo da </a:t>
            </a:r>
            <a:r>
              <a:rPr lang="cs-CZ" sz="2000" b="1" i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Vinci </a:t>
            </a:r>
            <a:r>
              <a:rPr lang="cs-CZ" sz="2000" b="1" i="1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Donatello</a:t>
            </a:r>
            <a:r>
              <a:rPr lang="cs-CZ" sz="20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b="1" i="1" u="sng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Michelangelo</a:t>
            </a:r>
            <a:r>
              <a:rPr lang="cs-CZ" sz="2000" b="1" i="1" u="sng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i="1" u="sng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Buonarotti</a:t>
            </a:r>
            <a:r>
              <a:rPr lang="cs-CZ" sz="20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Sandro </a:t>
            </a:r>
            <a:r>
              <a:rPr lang="cs-CZ" sz="2000" b="1" i="1" u="sng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Botticelli</a:t>
            </a:r>
            <a:r>
              <a:rPr lang="cs-CZ" sz="20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nebo </a:t>
            </a:r>
            <a:r>
              <a:rPr lang="cs-CZ" sz="2000" b="1" i="1" u="sng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Dante Alighieri</a:t>
            </a:r>
            <a:r>
              <a:rPr lang="cs-CZ" sz="20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řada dalších mají na svědomí fakt, že toskánské město je suverénně největší pokladnicí středověku a renesance na </a:t>
            </a: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světě.</a:t>
            </a:r>
            <a:endParaRPr lang="cs-CZ" sz="2000" b="1" i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5596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8734" y="1197130"/>
            <a:ext cx="4387282" cy="79208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 prst="slop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Leonardo da Vinci</a:t>
            </a:r>
            <a:endParaRPr lang="cs-CZ" sz="3200" b="1" i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>
            <a:hlinkClick r:id="rId2"/>
          </p:cNvPr>
          <p:cNvSpPr/>
          <p:nvPr/>
        </p:nvSpPr>
        <p:spPr>
          <a:xfrm>
            <a:off x="1763688" y="345998"/>
            <a:ext cx="5184576" cy="702363"/>
          </a:xfrm>
          <a:prstGeom prst="roundRect">
            <a:avLst/>
          </a:prstGeom>
          <a:gradFill flip="none" rotWithShape="1">
            <a:gsLst>
              <a:gs pos="0">
                <a:schemeClr val="accent5">
                  <a:tint val="98000"/>
                  <a:satMod val="120000"/>
                  <a:lumMod val="110000"/>
                </a:schemeClr>
              </a:gs>
              <a:gs pos="100000">
                <a:schemeClr val="accent5">
                  <a:shade val="90000"/>
                  <a:lumMod val="9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 prst="divot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Ve </a:t>
            </a:r>
            <a:r>
              <a:rPr lang="cs-CZ" sz="2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florencii</a:t>
            </a:r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</a:t>
            </a:r>
            <a:r>
              <a:rPr lang="cs-CZ" sz="2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se narodili: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4098" y="214941"/>
            <a:ext cx="964475" cy="964475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328734" y="2158323"/>
            <a:ext cx="3096344" cy="44815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Leonardo byl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člověk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všestranný, neobyčejně inteligentní a vzdělaný. Hovoří se o něm jako o člověku, který předběhl svoji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dobu</a:t>
            </a: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971600" y="6237312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9219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5425" y="1268760"/>
            <a:ext cx="1073150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 descr="C:\Users\svetlana\Desktop\dumy\P3030005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28" t="5045" r="7172" b="5656"/>
          <a:stretch/>
        </p:blipFill>
        <p:spPr bwMode="auto">
          <a:xfrm>
            <a:off x="6012160" y="1303178"/>
            <a:ext cx="2733203" cy="40678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7" name="Zaoblený obdélník 6"/>
          <p:cNvSpPr/>
          <p:nvPr/>
        </p:nvSpPr>
        <p:spPr>
          <a:xfrm>
            <a:off x="3425078" y="4102161"/>
            <a:ext cx="3096344" cy="2537710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Byl významný malíř, sochař, architekt, přírodovědec, hudebník, spisovatel, vynálezce a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konstruktér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13" name="Picture 2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25471"/>
            <a:ext cx="1000125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4193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9951" y="227741"/>
            <a:ext cx="5645731" cy="93161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i="1" dirty="0" smtClean="0">
                <a:latin typeface="Comic Sans MS" pitchFamily="66" charset="0"/>
              </a:rPr>
              <a:t>Pisa – šikmá věž </a:t>
            </a:r>
            <a:endParaRPr lang="cs-CZ" sz="4800" b="1" i="1" dirty="0"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152816" y="1283004"/>
            <a:ext cx="5643573" cy="1241801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Pisa je známá po celém světě díky své </a:t>
            </a:r>
            <a:r>
              <a:rPr lang="cs-CZ" sz="2400" b="1" i="1" u="sng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šikmé věži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400" i="1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Piazza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dei </a:t>
            </a:r>
            <a:r>
              <a:rPr lang="cs-CZ" sz="2400" i="1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Miracoli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(„Náměstí zázraků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“).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95111"/>
            <a:ext cx="1347787" cy="1017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 descr="C:\Users\svetlana\Desktop\dumy\P303000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10" t="9407" b="17168"/>
          <a:stretch/>
        </p:blipFill>
        <p:spPr bwMode="auto">
          <a:xfrm>
            <a:off x="971600" y="2649040"/>
            <a:ext cx="7040688" cy="39811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8" name="Picture 2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6264" y="296033"/>
            <a:ext cx="1000125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445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lný tvar 5"/>
          <p:cNvSpPr/>
          <p:nvPr/>
        </p:nvSpPr>
        <p:spPr>
          <a:xfrm>
            <a:off x="-124224" y="2112577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606830" tIns="41275" rIns="524280" bIns="41275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ostrov patřící k Itálii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3422006" y="2199758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000" kern="1200" dirty="0" smtClean="0">
              <a:latin typeface="Comic Sans MS" pitchFamily="66" charset="0"/>
            </a:endParaRPr>
          </a:p>
          <a:p>
            <a:pPr lvl="0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Malta </a:t>
            </a:r>
          </a:p>
          <a:p>
            <a:pPr lvl="0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5223512" y="2199758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Krym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6923757" y="2199757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Sicílie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-141170" y="6047270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dirty="0" smtClean="0">
                <a:latin typeface="Comic Sans MS" pitchFamily="66" charset="0"/>
              </a:rPr>
              <a:t>Ve kterém městě je nakloněná věž?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3405060" y="6134452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Vatikán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2" name="Volný tvar 11"/>
          <p:cNvSpPr/>
          <p:nvPr/>
        </p:nvSpPr>
        <p:spPr>
          <a:xfrm>
            <a:off x="5206566" y="6134452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Benátky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3" name="Volný tvar 12"/>
          <p:cNvSpPr/>
          <p:nvPr/>
        </p:nvSpPr>
        <p:spPr>
          <a:xfrm>
            <a:off x="6906811" y="6134451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Pisa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4" name="Volný tvar 13"/>
          <p:cNvSpPr/>
          <p:nvPr/>
        </p:nvSpPr>
        <p:spPr>
          <a:xfrm>
            <a:off x="-160317" y="3046879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311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Autor obrazu Mona </a:t>
            </a:r>
            <a:r>
              <a:rPr lang="cs-CZ" sz="2000" kern="1200" dirty="0" err="1" smtClean="0">
                <a:latin typeface="Comic Sans MS" pitchFamily="66" charset="0"/>
              </a:rPr>
              <a:t>Liza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5" name="Volný tvar 14"/>
          <p:cNvSpPr/>
          <p:nvPr/>
        </p:nvSpPr>
        <p:spPr>
          <a:xfrm>
            <a:off x="3385913" y="3134061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Da Vinci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6" name="Volný tvar 15"/>
          <p:cNvSpPr/>
          <p:nvPr/>
        </p:nvSpPr>
        <p:spPr>
          <a:xfrm>
            <a:off x="5187419" y="3134061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err="1" smtClean="0">
                <a:latin typeface="Comic Sans MS" pitchFamily="66" charset="0"/>
              </a:rPr>
              <a:t>Tizian</a:t>
            </a:r>
            <a:r>
              <a:rPr lang="cs-CZ" sz="2000" kern="1200" dirty="0" smtClean="0">
                <a:latin typeface="Comic Sans MS" pitchFamily="66" charset="0"/>
              </a:rPr>
              <a:t>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7" name="Volný tvar 16"/>
          <p:cNvSpPr/>
          <p:nvPr/>
        </p:nvSpPr>
        <p:spPr>
          <a:xfrm>
            <a:off x="6887664" y="3134060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err="1" smtClean="0">
                <a:latin typeface="Comic Sans MS" pitchFamily="66" charset="0"/>
              </a:rPr>
              <a:t>Vivaldi</a:t>
            </a:r>
            <a:r>
              <a:rPr lang="cs-CZ" sz="2000" kern="1200" dirty="0" smtClean="0">
                <a:latin typeface="Comic Sans MS" pitchFamily="66" charset="0"/>
              </a:rPr>
              <a:t>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1" name="Volný tvar 20"/>
          <p:cNvSpPr/>
          <p:nvPr/>
        </p:nvSpPr>
        <p:spPr>
          <a:xfrm>
            <a:off x="-167097" y="1213833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606830" tIns="41275" rIns="524280" bIns="41275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Hlavní město Itálie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2" name="Volný tvar 21"/>
          <p:cNvSpPr/>
          <p:nvPr/>
        </p:nvSpPr>
        <p:spPr>
          <a:xfrm>
            <a:off x="3379133" y="1301014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Řím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3" name="Volný tvar 22"/>
          <p:cNvSpPr/>
          <p:nvPr/>
        </p:nvSpPr>
        <p:spPr>
          <a:xfrm>
            <a:off x="5180639" y="1301014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Vatikán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4" name="Volný tvar 23"/>
          <p:cNvSpPr/>
          <p:nvPr/>
        </p:nvSpPr>
        <p:spPr>
          <a:xfrm>
            <a:off x="6880884" y="1301013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Pompeje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5" name="Volný tvar 24"/>
          <p:cNvSpPr/>
          <p:nvPr/>
        </p:nvSpPr>
        <p:spPr>
          <a:xfrm>
            <a:off x="-167097" y="4142510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311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Italský hudební skladatel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6" name="Volný tvar 25"/>
          <p:cNvSpPr/>
          <p:nvPr/>
        </p:nvSpPr>
        <p:spPr>
          <a:xfrm>
            <a:off x="3379133" y="4229692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Mozart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7" name="Volný tvar 26"/>
          <p:cNvSpPr/>
          <p:nvPr/>
        </p:nvSpPr>
        <p:spPr>
          <a:xfrm>
            <a:off x="5180639" y="4229692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err="1" smtClean="0">
                <a:latin typeface="Comic Sans MS" pitchFamily="66" charset="0"/>
              </a:rPr>
              <a:t>Vivaldi</a:t>
            </a:r>
            <a:r>
              <a:rPr lang="cs-CZ" sz="2000" kern="1200" dirty="0" smtClean="0">
                <a:latin typeface="Comic Sans MS" pitchFamily="66" charset="0"/>
              </a:rPr>
              <a:t>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8" name="Volný tvar 27"/>
          <p:cNvSpPr/>
          <p:nvPr/>
        </p:nvSpPr>
        <p:spPr>
          <a:xfrm>
            <a:off x="6880884" y="4229691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err="1" smtClean="0">
                <a:latin typeface="Comic Sans MS" pitchFamily="66" charset="0"/>
              </a:rPr>
              <a:t>Straus</a:t>
            </a:r>
            <a:r>
              <a:rPr lang="cs-CZ" sz="2000" kern="1200" dirty="0" smtClean="0">
                <a:latin typeface="Comic Sans MS" pitchFamily="66" charset="0"/>
              </a:rPr>
              <a:t>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9" name="Volný tvar 28"/>
          <p:cNvSpPr/>
          <p:nvPr/>
        </p:nvSpPr>
        <p:spPr>
          <a:xfrm>
            <a:off x="-104699" y="5122577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311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dirty="0" smtClean="0">
                <a:latin typeface="Comic Sans MS" pitchFamily="66" charset="0"/>
              </a:rPr>
              <a:t>Ostrovní město</a:t>
            </a:r>
            <a:endParaRPr lang="cs-CZ" sz="2400" kern="1200" dirty="0">
              <a:latin typeface="Comic Sans MS" pitchFamily="66" charset="0"/>
            </a:endParaRPr>
          </a:p>
        </p:txBody>
      </p:sp>
      <p:sp>
        <p:nvSpPr>
          <p:cNvPr id="30" name="Volný tvar 29"/>
          <p:cNvSpPr/>
          <p:nvPr/>
        </p:nvSpPr>
        <p:spPr>
          <a:xfrm>
            <a:off x="3440084" y="5181303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Pompeje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31" name="Volný tvar 30"/>
          <p:cNvSpPr/>
          <p:nvPr/>
        </p:nvSpPr>
        <p:spPr>
          <a:xfrm>
            <a:off x="5241590" y="5181303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err="1" smtClean="0">
                <a:latin typeface="Comic Sans MS" pitchFamily="66" charset="0"/>
              </a:rPr>
              <a:t>Miláno</a:t>
            </a:r>
            <a:r>
              <a:rPr lang="cs-CZ" sz="2000" kern="1200" dirty="0" smtClean="0">
                <a:latin typeface="Comic Sans MS" pitchFamily="66" charset="0"/>
              </a:rPr>
              <a:t>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32" name="Volný tvar 31"/>
          <p:cNvSpPr/>
          <p:nvPr/>
        </p:nvSpPr>
        <p:spPr>
          <a:xfrm>
            <a:off x="6941835" y="5181302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Benátky 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955807" y="188640"/>
            <a:ext cx="7128792" cy="86173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latin typeface="Comic Sans MS" pitchFamily="66" charset="0"/>
              </a:rPr>
              <a:t>Vyzkoušej své vědomosti – klikni na správnou odpověď</a:t>
            </a:r>
            <a:endParaRPr lang="cs-CZ" sz="2400" b="1" u="sng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6336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5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6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47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7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8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5" fill="hold">
                      <p:stCondLst>
                        <p:cond delay="0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8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0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3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6" fill="hold">
                      <p:stCondLst>
                        <p:cond delay="0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9" dur="2000" fill="hold"/>
                                        <p:tgtEl>
                                          <p:spTgt spid="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40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1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0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71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5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0" fill="hold">
                      <p:stCondLst>
                        <p:cond delay="0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>
                      <p:stCondLst>
                        <p:cond delay="0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7" grpId="1" animBg="1"/>
      <p:bldP spid="7" grpId="2" animBg="1"/>
      <p:bldP spid="8" grpId="0" animBg="1"/>
      <p:bldP spid="8" grpId="1" animBg="1"/>
      <p:bldP spid="8" grpId="2" animBg="1"/>
      <p:bldP spid="9" grpId="0" animBg="1"/>
      <p:bldP spid="9" grpId="1" animBg="1"/>
      <p:bldP spid="10" grpId="0" animBg="1"/>
      <p:bldP spid="11" grpId="0" animBg="1"/>
      <p:bldP spid="11" grpId="1" animBg="1"/>
      <p:bldP spid="11" grpId="2" animBg="1"/>
      <p:bldP spid="12" grpId="0" animBg="1"/>
      <p:bldP spid="12" grpId="1" animBg="1"/>
      <p:bldP spid="12" grpId="2" animBg="1"/>
      <p:bldP spid="13" grpId="0" animBg="1"/>
      <p:bldP spid="13" grpId="1" animBg="1"/>
      <p:bldP spid="14" grpId="0" animBg="1"/>
      <p:bldP spid="15" grpId="0" animBg="1"/>
      <p:bldP spid="15" grpId="1" animBg="1"/>
      <p:bldP spid="16" grpId="0" animBg="1"/>
      <p:bldP spid="16" grpId="1" animBg="1"/>
      <p:bldP spid="16" grpId="2" animBg="1"/>
      <p:bldP spid="17" grpId="0" animBg="1"/>
      <p:bldP spid="17" grpId="1" animBg="1"/>
      <p:bldP spid="17" grpId="2" animBg="1"/>
      <p:bldP spid="21" grpId="0" animBg="1"/>
      <p:bldP spid="22" grpId="0" animBg="1"/>
      <p:bldP spid="22" grpId="1" animBg="1"/>
      <p:bldP spid="23" grpId="0" animBg="1"/>
      <p:bldP spid="23" grpId="1" animBg="1"/>
      <p:bldP spid="23" grpId="2" animBg="1"/>
      <p:bldP spid="24" grpId="0" animBg="1"/>
      <p:bldP spid="24" grpId="1" animBg="1"/>
      <p:bldP spid="24" grpId="2" animBg="1"/>
      <p:bldP spid="25" grpId="0" animBg="1"/>
      <p:bldP spid="26" grpId="0" animBg="1"/>
      <p:bldP spid="26" grpId="1" animBg="1"/>
      <p:bldP spid="26" grpId="2" animBg="1"/>
      <p:bldP spid="27" grpId="0" animBg="1"/>
      <p:bldP spid="27" grpId="1" animBg="1"/>
      <p:bldP spid="28" grpId="0" animBg="1"/>
      <p:bldP spid="28" grpId="1" animBg="1"/>
      <p:bldP spid="28" grpId="2" animBg="1"/>
      <p:bldP spid="29" grpId="0" animBg="1"/>
      <p:bldP spid="30" grpId="0" animBg="1"/>
      <p:bldP spid="30" grpId="1" animBg="1"/>
      <p:bldP spid="30" grpId="2" animBg="1"/>
      <p:bldP spid="31" grpId="0" animBg="1"/>
      <p:bldP spid="31" grpId="1" animBg="1"/>
      <p:bldP spid="31" grpId="2" animBg="1"/>
      <p:bldP spid="32" grpId="0" animBg="1"/>
      <p:bldP spid="32" grpId="1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124744"/>
            <a:ext cx="4161420" cy="274545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Obdélník 2"/>
          <p:cNvSpPr/>
          <p:nvPr/>
        </p:nvSpPr>
        <p:spPr>
          <a:xfrm>
            <a:off x="1579043" y="2967335"/>
            <a:ext cx="5985933" cy="161379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/>
            </a:prstTxWarp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Při dalším cestování </a:t>
            </a:r>
            <a:r>
              <a:rPr lang="cs-CZ" sz="2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nashledanou</a:t>
            </a:r>
            <a:endParaRPr lang="cs-CZ" sz="2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66871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44824"/>
            <a:ext cx="8229600" cy="422920"/>
          </a:xfrm>
        </p:spPr>
        <p:txBody>
          <a:bodyPr>
            <a:normAutofit/>
          </a:bodyPr>
          <a:lstStyle/>
          <a:p>
            <a:r>
              <a:rPr lang="cs-CZ" sz="1400" b="1" u="sng" dirty="0" smtClean="0"/>
              <a:t>Použité zdroje:</a:t>
            </a:r>
            <a:endParaRPr lang="cs-CZ" sz="14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2348880"/>
            <a:ext cx="8352928" cy="42484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b="1" u="sng" dirty="0"/>
              <a:t>Model Vatikánu </a:t>
            </a:r>
            <a:r>
              <a:rPr lang="cs-CZ" sz="1000" dirty="0"/>
              <a:t>- KARELJ.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3.5.2013]. Dostupný na WWW: http://upload.wikimedia.org/wikipedia/commons/2/2f/Model_Vatican_2.jpg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/>
              <a:t>Koláž Řím </a:t>
            </a:r>
            <a:r>
              <a:rPr lang="cs-CZ" sz="1000" dirty="0"/>
              <a:t>- OLIVER-BONJOCH, ANDREAS TILLE, PASGABRIELE, NORMANB, RA BOE, ROBERTO LARCHER, COLLECTION BY DANIDF1995.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3.5.2013]. Dostupný na WWW: http://upload.wikimedia.org/wikipedia/commons/7/75/Collage_Rome.jpg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Gondola </a:t>
            </a:r>
            <a:r>
              <a:rPr lang="cs-CZ" sz="1000" dirty="0" smtClean="0"/>
              <a:t>- </a:t>
            </a:r>
            <a:r>
              <a:rPr lang="pt-BR" sz="1000" dirty="0"/>
              <a:t>AUTOR 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4.5.2013]. Dostupný na WWW: http://upload.wikimedia.org/wikipedia/commons/7/7c/Venice_221.jpg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err="1" smtClean="0"/>
              <a:t>Tizian</a:t>
            </a:r>
            <a:r>
              <a:rPr lang="cs-CZ" sz="1000" b="1" u="sng" dirty="0" smtClean="0"/>
              <a:t> autoportrét  </a:t>
            </a:r>
            <a:r>
              <a:rPr lang="cs-CZ" sz="1000" dirty="0" smtClean="0"/>
              <a:t>- </a:t>
            </a:r>
            <a:r>
              <a:rPr lang="cs-CZ" sz="1000" dirty="0"/>
              <a:t>TIZIAN; IG 6 FROM SELF PORTRAIT: RENAISSANCE TO CONTEMPORARY (ANTHONY BOND, JOANNA WOODALL, ISBN 978-1855143579)..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4.5.2013]. Dostupný na WWW: http://upload.wikimedia.org/wikipedia/commons/3/3b/Self-portrait_of_Titian.jpg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err="1" smtClean="0"/>
              <a:t>Vivaldi</a:t>
            </a:r>
            <a:r>
              <a:rPr lang="cs-CZ" sz="1000" b="1" u="sng" dirty="0" smtClean="0"/>
              <a:t> - </a:t>
            </a:r>
            <a:r>
              <a:rPr lang="pt-BR" sz="1000" dirty="0"/>
              <a:t>AUTOR 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4.5.2013]. Dostupný na WWW: http://</a:t>
            </a:r>
            <a:r>
              <a:rPr lang="pt-BR" sz="1000" dirty="0" smtClean="0"/>
              <a:t>upload.wikimedia.org/wikipedia/commons/b/bd/Vivaldi.jpg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Florencie - </a:t>
            </a:r>
            <a:r>
              <a:rPr lang="cs-CZ" sz="1000" dirty="0"/>
              <a:t>HTTP://WWW.FLICKR.COM/PEOPLE/SHERSEYDC/.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4.5.2013]. Dostupný na WWW: http://</a:t>
            </a:r>
            <a:r>
              <a:rPr lang="cs-CZ" sz="1000" dirty="0" smtClean="0"/>
              <a:t>upload.wikimedia.org/wikipedia/commons/d/d5/Sunset_over_florence_1.jpg</a:t>
            </a:r>
          </a:p>
          <a:p>
            <a:pPr marL="0" indent="0">
              <a:buNone/>
            </a:pPr>
            <a:r>
              <a:rPr lang="cs-CZ" sz="1000" b="1" u="sng" dirty="0" smtClean="0"/>
              <a:t>Švýcarská garda </a:t>
            </a:r>
            <a:r>
              <a:rPr lang="cs-CZ" sz="1000" dirty="0" smtClean="0"/>
              <a:t>- </a:t>
            </a:r>
            <a:r>
              <a:rPr lang="pl-PL" sz="1000" dirty="0"/>
              <a:t>NIETO75.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4.5.2013]. Dostupný na WWW: http://upload.wikimedia.org/wikipedia/commons/9/9d/Guardiasuiza2.gif </a:t>
            </a:r>
            <a:r>
              <a:rPr lang="cs-CZ" sz="1000" dirty="0" smtClean="0"/>
              <a:t> </a:t>
            </a:r>
          </a:p>
          <a:p>
            <a:pPr marL="0" indent="0">
              <a:buNone/>
            </a:pPr>
            <a:r>
              <a:rPr lang="cs-CZ" sz="1000" b="1" u="sng" dirty="0" smtClean="0"/>
              <a:t> Mapa str.4, 7 </a:t>
            </a:r>
            <a:r>
              <a:rPr lang="cs-CZ" sz="1000" dirty="0" smtClean="0"/>
              <a:t>- </a:t>
            </a:r>
            <a:r>
              <a:rPr lang="it-IT" sz="1000" dirty="0"/>
              <a:t>LIUZZO, David. </a:t>
            </a:r>
            <a:r>
              <a:rPr lang="it-IT" sz="1000" i="1" dirty="0"/>
              <a:t>http://cs.wikipedia.org</a:t>
            </a:r>
            <a:r>
              <a:rPr lang="it-IT" sz="1000" dirty="0"/>
              <a:t> [online]. [cit. 4.5.2013]. Dostupný na WWW: http://upload.wikimedia.org/wikipedia/commons/9/9a/EU_location_ITA.png </a:t>
            </a:r>
            <a:r>
              <a:rPr lang="cs-CZ" sz="1000" dirty="0" smtClean="0"/>
              <a:t>   </a:t>
            </a:r>
          </a:p>
          <a:p>
            <a:pPr marL="0" indent="0">
              <a:buNone/>
            </a:pPr>
            <a:r>
              <a:rPr lang="cs-CZ" sz="1000" b="1" u="sng" dirty="0" err="1" smtClean="0"/>
              <a:t>Emotikony</a:t>
            </a:r>
            <a:r>
              <a:rPr lang="cs-CZ" sz="1000" b="1" u="sng" dirty="0" smtClean="0"/>
              <a:t> </a:t>
            </a:r>
            <a:r>
              <a:rPr lang="cs-CZ" sz="1000" dirty="0" smtClean="0"/>
              <a:t>– </a:t>
            </a:r>
            <a:r>
              <a:rPr lang="cs-CZ" sz="1000" dirty="0"/>
              <a:t>čerpáno z: http://office.microsoft.com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Pokud není uvedeno jinak, jsou obrázky čerpány z archivu autora</a:t>
            </a:r>
            <a:endParaRPr lang="cs-CZ" sz="1000" b="1" u="sng" dirty="0"/>
          </a:p>
        </p:txBody>
      </p:sp>
      <p:grpSp>
        <p:nvGrpSpPr>
          <p:cNvPr id="8" name="Skupina 7"/>
          <p:cNvGrpSpPr/>
          <p:nvPr/>
        </p:nvGrpSpPr>
        <p:grpSpPr>
          <a:xfrm>
            <a:off x="971600" y="100496"/>
            <a:ext cx="6968502" cy="1485900"/>
            <a:chOff x="846154" y="500042"/>
            <a:chExt cx="6968502" cy="1485900"/>
          </a:xfrm>
        </p:grpSpPr>
        <p:pic>
          <p:nvPicPr>
            <p:cNvPr id="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10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1149</TotalTime>
  <Words>1291</Words>
  <Application>Microsoft Office PowerPoint</Application>
  <PresentationFormat>Předvádění na obrazovce (4:3)</PresentationFormat>
  <Paragraphs>193</Paragraphs>
  <Slides>26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103</cp:revision>
  <dcterms:created xsi:type="dcterms:W3CDTF">2012-11-26T19:09:11Z</dcterms:created>
  <dcterms:modified xsi:type="dcterms:W3CDTF">2013-05-04T22:10:02Z</dcterms:modified>
</cp:coreProperties>
</file>