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72" r:id="rId7"/>
    <p:sldId id="273" r:id="rId8"/>
    <p:sldId id="270" r:id="rId9"/>
    <p:sldId id="271" r:id="rId10"/>
    <p:sldId id="268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87" autoAdjust="0"/>
    <p:restoredTop sz="94653" autoAdjust="0"/>
  </p:normalViewPr>
  <p:slideViewPr>
    <p:cSldViewPr>
      <p:cViewPr varScale="1">
        <p:scale>
          <a:sx n="70" d="100"/>
          <a:sy n="70" d="100"/>
        </p:scale>
        <p:origin x="-12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</a:t>
          </a:r>
          <a:r>
            <a:rPr lang="cs-CZ" sz="2000" smtClean="0">
              <a:latin typeface="+mj-lt"/>
            </a:rPr>
            <a:t>:</a:t>
          </a:r>
          <a:r>
            <a:rPr lang="cs-CZ" sz="2000" baseline="0" smtClean="0">
              <a:latin typeface="+mj-lt"/>
            </a:rPr>
            <a:t> </a:t>
          </a:r>
          <a:r>
            <a:rPr lang="cs-CZ" sz="2000" baseline="0" smtClean="0">
              <a:latin typeface="+mj-lt"/>
            </a:rPr>
            <a:t>VY_52_INOVACE_01_F+Z_19</a:t>
          </a:r>
          <a:endParaRPr lang="cs-CZ" sz="2000" dirty="0"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</a:t>
          </a:r>
          <a:r>
            <a:rPr lang="cs-CZ" sz="2000" smtClean="0">
              <a:latin typeface="+mj-lt"/>
            </a:rPr>
            <a:t>: 9.A </a:t>
          </a:r>
          <a:r>
            <a:rPr lang="cs-CZ" sz="2000" dirty="0" smtClean="0">
              <a:latin typeface="+mj-lt"/>
            </a:rPr>
            <a:t>– F – Elektrický proud</a:t>
          </a:r>
          <a:endParaRPr lang="cs-CZ" sz="2000" dirty="0"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 ŠKOLY: </a:t>
          </a:r>
          <a:r>
            <a:rPr lang="cs-CZ" sz="1100" kern="1200" dirty="0" smtClean="0">
              <a:latin typeface="+mj-lt"/>
            </a:rPr>
            <a:t>Základní škola, Uherský Ostroh, okres Uherské Hradiště, příspěvková organizace</a:t>
          </a:r>
          <a:endParaRPr lang="cs-CZ" sz="1100" kern="1200" dirty="0">
            <a:latin typeface="+mj-lt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AUTOR: RNDr. Ivana </a:t>
          </a:r>
          <a:r>
            <a:rPr lang="cs-CZ" sz="2000" kern="1200" dirty="0" err="1" smtClean="0">
              <a:latin typeface="+mj-lt"/>
            </a:rPr>
            <a:t>Bělohradová</a:t>
          </a:r>
          <a:endParaRPr lang="cs-CZ" sz="2000" kern="1200" dirty="0">
            <a:latin typeface="+mj-lt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NÁZEV:</a:t>
          </a:r>
          <a:r>
            <a:rPr lang="cs-CZ" sz="2000" kern="1200" baseline="0" dirty="0" smtClean="0">
              <a:latin typeface="+mj-lt"/>
            </a:rPr>
            <a:t> VY_52_INOVACE_01_F+Z_18</a:t>
          </a:r>
          <a:endParaRPr lang="cs-CZ" sz="2000" kern="1200" dirty="0">
            <a:latin typeface="+mj-lt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TÉMA</a:t>
          </a:r>
          <a:r>
            <a:rPr lang="cs-CZ" sz="2000" kern="1200" smtClean="0">
              <a:latin typeface="+mj-lt"/>
            </a:rPr>
            <a:t>: </a:t>
          </a:r>
          <a:r>
            <a:rPr lang="cs-CZ" sz="2000" kern="1200" smtClean="0">
              <a:latin typeface="+mj-lt"/>
            </a:rPr>
            <a:t>9.A </a:t>
          </a:r>
          <a:r>
            <a:rPr lang="cs-CZ" sz="2000" kern="1200" dirty="0" smtClean="0">
              <a:latin typeface="+mj-lt"/>
            </a:rPr>
            <a:t>– F – Elektrický proud</a:t>
          </a:r>
          <a:endParaRPr lang="cs-CZ" sz="2000" kern="1200" dirty="0">
            <a:latin typeface="+mj-lt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ČÍSLO PROJEKTU: CZ.1.07/1.4.00/21.1616 </a:t>
          </a:r>
          <a:endParaRPr lang="cs-CZ" sz="2000" kern="1200" dirty="0">
            <a:latin typeface="+mj-lt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4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4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89331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935167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pojmy, označením, převodními vztahy a k procvičení převodů. Tento materiál lze výhodně použít i při opakování.</a:t>
            </a:r>
          </a:p>
          <a:p>
            <a:r>
              <a:rPr lang="cs-CZ" dirty="0" smtClean="0">
                <a:latin typeface="+mj-lt"/>
              </a:rPr>
              <a:t>Odezva žáků byla pozitivní, různorodé zadání  zaujalo.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b="0" cap="none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ea typeface="+mn-ea"/>
                <a:cs typeface="+mn-cs"/>
              </a:rPr>
              <a:t>a převody jednotek</a:t>
            </a:r>
            <a:endParaRPr lang="cs-CZ" sz="5400" b="0" cap="none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88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latin typeface="+mj-lt"/>
              </a:rPr>
              <a:t>Elektrický proud </a:t>
            </a:r>
            <a:endParaRPr lang="cs-CZ" sz="88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Elektrický proud</a:t>
            </a:r>
            <a:endParaRPr lang="cs-CZ" sz="50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Označení: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I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Základní jednotka: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A</a:t>
            </a:r>
            <a:r>
              <a:rPr lang="cs-CZ" dirty="0" smtClean="0">
                <a:latin typeface="+mj-lt"/>
                <a:sym typeface="Symbol"/>
              </a:rPr>
              <a:t> (ampér)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Měření:</a:t>
            </a:r>
            <a:r>
              <a:rPr lang="cs-CZ" dirty="0" smtClean="0">
                <a:latin typeface="+mj-lt"/>
              </a:rPr>
              <a:t> ampér metrem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Další jednotky: </a:t>
            </a:r>
            <a:r>
              <a:rPr lang="cs-CZ" dirty="0" err="1" smtClean="0">
                <a:latin typeface="+mj-lt"/>
              </a:rPr>
              <a:t>kA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mA</a:t>
            </a:r>
            <a:r>
              <a:rPr lang="cs-CZ" dirty="0" smtClean="0">
                <a:sym typeface="Symbol"/>
              </a:rPr>
              <a:t>, A</a:t>
            </a:r>
            <a:r>
              <a:rPr lang="cs-CZ" dirty="0" smtClean="0">
                <a:latin typeface="+mj-lt"/>
              </a:rPr>
              <a:t> …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</a:t>
            </a:r>
            <a:r>
              <a:rPr lang="cs-CZ" sz="2800" dirty="0" err="1" smtClean="0">
                <a:solidFill>
                  <a:srgbClr val="FF0000"/>
                </a:solidFill>
                <a:latin typeface="+mj-lt"/>
              </a:rPr>
              <a:t>kA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A</a:t>
            </a:r>
            <a:r>
              <a:rPr lang="cs-CZ" sz="2800" dirty="0" smtClean="0">
                <a:latin typeface="+mj-lt"/>
                <a:sym typeface="Symbol"/>
              </a:rPr>
              <a:t> = </a:t>
            </a:r>
            <a:r>
              <a:rPr lang="cs-CZ" sz="2800" dirty="0" smtClean="0">
                <a:latin typeface="+mj-lt"/>
              </a:rPr>
              <a:t>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mA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A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mA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  <a:sym typeface="Symbol"/>
              </a:rPr>
              <a:t>A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</a:t>
            </a:r>
            <a:r>
              <a:rPr lang="cs-CZ" sz="2800" dirty="0" err="1" smtClean="0">
                <a:solidFill>
                  <a:srgbClr val="FF0000"/>
                </a:solidFill>
                <a:latin typeface="+mj-lt"/>
              </a:rPr>
              <a:t>mA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</a:t>
            </a:r>
            <a:r>
              <a:rPr lang="cs-CZ" sz="2800" dirty="0" smtClean="0">
                <a:sym typeface="Symbol"/>
              </a:rPr>
              <a:t> A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j-lt"/>
                <a:sym typeface="Symbol"/>
              </a:rPr>
              <a:t>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 1 000          1 000          1 000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+mj-lt"/>
                <a:sym typeface="Symbol"/>
              </a:rPr>
              <a:t>                    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: 1</a:t>
            </a:r>
            <a:r>
              <a:rPr lang="cs-CZ" sz="2400" dirty="0" smtClean="0">
                <a:latin typeface="+mj-lt"/>
                <a:sym typeface="Symbol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000         : 1 000         : 1 000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1928794" y="4500570"/>
            <a:ext cx="5364416" cy="1214446"/>
            <a:chOff x="1142976" y="5000636"/>
            <a:chExt cx="5364416" cy="1214446"/>
          </a:xfrm>
        </p:grpSpPr>
        <p:grpSp>
          <p:nvGrpSpPr>
            <p:cNvPr id="25" name="Skupina 24"/>
            <p:cNvGrpSpPr/>
            <p:nvPr/>
          </p:nvGrpSpPr>
          <p:grpSpPr>
            <a:xfrm>
              <a:off x="1142976" y="5286388"/>
              <a:ext cx="5364416" cy="500066"/>
              <a:chOff x="1178695" y="5357826"/>
              <a:chExt cx="5364416" cy="500066"/>
            </a:xfrm>
          </p:grpSpPr>
          <p:sp>
            <p:nvSpPr>
              <p:cNvPr id="4" name="Zaoblený obdélník 3"/>
              <p:cNvSpPr/>
              <p:nvPr/>
            </p:nvSpPr>
            <p:spPr>
              <a:xfrm>
                <a:off x="1178695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err="1" smtClean="0">
                    <a:solidFill>
                      <a:schemeClr val="bg1"/>
                    </a:solidFill>
                  </a:rPr>
                  <a:t>kA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" name="Zaoblený obdélník 4"/>
              <p:cNvSpPr/>
              <p:nvPr/>
            </p:nvSpPr>
            <p:spPr>
              <a:xfrm>
                <a:off x="2600889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A </a:t>
                </a:r>
                <a:endParaRPr lang="cs-CZ" sz="2800" dirty="0" smtClean="0"/>
              </a:p>
            </p:txBody>
          </p:sp>
          <p:sp>
            <p:nvSpPr>
              <p:cNvPr id="6" name="Zaoblený obdélník 5"/>
              <p:cNvSpPr/>
              <p:nvPr/>
            </p:nvSpPr>
            <p:spPr>
              <a:xfrm>
                <a:off x="4023083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err="1" smtClean="0"/>
                  <a:t>mA</a:t>
                </a:r>
                <a:endParaRPr lang="cs-CZ" sz="2800" dirty="0" smtClean="0"/>
              </a:p>
            </p:txBody>
          </p:sp>
          <p:sp>
            <p:nvSpPr>
              <p:cNvPr id="7" name="Zaoblený obdélník 6"/>
              <p:cNvSpPr/>
              <p:nvPr/>
            </p:nvSpPr>
            <p:spPr>
              <a:xfrm>
                <a:off x="5445277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ym typeface="Symbol"/>
                  </a:rPr>
                  <a:t>A </a:t>
                </a:r>
                <a:endParaRPr lang="cs-CZ" sz="2800" dirty="0" smtClean="0"/>
              </a:p>
            </p:txBody>
          </p:sp>
        </p:grpSp>
        <p:sp>
          <p:nvSpPr>
            <p:cNvPr id="17" name="Zahnutá šipka dolů 16"/>
            <p:cNvSpPr/>
            <p:nvPr/>
          </p:nvSpPr>
          <p:spPr>
            <a:xfrm>
              <a:off x="200023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Zahnutá šipka dolů 17"/>
            <p:cNvSpPr/>
            <p:nvPr/>
          </p:nvSpPr>
          <p:spPr>
            <a:xfrm>
              <a:off x="3500430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Zahnutá šipka dolů 18"/>
            <p:cNvSpPr/>
            <p:nvPr/>
          </p:nvSpPr>
          <p:spPr>
            <a:xfrm>
              <a:off x="485775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Zahnutá šipka dolů 21"/>
            <p:cNvSpPr/>
            <p:nvPr/>
          </p:nvSpPr>
          <p:spPr>
            <a:xfrm rot="10800000">
              <a:off x="485775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Zahnutá šipka dolů 22"/>
            <p:cNvSpPr/>
            <p:nvPr/>
          </p:nvSpPr>
          <p:spPr>
            <a:xfrm rot="10800000">
              <a:off x="342899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Zahnutá šipka dolů 23"/>
            <p:cNvSpPr/>
            <p:nvPr/>
          </p:nvSpPr>
          <p:spPr>
            <a:xfrm rot="10800000">
              <a:off x="200023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algn="l" rotWithShape="0">
                    <a:srgbClr val="C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Zpět nebo Předchozí 2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 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  <a:latin typeface="+mj-lt"/>
                        </a:rPr>
                        <a:t>mA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kA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A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1,2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0,000 008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3 41</a:t>
                      </a:r>
                      <a:r>
                        <a:rPr lang="cs-CZ" sz="2800" baseline="0" dirty="0" smtClean="0">
                          <a:latin typeface="+mj-lt"/>
                        </a:rPr>
                        <a:t>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1 971 000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2 000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1 - řešení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  <a:latin typeface="+mj-lt"/>
                        </a:rPr>
                        <a:t>mA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kA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  <a:sym typeface="Symbol"/>
                        </a:rPr>
                        <a:t>A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A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1 200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0,001 2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1 200 000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1,2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8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0,000 008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8 000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0,008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3 41</a:t>
                      </a:r>
                      <a:r>
                        <a:rPr lang="cs-CZ" sz="2800" baseline="0" dirty="0" smtClean="0">
                          <a:latin typeface="+mj-lt"/>
                        </a:rPr>
                        <a:t>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0,003 41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3 410 000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3,41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1 971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0,001 971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1 971 000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1,971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2 000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0,002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2 000 </a:t>
                      </a:r>
                      <a:r>
                        <a:rPr lang="cs-CZ" sz="2800" kern="1200" dirty="0" err="1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</a:t>
            </a:r>
            <a:r>
              <a:rPr lang="cs-CZ" sz="3200" b="1" smtClean="0">
                <a:latin typeface="+mj-lt"/>
                <a:cs typeface="+mn-cs"/>
              </a:rPr>
              <a:t>estupně</a:t>
            </a:r>
            <a:r>
              <a:rPr lang="cs-CZ" sz="3200" b="1" dirty="0" smtClean="0">
                <a:latin typeface="+mj-lt"/>
                <a:cs typeface="+mn-cs"/>
              </a:rPr>
              <a:t>,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vzestupně.</a:t>
            </a: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+mj-lt"/>
                <a:cs typeface="+mn-cs"/>
              </a:rPr>
              <a:t>87 </a:t>
            </a:r>
            <a:r>
              <a:rPr lang="cs-CZ" sz="3200" dirty="0" err="1" smtClean="0">
                <a:latin typeface="+mj-lt"/>
                <a:cs typeface="+mn-cs"/>
              </a:rPr>
              <a:t>kA</a:t>
            </a:r>
            <a:r>
              <a:rPr lang="cs-CZ" sz="3200" dirty="0" smtClean="0">
                <a:latin typeface="+mj-lt"/>
                <a:cs typeface="+mn-cs"/>
                <a:sym typeface="Symbol"/>
              </a:rPr>
              <a:t>;    163 A</a:t>
            </a:r>
            <a:r>
              <a:rPr lang="cs-CZ" sz="3200" dirty="0" smtClean="0">
                <a:latin typeface="+mj-lt"/>
                <a:sym typeface="Symbol"/>
              </a:rPr>
              <a:t>;    41 000 A;    970 </a:t>
            </a:r>
            <a:r>
              <a:rPr lang="cs-CZ" sz="3200" dirty="0" err="1" smtClean="0">
                <a:latin typeface="+mj-lt"/>
                <a:sym typeface="Symbol"/>
              </a:rPr>
              <a:t>mA</a:t>
            </a:r>
            <a:endParaRPr lang="cs-CZ" sz="3200" dirty="0" smtClean="0">
              <a:latin typeface="+mj-lt"/>
              <a:sym typeface="Symbol"/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latin typeface="+mj-lt"/>
              </a:rPr>
              <a:t>1,05 </a:t>
            </a:r>
            <a:r>
              <a:rPr lang="cs-CZ" sz="3200" dirty="0" err="1" smtClean="0">
                <a:latin typeface="+mj-lt"/>
              </a:rPr>
              <a:t>mA</a:t>
            </a:r>
            <a:r>
              <a:rPr lang="cs-CZ" sz="3200" dirty="0" smtClean="0">
                <a:latin typeface="+mj-lt"/>
                <a:sym typeface="Symbol"/>
              </a:rPr>
              <a:t>;    62 000 A;    9,4 </a:t>
            </a:r>
            <a:r>
              <a:rPr lang="cs-CZ" sz="3200" dirty="0" err="1" smtClean="0">
                <a:latin typeface="+mj-lt"/>
                <a:sym typeface="Symbol"/>
              </a:rPr>
              <a:t>kA</a:t>
            </a:r>
            <a:r>
              <a:rPr lang="cs-CZ" sz="3200" dirty="0" smtClean="0">
                <a:latin typeface="+mj-lt"/>
                <a:sym typeface="Symbol"/>
              </a:rPr>
              <a:t>;    306 A</a:t>
            </a:r>
            <a:endParaRPr lang="cs-CZ" sz="3200" dirty="0" smtClean="0"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2 - řešení</a:t>
            </a:r>
            <a:endParaRPr lang="cs-CZ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sestupně,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vzestupně.</a:t>
            </a: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87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kA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 163 A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cs typeface="+mn-cs"/>
                <a:sym typeface="Symbol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 970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mA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 41 000 A    </a:t>
            </a:r>
          </a:p>
          <a:p>
            <a:pPr marL="514350" indent="-514350">
              <a:buFontTx/>
              <a:buAutoNum type="alphaLcParenR"/>
            </a:pPr>
            <a:r>
              <a:rPr lang="cs-CZ" sz="3200" smtClean="0">
                <a:solidFill>
                  <a:srgbClr val="C00000"/>
                </a:solidFill>
                <a:latin typeface="+mj-lt"/>
                <a:sym typeface="Symbol"/>
              </a:rPr>
              <a:t>306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A  1,05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mA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 9,4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kA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 62 000 A</a:t>
            </a:r>
            <a:endParaRPr lang="cs-CZ" sz="3200" dirty="0" smtClean="0">
              <a:solidFill>
                <a:srgbClr val="C00000"/>
              </a:solidFill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Citace</a:t>
            </a:r>
            <a:endParaRPr lang="cs-CZ" sz="5000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autorské dílo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10">
      <a:dk1>
        <a:sysClr val="windowText" lastClr="000000"/>
      </a:dk1>
      <a:lt1>
        <a:sysClr val="window" lastClr="FFFFFF"/>
      </a:lt1>
      <a:dk2>
        <a:srgbClr val="323232"/>
      </a:dk2>
      <a:lt2>
        <a:srgbClr val="F9B268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344</TotalTime>
  <Words>334</Words>
  <Application>Microsoft Office PowerPoint</Application>
  <PresentationFormat>Předvádění na obrazovce (4:3)</PresentationFormat>
  <Paragraphs>92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Pixel</vt:lpstr>
      <vt:lpstr>Snímek 1</vt:lpstr>
      <vt:lpstr>Anotace</vt:lpstr>
      <vt:lpstr>a převody jednotek</vt:lpstr>
      <vt:lpstr>Elektrický proud</vt:lpstr>
      <vt:lpstr>Snímek 5</vt:lpstr>
      <vt:lpstr>Úkol 1 </vt:lpstr>
      <vt:lpstr>Úkol 1 - řešení</vt:lpstr>
      <vt:lpstr>Úkol 2</vt:lpstr>
      <vt:lpstr>Úkol 2 - řešení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65</cp:revision>
  <dcterms:created xsi:type="dcterms:W3CDTF">2011-05-14T09:27:52Z</dcterms:created>
  <dcterms:modified xsi:type="dcterms:W3CDTF">2012-01-11T11:21:55Z</dcterms:modified>
</cp:coreProperties>
</file>