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8" r:id="rId4"/>
    <p:sldId id="257" r:id="rId5"/>
    <p:sldId id="259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F8B9840-2CCB-456F-A4EB-B71DCC3AAC18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5C515DD-E73D-46D9-9CCE-472FCD3EF71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8B9840-2CCB-456F-A4EB-B71DCC3AAC18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C515DD-E73D-46D9-9CCE-472FCD3EF7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F8B9840-2CCB-456F-A4EB-B71DCC3AAC18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5C515DD-E73D-46D9-9CCE-472FCD3EF71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8B9840-2CCB-456F-A4EB-B71DCC3AAC18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C515DD-E73D-46D9-9CCE-472FCD3EF7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8B9840-2CCB-456F-A4EB-B71DCC3AAC18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C515DD-E73D-46D9-9CCE-472FCD3EF7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8B9840-2CCB-456F-A4EB-B71DCC3AAC18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C515DD-E73D-46D9-9CCE-472FCD3EF7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F8B9840-2CCB-456F-A4EB-B71DCC3AAC18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C515DD-E73D-46D9-9CCE-472FCD3EF7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8B9840-2CCB-456F-A4EB-B71DCC3AAC18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C515DD-E73D-46D9-9CCE-472FCD3EF7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8B9840-2CCB-456F-A4EB-B71DCC3AAC18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C515DD-E73D-46D9-9CCE-472FCD3EF71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8B9840-2CCB-456F-A4EB-B71DCC3AAC18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C515DD-E73D-46D9-9CCE-472FCD3EF7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F8B9840-2CCB-456F-A4EB-B71DCC3AAC18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5C515DD-E73D-46D9-9CCE-472FCD3EF7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F8B9840-2CCB-456F-A4EB-B71DCC3AAC18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5C515DD-E73D-46D9-9CCE-472FCD3EF71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B900334052.jpg" TargetMode="External"/><Relationship Id="rId7" Type="http://schemas.openxmlformats.org/officeDocument/2006/relationships/hyperlink" Target="http://officeimg.vo.msecnd.net/en-us/images/MB900424734.jpg" TargetMode="External"/><Relationship Id="rId2" Type="http://schemas.openxmlformats.org/officeDocument/2006/relationships/hyperlink" Target="http://officeimg.vo.msecnd.net/en-us/images/MB90033405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img.vo.msecnd.net/en-us/images/MB900398413.jpg" TargetMode="External"/><Relationship Id="rId5" Type="http://schemas.openxmlformats.org/officeDocument/2006/relationships/hyperlink" Target="http://officeimg.vo.msecnd.net/en-us/images/MB900023530.jpg" TargetMode="External"/><Relationship Id="rId4" Type="http://schemas.openxmlformats.org/officeDocument/2006/relationships/hyperlink" Target="http://officeimg.vo.msecnd.net/en-us/images/MB900334014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320040"/>
            <a:ext cx="5932512" cy="1452776"/>
          </a:xfrm>
        </p:spPr>
        <p:txBody>
          <a:bodyPr>
            <a:normAutofit/>
          </a:bodyPr>
          <a:lstStyle/>
          <a:p>
            <a:r>
              <a:rPr lang="cs-CZ" sz="1600" cap="small" dirty="0">
                <a:ln>
                  <a:noFill/>
                </a:ln>
                <a:solidFill>
                  <a:srgbClr val="575F6D"/>
                </a:solidFill>
                <a:latin typeface="Century Schoolbook"/>
              </a:rPr>
              <a:t>Střední průmyslová škola</a:t>
            </a:r>
            <a:br>
              <a:rPr lang="cs-CZ" sz="1600" cap="small" dirty="0">
                <a:ln>
                  <a:noFill/>
                </a:ln>
                <a:solidFill>
                  <a:srgbClr val="575F6D"/>
                </a:solidFill>
                <a:latin typeface="Century Schoolbook"/>
              </a:rPr>
            </a:br>
            <a:r>
              <a:rPr lang="cs-CZ" sz="1600" cap="small" dirty="0">
                <a:ln>
                  <a:noFill/>
                </a:ln>
                <a:solidFill>
                  <a:srgbClr val="575F6D"/>
                </a:solidFill>
                <a:latin typeface="Century Schoolbook"/>
              </a:rPr>
              <a:t>a Střední odborná škola gastronomie a služeb, Most, příspěvková organizace</a:t>
            </a:r>
            <a:r>
              <a:rPr lang="cs-CZ" sz="3200" b="0" cap="none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latin typeface="Calibri"/>
              </a:rPr>
              <a:t/>
            </a:r>
            <a:br>
              <a:rPr lang="cs-CZ" sz="3200" b="0" cap="none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latin typeface="Calibri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8901"/>
            <a:ext cx="7239000" cy="4588371"/>
          </a:xfrm>
        </p:spPr>
        <p:txBody>
          <a:bodyPr/>
          <a:lstStyle/>
          <a:p>
            <a:pPr marL="0" lvl="0" indent="0" algn="ctr">
              <a:buClr>
                <a:srgbClr val="FE8637"/>
              </a:buClr>
              <a:buSzPct val="70000"/>
              <a:buNone/>
            </a:pPr>
            <a:r>
              <a:rPr lang="cs-CZ" sz="3200" dirty="0">
                <a:solidFill>
                  <a:prstClr val="black"/>
                </a:solidFill>
                <a:latin typeface="Calibri"/>
              </a:rPr>
              <a:t>DIGITÁLNÍ UČEBNÍ </a:t>
            </a:r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MATERIÁL</a:t>
            </a:r>
          </a:p>
          <a:p>
            <a:pPr marL="0" lvl="0" indent="0" algn="ctr">
              <a:buClr>
                <a:srgbClr val="FE8637"/>
              </a:buClr>
              <a:buSzPct val="70000"/>
              <a:buNone/>
            </a:pPr>
            <a:endParaRPr lang="cs-CZ" sz="2400" dirty="0">
              <a:solidFill>
                <a:prstClr val="black"/>
              </a:solidFill>
              <a:latin typeface="Century Schoolbook"/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6208114"/>
            <a:ext cx="479266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739" y="1988840"/>
            <a:ext cx="7533654" cy="42192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09947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4335760"/>
          </a:xfrm>
        </p:spPr>
        <p:txBody>
          <a:bodyPr/>
          <a:lstStyle/>
          <a:p>
            <a:pPr algn="l"/>
            <a:r>
              <a:rPr lang="cs-CZ" dirty="0" smtClean="0"/>
              <a:t>ČLENĚNÍ ZAMĚSTNANCŮ 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</a:t>
            </a:r>
            <a:r>
              <a:rPr lang="cs-CZ" dirty="0" smtClean="0"/>
              <a:t> OBCHODĚ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748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ČLENĚNÍ  ZAMĚSTNANCŮ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7239000" cy="4538904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/>
              <a:t>PODLE VYKONÁVANÉ ČINNOSTI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DĚLNÍCI</a:t>
            </a:r>
          </a:p>
          <a:p>
            <a:pPr marL="514350" indent="-514350">
              <a:buFont typeface="+mj-lt"/>
              <a:buAutoNum type="arabicPeriod"/>
            </a:pPr>
            <a:endParaRPr lang="cs-CZ" sz="1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PROVOZNÍ A OBSLUHUJÍCÍ PRACOVNÍCI</a:t>
            </a:r>
          </a:p>
          <a:p>
            <a:pPr marL="514350" indent="-514350">
              <a:buFont typeface="+mj-lt"/>
              <a:buAutoNum type="arabicPeriod"/>
            </a:pPr>
            <a:endParaRPr lang="cs-CZ" sz="1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DUŠEVNÍ PRACOVNÍCI – TECHNICKOHOSPODÁŘŠTÍ PRACOVNÍCI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34076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0292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0292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3641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DĚLNÍCI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7643192" cy="4394888"/>
          </a:xfrm>
        </p:spPr>
        <p:txBody>
          <a:bodyPr/>
          <a:lstStyle/>
          <a:p>
            <a:r>
              <a:rPr lang="cs-CZ" dirty="0" smtClean="0"/>
              <a:t> ÚDRŽBÁŘI –elektrikáři, instalatéři, zámečníci…</a:t>
            </a:r>
          </a:p>
          <a:p>
            <a:r>
              <a:rPr lang="cs-CZ" dirty="0"/>
              <a:t> </a:t>
            </a:r>
            <a:r>
              <a:rPr lang="cs-CZ" dirty="0" smtClean="0"/>
              <a:t>UKLÍZEČKY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378904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5574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103096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PROVOZNĚ OBSLUHUJÍCÍ PRACOVNÍCI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7239000" cy="4630296"/>
          </a:xfrm>
        </p:spPr>
        <p:txBody>
          <a:bodyPr/>
          <a:lstStyle/>
          <a:p>
            <a:r>
              <a:rPr lang="cs-CZ" dirty="0" smtClean="0"/>
              <a:t>VEDOUCÍ PRODEJNY</a:t>
            </a:r>
          </a:p>
          <a:p>
            <a:r>
              <a:rPr lang="cs-CZ" dirty="0" smtClean="0"/>
              <a:t>ZÁSTUPCE VEDOUCÍHO</a:t>
            </a:r>
          </a:p>
          <a:p>
            <a:r>
              <a:rPr lang="cs-CZ" dirty="0" smtClean="0"/>
              <a:t>VEDOUCÍ SMĚNY</a:t>
            </a:r>
          </a:p>
          <a:p>
            <a:r>
              <a:rPr lang="cs-CZ" dirty="0" smtClean="0"/>
              <a:t>POKLADNÍ </a:t>
            </a:r>
          </a:p>
          <a:p>
            <a:r>
              <a:rPr lang="cs-CZ" dirty="0" smtClean="0"/>
              <a:t>PRODAVAČI</a:t>
            </a:r>
          </a:p>
          <a:p>
            <a:r>
              <a:rPr lang="cs-CZ" dirty="0" smtClean="0"/>
              <a:t>INFORMÁTOŘI (SECURITY) </a:t>
            </a:r>
          </a:p>
          <a:p>
            <a:r>
              <a:rPr lang="cs-CZ" dirty="0" smtClean="0"/>
              <a:t>SKLADNÍK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5388" y="414908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3896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TECHNICKOHOSPODÁŘŠTÍ PRACOVNÍCI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7239000" cy="4466896"/>
          </a:xfrm>
        </p:spPr>
        <p:txBody>
          <a:bodyPr/>
          <a:lstStyle/>
          <a:p>
            <a:r>
              <a:rPr lang="cs-CZ" dirty="0" smtClean="0"/>
              <a:t>EKONOM</a:t>
            </a:r>
          </a:p>
          <a:p>
            <a:r>
              <a:rPr lang="cs-CZ" dirty="0" smtClean="0"/>
              <a:t>ÚČETNÍ</a:t>
            </a:r>
          </a:p>
          <a:p>
            <a:r>
              <a:rPr lang="cs-CZ" dirty="0" smtClean="0"/>
              <a:t>SEKRETÁŘKA</a:t>
            </a:r>
          </a:p>
          <a:p>
            <a:r>
              <a:rPr lang="cs-CZ" dirty="0" smtClean="0"/>
              <a:t>KVALITÁŘ</a:t>
            </a:r>
          </a:p>
          <a:p>
            <a:r>
              <a:rPr lang="cs-CZ" dirty="0" smtClean="0"/>
              <a:t>PLÁNOVAČ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21297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408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OPAKOVÁNÍ: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7715200" cy="468292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řídí celou prodejnu?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dohlíží na jakost zboží?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doplňuje zboží v prodejní místnosti?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obsluhuje zákazníky?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provádí inkaso na pokladně?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kontroluje odvedenou práci prodavačů?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se podílí na čistotě prodejny?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koho se obrátí vedoucí prodejny, když praskne žárovka?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6132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Zdroje: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9416"/>
            <a:ext cx="8172400" cy="4846320"/>
          </a:xfrm>
        </p:spPr>
        <p:txBody>
          <a:bodyPr>
            <a:normAutofit/>
          </a:bodyPr>
          <a:lstStyle/>
          <a:p>
            <a:r>
              <a:rPr lang="cs-CZ" sz="1600" dirty="0"/>
              <a:t>Odborná učebnice: Mojmír Novotný, OBCHODNÍ PROVOZ pro střední odborná učiliště, vydalo nakladatelství učebnic FORTUNA v roce 2005, ISBN 80-7168-845-2</a:t>
            </a:r>
          </a:p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officeimg.vo.msecnd.net/en-us/images/MB900334058.jpg</a:t>
            </a:r>
            <a:endParaRPr lang="cs-CZ" sz="1800" dirty="0" smtClean="0"/>
          </a:p>
          <a:p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officeimg.vo.msecnd.net/en-us/images/MB900334052.jpg</a:t>
            </a:r>
            <a:endParaRPr lang="cs-CZ" sz="1800" dirty="0" smtClean="0"/>
          </a:p>
          <a:p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officeimg.vo.msecnd.net/en-us/images/MB900334014.jpg</a:t>
            </a:r>
            <a:endParaRPr lang="cs-CZ" sz="1800" dirty="0" smtClean="0"/>
          </a:p>
          <a:p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officeimg.vo.msecnd.net/en-us/images/MB900023530.jpg</a:t>
            </a:r>
            <a:endParaRPr lang="cs-CZ" sz="1800" dirty="0" smtClean="0"/>
          </a:p>
          <a:p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officeimg.vo.msecnd.net/en-us/images/MB900398413.jpg</a:t>
            </a:r>
            <a:endParaRPr lang="cs-CZ" sz="1800" dirty="0" smtClean="0"/>
          </a:p>
          <a:p>
            <a:r>
              <a:rPr lang="cs-CZ" sz="1800">
                <a:hlinkClick r:id="rId7"/>
              </a:rPr>
              <a:t>http://</a:t>
            </a:r>
            <a:r>
              <a:rPr lang="cs-CZ" sz="1800" smtClean="0">
                <a:hlinkClick r:id="rId7"/>
              </a:rPr>
              <a:t>officeimg.vo.msecnd.net/en-us/images/MB900424734.jpg</a:t>
            </a:r>
            <a:endParaRPr lang="cs-CZ" sz="180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251363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sz="9600" dirty="0" smtClean="0"/>
              <a:t>KONEC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599226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115</TotalTime>
  <Words>157</Words>
  <Application>Microsoft Office PowerPoint</Application>
  <PresentationFormat>Předvádění na obrazovce (4:3)</PresentationFormat>
  <Paragraphs>46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Střední průmyslová škola a Střední odborná škola gastronomie a služeb, Most, příspěvková organizace </vt:lpstr>
      <vt:lpstr>ČLENĚNÍ ZAMĚSTNANCŮ  V OBCHODĚ</vt:lpstr>
      <vt:lpstr>ČLENĚNÍ  ZAMĚSTNANCŮ</vt:lpstr>
      <vt:lpstr>DĚLNÍCI</vt:lpstr>
      <vt:lpstr>PROVOZNĚ OBSLUHUJÍCÍ PRACOVNÍCI</vt:lpstr>
      <vt:lpstr>TECHNICKOHOSPODÁŘŠTÍ PRACOVNÍCI</vt:lpstr>
      <vt:lpstr>OPAKOVÁNÍ:</vt:lpstr>
      <vt:lpstr>Zdroje:</vt:lpstr>
      <vt:lpstr>KONEC</vt:lpstr>
    </vt:vector>
  </TitlesOfParts>
  <Company>SOU a OU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 VT</dc:creator>
  <cp:lastModifiedBy>Pepe</cp:lastModifiedBy>
  <cp:revision>9</cp:revision>
  <dcterms:created xsi:type="dcterms:W3CDTF">2013-05-24T08:09:51Z</dcterms:created>
  <dcterms:modified xsi:type="dcterms:W3CDTF">2013-05-26T08:15:30Z</dcterms:modified>
</cp:coreProperties>
</file>