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69" r:id="rId3"/>
    <p:sldId id="257" r:id="rId4"/>
    <p:sldId id="262" r:id="rId5"/>
    <p:sldId id="263" r:id="rId6"/>
    <p:sldId id="264" r:id="rId7"/>
    <p:sldId id="265" r:id="rId8"/>
    <p:sldId id="266" r:id="rId9"/>
    <p:sldId id="267" r:id="rId10"/>
    <p:sldId id="270" r:id="rId11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4A2D599E-539C-4A8C-A84E-CCB8C735BE1A}">
          <p14:sldIdLst>
            <p14:sldId id="268"/>
            <p14:sldId id="269"/>
            <p14:sldId id="257"/>
            <p14:sldId id="262"/>
            <p14:sldId id="263"/>
          </p14:sldIdLst>
        </p14:section>
        <p14:section name="Oddíl bez názvu" id="{8DF6B931-D849-42C0-824D-FBD10028C566}">
          <p14:sldIdLst>
            <p14:sldId id="264"/>
            <p14:sldId id="265"/>
            <p14:sldId id="266"/>
            <p14:sldId id="267"/>
            <p14:sldId id="27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86679" autoAdjust="0"/>
  </p:normalViewPr>
  <p:slideViewPr>
    <p:cSldViewPr>
      <p:cViewPr varScale="1">
        <p:scale>
          <a:sx n="85" d="100"/>
          <a:sy n="85" d="100"/>
        </p:scale>
        <p:origin x="-936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401242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3640059"/>
            <a:ext cx="8458200" cy="916781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2914650"/>
            <a:ext cx="8458200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3330C-921F-4D10-8625-B53743BD5EBB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fld id="{BAF14169-18E4-42D9-B639-B6734030AB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3330C-921F-4D10-8625-B53743BD5EBB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57150"/>
            <a:ext cx="2895600" cy="216694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fld id="{BAF14169-18E4-42D9-B639-B6734030AB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258367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257300"/>
            <a:ext cx="8458200" cy="9144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3330C-921F-4D10-8625-B53743BD5EBB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14169-18E4-42D9-B639-B6734030AB5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210314"/>
            <a:ext cx="8686800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3434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3330C-921F-4D10-8625-B53743BD5EBB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14169-18E4-42D9-B639-B6734030AB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4057650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500062"/>
            <a:ext cx="4290556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6" y="500062"/>
            <a:ext cx="4292241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987028"/>
            <a:ext cx="429055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987028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3330C-921F-4D10-8625-B53743BD5EBB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4857750"/>
            <a:ext cx="762000" cy="185166"/>
          </a:xfrm>
        </p:spPr>
        <p:txBody>
          <a:bodyPr/>
          <a:lstStyle/>
          <a:p>
            <a:fld id="{BAF14169-18E4-42D9-B639-B6734030AB5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451485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3330C-921F-4D10-8625-B53743BD5EBB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14169-18E4-42D9-B639-B6734030AB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3330C-921F-4D10-8625-B53743BD5EBB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14169-18E4-42D9-B639-B6734030AB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4386838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4114800"/>
            <a:ext cx="8458200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1" y="457200"/>
            <a:ext cx="3008313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457200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3330C-921F-4D10-8625-B53743BD5EBB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14169-18E4-42D9-B639-B6734030AB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3330C-921F-4D10-8625-B53743BD5EBB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14169-18E4-42D9-B639-B6734030AB5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3745320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4149913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3330C-921F-4D10-8625-B53743BD5EBB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14169-18E4-42D9-B639-B6734030AB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411957"/>
            <a:ext cx="1828800" cy="4388644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411957"/>
            <a:ext cx="6248400" cy="438864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3330C-921F-4D10-8625-B53743BD5EBB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14169-18E4-42D9-B639-B6734030AB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165622"/>
            <a:ext cx="8686800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57150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4A3330C-921F-4D10-8625-B53743BD5EBB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57150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4857751"/>
            <a:ext cx="762000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AF14169-18E4-42D9-B639-B6734030AB5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342900"/>
            <a:ext cx="8686800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79349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1281111" y="904874"/>
            <a:ext cx="6581775" cy="1666875"/>
          </a:xfrm>
          <a:prstGeom prst="round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</a:gradFill>
          <a:effectLst>
            <a:innerShdw blurRad="63500"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cs-CZ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1649129"/>
              </p:ext>
            </p:extLst>
          </p:nvPr>
        </p:nvGraphicFramePr>
        <p:xfrm>
          <a:off x="1647188" y="1164111"/>
          <a:ext cx="5849620" cy="12268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849620"/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NÁZEV ŠKOLY:       Základní škola J. E. Purkyně a ZUŠ Libochovice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AUTOR :                  Mgr. Jana Christenová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NÁZEV:                   </a:t>
                      </a:r>
                      <a:r>
                        <a:rPr lang="cs-CZ" sz="1400" dirty="0" smtClean="0">
                          <a:effectLst/>
                        </a:rPr>
                        <a:t>Vy_32_INOVACE_03_Čj_Souvětí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TÉMA:                     </a:t>
                      </a:r>
                      <a:r>
                        <a:rPr lang="cs-CZ" sz="1400" dirty="0" smtClean="0">
                          <a:effectLst/>
                        </a:rPr>
                        <a:t>Souvětí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PROJEKTU:  CZ.1.07/1.4.00/21.2803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6" name="Obrázek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470" y="2931790"/>
            <a:ext cx="5407660" cy="10426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2093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074654"/>
              </p:ext>
            </p:extLst>
          </p:nvPr>
        </p:nvGraphicFramePr>
        <p:xfrm>
          <a:off x="304800" y="1165225"/>
          <a:ext cx="8686800" cy="2949385"/>
        </p:xfrm>
        <a:graphic>
          <a:graphicData uri="http://schemas.openxmlformats.org/drawingml/2006/table">
            <a:tbl>
              <a:tblPr firstRow="1" firstCol="1" bandRow="1"/>
              <a:tblGrid>
                <a:gridCol w="4343400"/>
                <a:gridCol w="434340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Žáci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rozlišují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jednotlivé věty podle sloves (přísudků), 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seznamují se s pojmy věta hlavní </a:t>
                      </a:r>
                      <a:r>
                        <a:rPr lang="cs-CZ" sz="1200" baseline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a vedlejší, zapisují 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vzorce souvětí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Mgr. Jana Christenová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03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Očekávaný výstup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Využívání znalostí o jazykové normě při tvoření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vět, interpunkce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 žádné -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Zpětná vazba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Seznámení s řešením, vlastní ohodnocení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Pracovní list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Aktivita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žák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základní vzdělávání – druhý stupeň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Typická věková skupina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14 - 15 let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Materiál vyhovuje výuce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3828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771800" y="934199"/>
            <a:ext cx="3456384" cy="1296144"/>
          </a:xfrm>
          <a:prstGeom prst="roundRect">
            <a:avLst/>
          </a:prstGeom>
          <a:effectLst>
            <a:innerShdw blurRad="63500" dist="50800" dir="16200000">
              <a:srgbClr val="92D050">
                <a:alpha val="5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/>
              <a:t>Souvětí</a:t>
            </a:r>
            <a:endParaRPr lang="cs-CZ" sz="6000" dirty="0"/>
          </a:p>
        </p:txBody>
      </p:sp>
      <p:sp>
        <p:nvSpPr>
          <p:cNvPr id="3" name="Obdélník 2"/>
          <p:cNvSpPr/>
          <p:nvPr/>
        </p:nvSpPr>
        <p:spPr>
          <a:xfrm>
            <a:off x="0" y="2571750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b="1" dirty="0" smtClean="0"/>
              <a:t>Souvětí vzniká spojením dvou nebo více vět jednoduchých.</a:t>
            </a:r>
          </a:p>
          <a:p>
            <a:pPr algn="ctr"/>
            <a:r>
              <a:rPr lang="cs-CZ" sz="3600" b="1" dirty="0" smtClean="0"/>
              <a:t>Počet vět v souvětí určuje počet sloves</a:t>
            </a:r>
          </a:p>
          <a:p>
            <a:pPr algn="ctr"/>
            <a:r>
              <a:rPr lang="cs-CZ" sz="3600" b="1" dirty="0" smtClean="0"/>
              <a:t> v určitém tvaru (přísudků).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2229089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339502"/>
            <a:ext cx="82089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i="1" u="sng" dirty="0" smtClean="0"/>
              <a:t>Podtrhni slovesné tvary a urči počet vět v souvětí.</a:t>
            </a:r>
            <a:endParaRPr lang="cs-CZ" sz="2800" b="1" i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742295"/>
            <a:ext cx="903649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Babička nám vyprávěla, co zažila v dětství.</a:t>
            </a:r>
          </a:p>
          <a:p>
            <a:endParaRPr lang="cs-CZ" sz="2800" b="1" dirty="0" smtClean="0"/>
          </a:p>
          <a:p>
            <a:r>
              <a:rPr lang="cs-CZ" sz="2800" b="1" dirty="0" smtClean="0"/>
              <a:t>Poslouchali jsme babičku, která nám vyprávěla, </a:t>
            </a:r>
          </a:p>
          <a:p>
            <a:r>
              <a:rPr lang="cs-CZ" sz="2800" b="1" dirty="0" smtClean="0"/>
              <a:t>co všechno zažila, když byla ještě malá. </a:t>
            </a:r>
          </a:p>
          <a:p>
            <a:endParaRPr lang="cs-CZ" sz="2800" b="1" dirty="0" smtClean="0"/>
          </a:p>
          <a:p>
            <a:r>
              <a:rPr lang="cs-CZ" sz="2800" b="1" dirty="0" smtClean="0"/>
              <a:t>Zašel jsem do knihovny, abych si půjčil knížku o rybách.</a:t>
            </a:r>
          </a:p>
          <a:p>
            <a:endParaRPr lang="cs-CZ" sz="2800" b="1" dirty="0"/>
          </a:p>
          <a:p>
            <a:r>
              <a:rPr lang="cs-CZ" sz="2800" b="1" dirty="0" smtClean="0"/>
              <a:t>Když bude hezky, sejdeme se na hřišti a zahrajeme si</a:t>
            </a:r>
          </a:p>
          <a:p>
            <a:r>
              <a:rPr lang="cs-CZ" sz="2800" b="1" dirty="0"/>
              <a:t>k</a:t>
            </a:r>
            <a:r>
              <a:rPr lang="cs-CZ" sz="2800" b="1" dirty="0" smtClean="0"/>
              <a:t>opanou.</a:t>
            </a:r>
          </a:p>
          <a:p>
            <a:endParaRPr lang="cs-CZ" sz="2800" b="1" dirty="0"/>
          </a:p>
        </p:txBody>
      </p:sp>
      <p:pic>
        <p:nvPicPr>
          <p:cNvPr id="1026" name="Picture 2" descr="C:\Users\Škola\AppData\Local\Microsoft\Windows\Temporary Internet Files\Content.IE5\2OIE6DRA\MC9004283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178" y="982719"/>
            <a:ext cx="1584325" cy="198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5343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4572000" y="3147612"/>
            <a:ext cx="4464496" cy="18063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aoblený obdélník 2"/>
          <p:cNvSpPr/>
          <p:nvPr/>
        </p:nvSpPr>
        <p:spPr>
          <a:xfrm>
            <a:off x="467544" y="2571750"/>
            <a:ext cx="3600400" cy="11148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179512" y="411510"/>
            <a:ext cx="87849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dirty="0" smtClean="0"/>
              <a:t>V souvětí rozlišujeme  věty hlavní (H) a vedlejší (V).</a:t>
            </a:r>
          </a:p>
          <a:p>
            <a:r>
              <a:rPr lang="cs-CZ" sz="2400" b="1" i="1" dirty="0" smtClean="0"/>
              <a:t>V každém souvětí musí být alespoň jedna hlavní věta.</a:t>
            </a:r>
          </a:p>
          <a:p>
            <a:r>
              <a:rPr lang="cs-CZ" sz="2400" b="1" i="1" dirty="0" smtClean="0"/>
              <a:t>Hlavní věta (H) je mluvnicky nezávislá, může stát samostatně </a:t>
            </a:r>
          </a:p>
          <a:p>
            <a:r>
              <a:rPr lang="cs-CZ" sz="2400" b="1" i="1" dirty="0" smtClean="0"/>
              <a:t>a nelze se na ni zeptat jinou větou souvětí. </a:t>
            </a:r>
            <a:endParaRPr lang="cs-CZ" sz="2400" b="1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1981170"/>
            <a:ext cx="48466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/>
              <a:t>Vytvoř souvětí s následující stavbou:</a:t>
            </a:r>
            <a:endParaRPr lang="cs-CZ" sz="2400" b="1" i="1" dirty="0"/>
          </a:p>
        </p:txBody>
      </p:sp>
      <p:sp>
        <p:nvSpPr>
          <p:cNvPr id="5" name="Ovál 4"/>
          <p:cNvSpPr/>
          <p:nvPr/>
        </p:nvSpPr>
        <p:spPr>
          <a:xfrm>
            <a:off x="889078" y="2575786"/>
            <a:ext cx="1090634" cy="1086137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5">
                    <a:lumMod val="50000"/>
                  </a:schemeClr>
                </a:solidFill>
              </a:rPr>
              <a:t>I.H</a:t>
            </a:r>
            <a:endParaRPr lang="cs-CZ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2746852" y="2575786"/>
            <a:ext cx="1114895" cy="1114895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5">
                    <a:lumMod val="50000"/>
                  </a:schemeClr>
                </a:solidFill>
              </a:rPr>
              <a:t>II.H</a:t>
            </a:r>
            <a:endParaRPr lang="cs-CZ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123728" y="2715766"/>
            <a:ext cx="4555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a</a:t>
            </a:r>
            <a:endParaRPr lang="cs-CZ" sz="4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580112" y="4115288"/>
            <a:ext cx="20358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, protože</a:t>
            </a:r>
            <a:endParaRPr lang="cs-CZ" sz="4000" dirty="0"/>
          </a:p>
        </p:txBody>
      </p:sp>
      <p:sp>
        <p:nvSpPr>
          <p:cNvPr id="10" name="Ovál 9"/>
          <p:cNvSpPr/>
          <p:nvPr/>
        </p:nvSpPr>
        <p:spPr>
          <a:xfrm>
            <a:off x="4890779" y="3147612"/>
            <a:ext cx="1090634" cy="1086137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5">
                    <a:lumMod val="50000"/>
                  </a:schemeClr>
                </a:solidFill>
              </a:rPr>
              <a:t>I.H</a:t>
            </a:r>
            <a:endParaRPr lang="cs-CZ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7625489" y="3839104"/>
            <a:ext cx="1114895" cy="1114895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5">
                    <a:lumMod val="50000"/>
                  </a:schemeClr>
                </a:solidFill>
              </a:rPr>
              <a:t>II.V</a:t>
            </a:r>
            <a:endParaRPr lang="cs-CZ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046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 animBg="1"/>
      <p:bldP spid="2" grpId="0"/>
      <p:bldP spid="5" grpId="0" animBg="1"/>
      <p:bldP spid="12" grpId="0" animBg="1"/>
      <p:bldP spid="6" grpId="0"/>
      <p:bldP spid="13" grpId="0"/>
      <p:bldP spid="10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339502"/>
            <a:ext cx="82089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i="1" dirty="0" smtClean="0"/>
              <a:t>Vedlejší věta (V) je mluvnicky i významově závislá na jiné větě, a proto se na ni můžeme touto větou zeptat. Nemůže stát samostatně .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539552" y="1851670"/>
            <a:ext cx="792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Když se vrátil (V), pustil se do učení (H).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83568" y="2374890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dirty="0" smtClean="0">
                <a:solidFill>
                  <a:schemeClr val="accent6">
                    <a:lumMod val="50000"/>
                  </a:schemeClr>
                </a:solidFill>
              </a:rPr>
              <a:t>Kdy se pustil do učení? 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355976" y="2343305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dirty="0" smtClean="0">
                <a:solidFill>
                  <a:schemeClr val="accent6">
                    <a:lumMod val="50000"/>
                  </a:schemeClr>
                </a:solidFill>
              </a:rPr>
              <a:t>Když se vrátil.(V)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539552" y="2898110"/>
            <a:ext cx="8352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Babička nám vyprávěla, co zažila v dětství.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683568" y="3421330"/>
            <a:ext cx="4536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dirty="0" smtClean="0">
                <a:solidFill>
                  <a:schemeClr val="accent6">
                    <a:lumMod val="50000"/>
                  </a:schemeClr>
                </a:solidFill>
              </a:rPr>
              <a:t>Co nám babička vyprávěla? 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076056" y="3421330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dirty="0" smtClean="0">
                <a:solidFill>
                  <a:schemeClr val="accent6">
                    <a:lumMod val="50000"/>
                  </a:schemeClr>
                </a:solidFill>
              </a:rPr>
              <a:t>Co zažila v dětství.</a:t>
            </a:r>
            <a:endParaRPr lang="cs-CZ" sz="28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3075" name="Picture 3" descr="C:\Users\Škola\AppData\Local\Microsoft\Windows\Temporary Internet Files\Content.IE5\URSJLXXB\MC90033808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0697" y="1319033"/>
            <a:ext cx="1337767" cy="184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4292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195486"/>
            <a:ext cx="49688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dirty="0" smtClean="0"/>
              <a:t>Grafické znázornění souvětí</a:t>
            </a:r>
            <a:endParaRPr lang="cs-CZ" sz="3200" b="1" i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7890" y="3795886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Jednotlivé věty číslujeme podle jejich pořadí.</a:t>
            </a:r>
            <a:endParaRPr lang="cs-CZ" sz="3200" b="1" dirty="0"/>
          </a:p>
        </p:txBody>
      </p:sp>
      <p:sp>
        <p:nvSpPr>
          <p:cNvPr id="5" name="Ovál 4"/>
          <p:cNvSpPr/>
          <p:nvPr/>
        </p:nvSpPr>
        <p:spPr>
          <a:xfrm>
            <a:off x="1545029" y="817121"/>
            <a:ext cx="1234260" cy="1097373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</a:rPr>
              <a:t>I. H</a:t>
            </a:r>
            <a:endParaRPr lang="cs-CZ" sz="36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cxnSp>
        <p:nvCxnSpPr>
          <p:cNvPr id="7" name="Přímá spojnice 6"/>
          <p:cNvCxnSpPr>
            <a:stCxn id="5" idx="6"/>
          </p:cNvCxnSpPr>
          <p:nvPr/>
        </p:nvCxnSpPr>
        <p:spPr>
          <a:xfrm>
            <a:off x="2779289" y="1365808"/>
            <a:ext cx="1379134" cy="5486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4211959" y="1739012"/>
            <a:ext cx="8893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, aby</a:t>
            </a:r>
            <a:endParaRPr lang="cs-CZ" sz="2800" b="1" dirty="0"/>
          </a:p>
        </p:txBody>
      </p:sp>
      <p:sp>
        <p:nvSpPr>
          <p:cNvPr id="9" name="Ovál 8"/>
          <p:cNvSpPr/>
          <p:nvPr/>
        </p:nvSpPr>
        <p:spPr>
          <a:xfrm>
            <a:off x="5400876" y="1506221"/>
            <a:ext cx="1259355" cy="1259355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accent5">
                    <a:lumMod val="50000"/>
                  </a:schemeClr>
                </a:solidFill>
              </a:rPr>
              <a:t>II.V</a:t>
            </a:r>
            <a:endParaRPr lang="cs-CZ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11560" y="3003798"/>
            <a:ext cx="73448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K zraněnému přišel lékař, aby ho ošetřil.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32318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  <p:bldP spid="8" grpId="0"/>
      <p:bldP spid="9" grpId="0" animBg="1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267494"/>
            <a:ext cx="72959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i="1" dirty="0" smtClean="0"/>
              <a:t>Rozliš věty hlavní a vedlejší a graficky znázorni </a:t>
            </a:r>
            <a:endParaRPr lang="cs-CZ" sz="2800" b="1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915566"/>
            <a:ext cx="8712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Někteří chlapci odběhli do lesa, aby nasbírali suché dříví.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2151741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Bylo dlouho zataženo, ale nakonec vysvitlo slunce.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3507854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Když jsme přišli domů, byla už tma.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293126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95486"/>
            <a:ext cx="7056784" cy="4955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u="sng" dirty="0" smtClean="0"/>
              <a:t>ŘEŠENÍ:</a:t>
            </a:r>
          </a:p>
          <a:p>
            <a:r>
              <a:rPr lang="cs-CZ" b="1" i="1" u="sng" dirty="0" smtClean="0"/>
              <a:t>Podtrhni slovesné tvary a urči počet vět v souvětí.</a:t>
            </a:r>
          </a:p>
          <a:p>
            <a:r>
              <a:rPr lang="cs-CZ" b="1" dirty="0" smtClean="0"/>
              <a:t>Babička nám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vyprávěla</a:t>
            </a:r>
            <a:r>
              <a:rPr lang="cs-CZ" b="1" dirty="0" smtClean="0"/>
              <a:t>, co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zažila</a:t>
            </a:r>
            <a:r>
              <a:rPr lang="cs-CZ" b="1" dirty="0" smtClean="0"/>
              <a:t> v dětství.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</a:p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Poslouchali jsme </a:t>
            </a:r>
            <a:r>
              <a:rPr lang="cs-CZ" b="1" dirty="0" smtClean="0"/>
              <a:t>babičku, která nám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vyprávěla</a:t>
            </a:r>
            <a:r>
              <a:rPr lang="cs-CZ" b="1" dirty="0" smtClean="0"/>
              <a:t>, </a:t>
            </a:r>
          </a:p>
          <a:p>
            <a:r>
              <a:rPr lang="cs-CZ" b="1" dirty="0" smtClean="0"/>
              <a:t>co všechno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zažila</a:t>
            </a:r>
            <a:r>
              <a:rPr lang="cs-CZ" b="1" dirty="0" smtClean="0"/>
              <a:t>, když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byla</a:t>
            </a:r>
            <a:r>
              <a:rPr lang="cs-CZ" b="1" dirty="0" smtClean="0"/>
              <a:t> ještě malá.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4 </a:t>
            </a:r>
          </a:p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Zašel jsem </a:t>
            </a:r>
            <a:r>
              <a:rPr lang="cs-CZ" b="1" dirty="0" smtClean="0"/>
              <a:t>do knihovny, a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bych si půjčil </a:t>
            </a:r>
            <a:r>
              <a:rPr lang="cs-CZ" b="1" dirty="0" smtClean="0"/>
              <a:t>knížku o rybách.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2</a:t>
            </a:r>
          </a:p>
          <a:p>
            <a:r>
              <a:rPr lang="cs-CZ" b="1" dirty="0" smtClean="0"/>
              <a:t>Když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bude </a:t>
            </a:r>
            <a:r>
              <a:rPr lang="cs-CZ" b="1" dirty="0" smtClean="0"/>
              <a:t>hezky,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sejdeme se </a:t>
            </a:r>
            <a:r>
              <a:rPr lang="cs-CZ" b="1" dirty="0" smtClean="0"/>
              <a:t>na hřišti a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zahrajeme si</a:t>
            </a:r>
          </a:p>
          <a:p>
            <a:r>
              <a:rPr lang="cs-CZ" b="1" dirty="0" smtClean="0"/>
              <a:t>kopanou.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3</a:t>
            </a:r>
          </a:p>
          <a:p>
            <a:endParaRPr lang="cs-CZ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b="1" dirty="0" smtClean="0"/>
          </a:p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I. H</a:t>
            </a:r>
          </a:p>
          <a:p>
            <a:r>
              <a:rPr lang="cs-CZ" dirty="0" smtClean="0"/>
              <a:t>        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, aby II. V</a:t>
            </a:r>
          </a:p>
          <a:p>
            <a:r>
              <a:rPr lang="cs-CZ" b="1" dirty="0"/>
              <a:t>Bylo dlouho zataženo, ale nakonec vysvitlo slunce</a:t>
            </a:r>
            <a:r>
              <a:rPr lang="cs-CZ" b="1" dirty="0" smtClean="0"/>
              <a:t>.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I. H         , ale II. H</a:t>
            </a:r>
            <a:endParaRPr lang="cs-CZ" b="1" dirty="0"/>
          </a:p>
          <a:p>
            <a:r>
              <a:rPr lang="cs-CZ" b="1" dirty="0"/>
              <a:t>Když jsme přišli domů, byla už tma.</a:t>
            </a:r>
          </a:p>
          <a:p>
            <a:r>
              <a:rPr lang="cs-CZ" b="1" dirty="0" smtClean="0"/>
              <a:t>                      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II. H</a:t>
            </a:r>
          </a:p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Když I. V</a:t>
            </a:r>
          </a:p>
        </p:txBody>
      </p:sp>
      <p:sp>
        <p:nvSpPr>
          <p:cNvPr id="5" name="Obdélník 4"/>
          <p:cNvSpPr/>
          <p:nvPr/>
        </p:nvSpPr>
        <p:spPr>
          <a:xfrm>
            <a:off x="251520" y="2499742"/>
            <a:ext cx="52383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i="1" u="sng" smtClean="0"/>
              <a:t>Rozliš věty hlavní a vedlejší a graficky znázorni:</a:t>
            </a:r>
          </a:p>
          <a:p>
            <a:endParaRPr lang="cs-CZ" b="1" i="1" u="sng" smtClean="0"/>
          </a:p>
          <a:p>
            <a:r>
              <a:rPr lang="cs-CZ" b="1" i="1" u="sng" smtClean="0"/>
              <a:t> </a:t>
            </a:r>
            <a:endParaRPr lang="cs-CZ" b="1" i="1" u="sng" dirty="0"/>
          </a:p>
        </p:txBody>
      </p:sp>
      <p:sp>
        <p:nvSpPr>
          <p:cNvPr id="6" name="Obdélník 5"/>
          <p:cNvSpPr/>
          <p:nvPr/>
        </p:nvSpPr>
        <p:spPr>
          <a:xfrm>
            <a:off x="323528" y="2859782"/>
            <a:ext cx="63367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smtClean="0"/>
              <a:t>Někteří chlapci odběhli do lesa, aby nasbírali suché dříví.</a:t>
            </a:r>
            <a:endParaRPr lang="cs-CZ"/>
          </a:p>
        </p:txBody>
      </p:sp>
      <p:cxnSp>
        <p:nvCxnSpPr>
          <p:cNvPr id="3" name="Přímá spojnice 2"/>
          <p:cNvCxnSpPr/>
          <p:nvPr/>
        </p:nvCxnSpPr>
        <p:spPr>
          <a:xfrm>
            <a:off x="683568" y="3423072"/>
            <a:ext cx="432048" cy="156790"/>
          </a:xfrm>
          <a:prstGeom prst="line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5677025" y="3939902"/>
            <a:ext cx="432048" cy="0"/>
          </a:xfrm>
          <a:prstGeom prst="line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1284680" y="4620200"/>
            <a:ext cx="432048" cy="144016"/>
          </a:xfrm>
          <a:prstGeom prst="line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00295" y="1275606"/>
            <a:ext cx="760644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b="1" dirty="0" smtClean="0"/>
              <a:t>V programu PowerPoint zpracovala Mgr. Jana Christenová</a:t>
            </a:r>
          </a:p>
          <a:p>
            <a:pPr algn="ctr"/>
            <a:endParaRPr lang="cs-CZ" sz="2400" b="1" dirty="0"/>
          </a:p>
          <a:p>
            <a:pPr algn="ctr"/>
            <a:r>
              <a:rPr lang="cs-CZ" sz="2400" b="1" dirty="0">
                <a:solidFill>
                  <a:prstClr val="black"/>
                </a:solidFill>
              </a:rPr>
              <a:t>Ilustrace www.office.microsoft.com</a:t>
            </a:r>
            <a:endParaRPr lang="cs-CZ" sz="2400" b="1" dirty="0"/>
          </a:p>
        </p:txBody>
      </p:sp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470" y="2931790"/>
            <a:ext cx="5407660" cy="10426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86865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řížka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184</TotalTime>
  <Words>528</Words>
  <Application>Microsoft Office PowerPoint</Application>
  <PresentationFormat>Předvádění na obrazovce (16:9)</PresentationFormat>
  <Paragraphs>94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Christenová</dc:creator>
  <cp:lastModifiedBy>Jana Christenová</cp:lastModifiedBy>
  <cp:revision>22</cp:revision>
  <dcterms:created xsi:type="dcterms:W3CDTF">2013-04-05T19:38:36Z</dcterms:created>
  <dcterms:modified xsi:type="dcterms:W3CDTF">2013-04-09T08:30:24Z</dcterms:modified>
</cp:coreProperties>
</file>