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2"/>
  </p:notesMasterIdLst>
  <p:sldIdLst>
    <p:sldId id="257" r:id="rId2"/>
    <p:sldId id="258" r:id="rId3"/>
    <p:sldId id="259" r:id="rId4"/>
    <p:sldId id="260" r:id="rId5"/>
    <p:sldId id="261" r:id="rId6"/>
    <p:sldId id="264" r:id="rId7"/>
    <p:sldId id="269" r:id="rId8"/>
    <p:sldId id="270" r:id="rId9"/>
    <p:sldId id="271" r:id="rId10"/>
    <p:sldId id="268" r:id="rId11"/>
  </p:sldIdLst>
  <p:sldSz cx="9144000" cy="6858000" type="screen4x3"/>
  <p:notesSz cx="7099300" cy="10234613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9B9FF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 vertBarState="maximized">
    <p:restoredLeft sz="34587" autoAdjust="0"/>
    <p:restoredTop sz="94653" autoAdjust="0"/>
  </p:normalViewPr>
  <p:slideViewPr>
    <p:cSldViewPr>
      <p:cViewPr varScale="1">
        <p:scale>
          <a:sx n="70" d="100"/>
          <a:sy n="70" d="100"/>
        </p:scale>
        <p:origin x="-126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>
              <a:latin typeface="+mj-lt"/>
            </a:rPr>
            <a:t>NÁZEV:</a:t>
          </a:r>
          <a:r>
            <a:rPr lang="cs-CZ" sz="2000" baseline="0" dirty="0" smtClean="0">
              <a:latin typeface="+mj-lt"/>
            </a:rPr>
            <a:t> </a:t>
          </a:r>
          <a:r>
            <a:rPr lang="cs-CZ" sz="2000" baseline="0" dirty="0" smtClean="0">
              <a:latin typeface="+mj-lt"/>
            </a:rPr>
            <a:t>VY_52_INOVACE_01_F+Z_20</a:t>
          </a:r>
          <a:endParaRPr lang="cs-CZ" sz="2000" dirty="0">
            <a:latin typeface="+mj-lt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>
              <a:latin typeface="+mj-lt"/>
            </a:rPr>
            <a:t>NÁZEV ŠKOLY: </a:t>
          </a:r>
          <a:r>
            <a:rPr lang="cs-CZ" sz="1100" dirty="0" smtClean="0">
              <a:latin typeface="+mj-lt"/>
            </a:rPr>
            <a:t>Základní škola, Uherský Ostroh, okres Uherské Hradiště, příspěvková organizace</a:t>
          </a:r>
          <a:endParaRPr lang="cs-CZ" sz="1100" dirty="0">
            <a:latin typeface="+mj-lt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>
              <a:latin typeface="+mj-lt"/>
            </a:rPr>
            <a:t>AUTOR: RNDr. Ivana </a:t>
          </a:r>
          <a:r>
            <a:rPr lang="cs-CZ" sz="2000" dirty="0" err="1" smtClean="0">
              <a:latin typeface="+mj-lt"/>
            </a:rPr>
            <a:t>Bělohradová</a:t>
          </a:r>
          <a:endParaRPr lang="cs-CZ" sz="2000" dirty="0">
            <a:latin typeface="+mj-lt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>
              <a:latin typeface="+mj-lt"/>
            </a:rPr>
            <a:t>TÉMA: 9.A – F – </a:t>
          </a:r>
          <a:r>
            <a:rPr lang="cs-CZ" sz="2000" dirty="0" smtClean="0">
              <a:latin typeface="+mj-lt"/>
            </a:rPr>
            <a:t>Elektrický odpor</a:t>
          </a:r>
          <a:endParaRPr lang="cs-CZ" sz="2000" dirty="0">
            <a:latin typeface="+mj-lt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>
              <a:latin typeface="+mj-lt"/>
            </a:rPr>
            <a:t>ČÍSLO PROJEKTU: CZ.1.07/1.4.00/21.1616 </a:t>
          </a:r>
          <a:endParaRPr lang="cs-CZ" sz="2000" dirty="0">
            <a:latin typeface="+mj-lt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>
        <a:gradFill rotWithShape="0">
          <a:gsLst>
            <a:gs pos="0">
              <a:srgbClr val="000082"/>
            </a:gs>
            <a:gs pos="13000">
              <a:srgbClr val="0047FF"/>
            </a:gs>
            <a:gs pos="28000">
              <a:srgbClr val="000082"/>
            </a:gs>
            <a:gs pos="42999">
              <a:srgbClr val="0047FF"/>
            </a:gs>
            <a:gs pos="58000">
              <a:srgbClr val="000082"/>
            </a:gs>
            <a:gs pos="72000">
              <a:srgbClr val="0047FF"/>
            </a:gs>
            <a:gs pos="87000">
              <a:srgbClr val="000082"/>
            </a:gs>
            <a:gs pos="100000">
              <a:srgbClr val="0047FF"/>
            </a:gs>
          </a:gsLst>
          <a:lin ang="16200000" scaled="0"/>
        </a:gradFill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>
        <a:gradFill rotWithShape="0">
          <a:gsLst>
            <a:gs pos="0">
              <a:srgbClr val="000082"/>
            </a:gs>
            <a:gs pos="13000">
              <a:srgbClr val="0047FF"/>
            </a:gs>
            <a:gs pos="28000">
              <a:srgbClr val="000082"/>
            </a:gs>
            <a:gs pos="42999">
              <a:srgbClr val="0047FF"/>
            </a:gs>
            <a:gs pos="58000">
              <a:srgbClr val="000082"/>
            </a:gs>
            <a:gs pos="72000">
              <a:srgbClr val="0047FF"/>
            </a:gs>
            <a:gs pos="87000">
              <a:srgbClr val="000082"/>
            </a:gs>
            <a:gs pos="100000">
              <a:srgbClr val="0047FF"/>
            </a:gs>
          </a:gsLst>
          <a:lin ang="16200000" scaled="0"/>
        </a:gradFill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07466DB-1603-4387-A223-6E177BF7A339}" type="presOf" srcId="{D1B46980-6531-4606-95E6-44980827E919}" destId="{2BE915AB-18AA-4053-B92C-3BFC9ED204BB}" srcOrd="1" destOrd="0" presId="urn:microsoft.com/office/officeart/2005/8/layout/target3"/>
    <dgm:cxn modelId="{84C84836-0F2A-4AA1-BD1F-D934BCA7C8E3}" type="presOf" srcId="{757F3AB3-0718-4624-B441-E567A8F0AB56}" destId="{333A1088-737F-45CB-B68E-254E46348037}" srcOrd="0" destOrd="0" presId="urn:microsoft.com/office/officeart/2005/8/layout/target3"/>
    <dgm:cxn modelId="{E1A0FAFE-F4AE-4484-BAA3-FDCA5D2C0AC2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A5AD078-1DA9-4405-A612-35BBCBC6AC88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D64EF9B-6F3F-4566-8DBF-44CA4BDD0CD8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441F5E3D-51D1-449A-9996-AA6C981BFECA}" type="presOf" srcId="{B651F6E3-6281-48DB-9319-2AEAFDAE7572}" destId="{6BB5E863-4638-4E1D-BFDE-399D028AC4ED}" srcOrd="1" destOrd="0" presId="urn:microsoft.com/office/officeart/2005/8/layout/target3"/>
    <dgm:cxn modelId="{5E34820F-B25A-4CE2-87E5-6498368EBFEE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A89BD8A-9F8D-45BD-B6EB-1D4C50917121}" type="presOf" srcId="{4C35D32F-0EAB-4CD7-82EE-45574DC2A586}" destId="{8BEBB6EC-1DAA-4CAC-8A25-BC0FCBD5DBD5}" srcOrd="0" destOrd="0" presId="urn:microsoft.com/office/officeart/2005/8/layout/target3"/>
    <dgm:cxn modelId="{EC679FBD-84F4-4440-8AEA-0A8F39C88550}" type="presOf" srcId="{D1B46980-6531-4606-95E6-44980827E919}" destId="{6140AFEC-043D-4C43-A2F9-D0F5331DF3A3}" srcOrd="0" destOrd="0" presId="urn:microsoft.com/office/officeart/2005/8/layout/target3"/>
    <dgm:cxn modelId="{9193BC1E-C604-4667-A00D-108623D25949}" type="presOf" srcId="{B651F6E3-6281-48DB-9319-2AEAFDAE7572}" destId="{619D679B-A015-4ECF-8348-D1034C574F40}" srcOrd="0" destOrd="0" presId="urn:microsoft.com/office/officeart/2005/8/layout/target3"/>
    <dgm:cxn modelId="{78043A32-5102-4BFA-9F33-2262955DDFF2}" type="presOf" srcId="{D8197B8C-B260-4A16-BDF4-0947B075E274}" destId="{25B08C86-7E15-44DC-BE7F-FFB55DD49D12}" srcOrd="0" destOrd="0" presId="urn:microsoft.com/office/officeart/2005/8/layout/target3"/>
    <dgm:cxn modelId="{524851B1-29E3-4C56-88C1-DF82CACFE135}" type="presParOf" srcId="{333A1088-737F-45CB-B68E-254E46348037}" destId="{F5ABB229-8D3B-4694-996A-96F23CF14429}" srcOrd="0" destOrd="0" presId="urn:microsoft.com/office/officeart/2005/8/layout/target3"/>
    <dgm:cxn modelId="{2F8990D7-A6AD-4509-B1A6-C96DDF2AA644}" type="presParOf" srcId="{333A1088-737F-45CB-B68E-254E46348037}" destId="{F41139FD-01EE-4571-8B17-4FB00FC51163}" srcOrd="1" destOrd="0" presId="urn:microsoft.com/office/officeart/2005/8/layout/target3"/>
    <dgm:cxn modelId="{B1462777-4488-4FB6-85CB-A6B3A104A8F2}" type="presParOf" srcId="{333A1088-737F-45CB-B68E-254E46348037}" destId="{D005CE8C-CC26-4C3E-AC11-E15060ECD759}" srcOrd="2" destOrd="0" presId="urn:microsoft.com/office/officeart/2005/8/layout/target3"/>
    <dgm:cxn modelId="{7778D20F-8E93-4F63-A179-1F6C455C5B47}" type="presParOf" srcId="{333A1088-737F-45CB-B68E-254E46348037}" destId="{2C702D82-9B77-49B7-9568-BB8EB47C3372}" srcOrd="3" destOrd="0" presId="urn:microsoft.com/office/officeart/2005/8/layout/target3"/>
    <dgm:cxn modelId="{4D1012C4-CEB7-4D1A-895F-02E631693EA1}" type="presParOf" srcId="{333A1088-737F-45CB-B68E-254E46348037}" destId="{A52A0455-90FF-4808-ABD0-F02540D31D5A}" srcOrd="4" destOrd="0" presId="urn:microsoft.com/office/officeart/2005/8/layout/target3"/>
    <dgm:cxn modelId="{60C1E5C5-3DA4-40CC-A66E-30E8A7368F15}" type="presParOf" srcId="{333A1088-737F-45CB-B68E-254E46348037}" destId="{6140AFEC-043D-4C43-A2F9-D0F5331DF3A3}" srcOrd="5" destOrd="0" presId="urn:microsoft.com/office/officeart/2005/8/layout/target3"/>
    <dgm:cxn modelId="{09BF8434-0495-4CAF-AA71-73601C1EE3E6}" type="presParOf" srcId="{333A1088-737F-45CB-B68E-254E46348037}" destId="{9358AC05-5D7D-4327-9F80-1AD486AEA664}" srcOrd="6" destOrd="0" presId="urn:microsoft.com/office/officeart/2005/8/layout/target3"/>
    <dgm:cxn modelId="{8BD697F3-3ACA-46A4-A65B-A54442637CD7}" type="presParOf" srcId="{333A1088-737F-45CB-B68E-254E46348037}" destId="{313FC574-E1CD-4FB4-B054-0B805CE0447D}" srcOrd="7" destOrd="0" presId="urn:microsoft.com/office/officeart/2005/8/layout/target3"/>
    <dgm:cxn modelId="{411920B0-50F6-489C-9D17-36D75BA36A28}" type="presParOf" srcId="{333A1088-737F-45CB-B68E-254E46348037}" destId="{619D679B-A015-4ECF-8348-D1034C574F40}" srcOrd="8" destOrd="0" presId="urn:microsoft.com/office/officeart/2005/8/layout/target3"/>
    <dgm:cxn modelId="{A729B4A2-361D-4A1B-97A2-9EEAE96097EF}" type="presParOf" srcId="{333A1088-737F-45CB-B68E-254E46348037}" destId="{322283A8-4A27-4CDA-BAE3-F381106A9174}" srcOrd="9" destOrd="0" presId="urn:microsoft.com/office/officeart/2005/8/layout/target3"/>
    <dgm:cxn modelId="{7A8E6893-EE5B-4F58-8277-F74F000311A4}" type="presParOf" srcId="{333A1088-737F-45CB-B68E-254E46348037}" destId="{FFC9F71D-1B4F-4AD9-A4A6-86ADEFC8AF5C}" srcOrd="10" destOrd="0" presId="urn:microsoft.com/office/officeart/2005/8/layout/target3"/>
    <dgm:cxn modelId="{BBD2CEAC-3F7A-4450-9E5B-D07A6291DE44}" type="presParOf" srcId="{333A1088-737F-45CB-B68E-254E46348037}" destId="{25B08C86-7E15-44DC-BE7F-FFB55DD49D12}" srcOrd="11" destOrd="0" presId="urn:microsoft.com/office/officeart/2005/8/layout/target3"/>
    <dgm:cxn modelId="{7C92DBDC-0328-4059-8D37-2707609A6C3C}" type="presParOf" srcId="{333A1088-737F-45CB-B68E-254E46348037}" destId="{76644BE8-9D7C-4C09-B250-3D10AF48CBB7}" srcOrd="12" destOrd="0" presId="urn:microsoft.com/office/officeart/2005/8/layout/target3"/>
    <dgm:cxn modelId="{4400FA4D-666D-43EB-8CEF-055F0B26DC05}" type="presParOf" srcId="{333A1088-737F-45CB-B68E-254E46348037}" destId="{EE85B701-7295-41C0-BA7A-34D3756A2AE6}" srcOrd="13" destOrd="0" presId="urn:microsoft.com/office/officeart/2005/8/layout/target3"/>
    <dgm:cxn modelId="{D5788945-885C-479A-A80F-FE3052755B08}" type="presParOf" srcId="{333A1088-737F-45CB-B68E-254E46348037}" destId="{8BEBB6EC-1DAA-4CAC-8A25-BC0FCBD5DBD5}" srcOrd="14" destOrd="0" presId="urn:microsoft.com/office/officeart/2005/8/layout/target3"/>
    <dgm:cxn modelId="{A128738F-1BC4-4B47-ABCD-09A18F2AAEDF}" type="presParOf" srcId="{333A1088-737F-45CB-B68E-254E46348037}" destId="{AED2198E-93D5-4001-81B4-73124B309672}" srcOrd="15" destOrd="0" presId="urn:microsoft.com/office/officeart/2005/8/layout/target3"/>
    <dgm:cxn modelId="{7E371DD7-CF02-4023-8EDD-E37DA8980616}" type="presParOf" srcId="{333A1088-737F-45CB-B68E-254E46348037}" destId="{2BE915AB-18AA-4053-B92C-3BFC9ED204BB}" srcOrd="16" destOrd="0" presId="urn:microsoft.com/office/officeart/2005/8/layout/target3"/>
    <dgm:cxn modelId="{EF384B61-2BBE-47B5-A7A2-9DD888EC6A05}" type="presParOf" srcId="{333A1088-737F-45CB-B68E-254E46348037}" destId="{6BB5E863-4638-4E1D-BFDE-399D028AC4ED}" srcOrd="17" destOrd="0" presId="urn:microsoft.com/office/officeart/2005/8/layout/target3"/>
    <dgm:cxn modelId="{217CC6E0-2568-47AD-9F8E-B83B253CFB3A}" type="presParOf" srcId="{333A1088-737F-45CB-B68E-254E46348037}" destId="{5A5FFA88-C948-4069-8E93-59FA12366E83}" srcOrd="18" destOrd="0" presId="urn:microsoft.com/office/officeart/2005/8/layout/target3"/>
    <dgm:cxn modelId="{F2B059BD-F047-473D-A08A-C30F71A517F1}" type="presParOf" srcId="{333A1088-737F-45CB-B68E-254E46348037}" destId="{890E4F0B-2866-4A3F-A3C7-2A14B1797930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76363" cy="5117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>
            <a:lvl1pPr>
              <a:defRPr sz="1300"/>
            </a:lvl1pPr>
          </a:lstStyle>
          <a:p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294" y="0"/>
            <a:ext cx="3076363" cy="5117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>
            <a:lvl1pPr algn="r">
              <a:defRPr sz="1300"/>
            </a:lvl1pPr>
          </a:lstStyle>
          <a:p>
            <a:endParaRPr lang="cs-CZ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2188" y="768350"/>
            <a:ext cx="5114925" cy="38369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930" y="4861441"/>
            <a:ext cx="5679440" cy="46055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721106"/>
            <a:ext cx="3076363" cy="5117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48" tIns="49524" rIns="99048" bIns="49524" numCol="1" anchor="b" anchorCtr="0" compatLnSpc="1">
            <a:prstTxWarp prst="textNoShape">
              <a:avLst/>
            </a:prstTxWarp>
          </a:bodyPr>
          <a:lstStyle>
            <a:lvl1pPr>
              <a:defRPr sz="1300"/>
            </a:lvl1pPr>
          </a:lstStyle>
          <a:p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294" y="9721106"/>
            <a:ext cx="3076363" cy="5117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48" tIns="49524" rIns="99048" bIns="49524" numCol="1" anchor="b" anchorCtr="0" compatLnSpc="1">
            <a:prstTxWarp prst="textNoShape">
              <a:avLst/>
            </a:prstTxWarp>
          </a:bodyPr>
          <a:lstStyle>
            <a:lvl1pPr algn="r">
              <a:defRPr sz="1300"/>
            </a:lvl1pPr>
          </a:lstStyle>
          <a:p>
            <a:fld id="{81DF8729-5ECD-43B6-B1A9-4A362477E0B0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70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7171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7172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7173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7174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7175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7176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7177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7178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7179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7180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7181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7182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7183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</p:grpSp>
      </p:grpSp>
      <p:sp>
        <p:nvSpPr>
          <p:cNvPr id="7184" name="Rectangle 16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185" name="Rectangle 17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186" name="Rectangle 18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7AC1D0EB-A4DF-4763-BA0A-080F2C6A8BF0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187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7188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r>
              <a:rPr lang="cs-CZ"/>
              <a:t>Klepnutím lze upravit styl předlohy podnadpisů.</a:t>
            </a:r>
          </a:p>
        </p:txBody>
      </p:sp>
    </p:spTree>
  </p:cSld>
  <p:clrMapOvr>
    <a:masterClrMapping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91BAE2C-1727-4111-895F-3E3AB3899441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138FE32-E1A4-466C-BDE5-9A12C58C80F0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3B773B1-B2B6-4BAF-A6A5-6DD7D2994C05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80F810D-5B90-4D38-9F61-3A5C00359F67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547F9CE-9EF5-4CA6-B8B8-AFA9EF9B83EA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81E531C0-D886-4217-8751-4B0820ADC921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04BB788-9772-46EA-A5C2-7517A00781EB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9765EEB-D74A-4684-ABC6-593B618B6B9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F2D70E6-8FEC-4FC6-B87B-6D18B03F07A0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38143B1-C028-42E9-AD0E-ADCD253F06D0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endParaRPr lang="cs-CZ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 Black" pitchFamily="34" charset="0"/>
              </a:defRPr>
            </a:lvl1pPr>
          </a:lstStyle>
          <a:p>
            <a:fld id="{35DA1D79-7D33-4BDB-8786-A95FC8BEDE66}" type="slidenum">
              <a:rPr lang="cs-CZ"/>
              <a:pPr/>
              <a:t>‹#›</a:t>
            </a:fld>
            <a:endParaRPr lang="cs-CZ"/>
          </a:p>
        </p:txBody>
      </p:sp>
      <p:grpSp>
        <p:nvGrpSpPr>
          <p:cNvPr id="6148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6149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6150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6151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6152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6153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6154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6155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6156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6157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accent2"/>
                </a:solidFill>
              </a:endParaRPr>
            </a:p>
          </p:txBody>
        </p:sp>
      </p:grpSp>
      <p:sp>
        <p:nvSpPr>
          <p:cNvPr id="6158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6159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160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transition>
    <p:wipe dir="d"/>
  </p:transition>
  <p:txStyles>
    <p:titleStyle>
      <a:lvl1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000" dirty="0" smtClean="0">
                <a:effectLst>
                  <a:outerShdw blurRad="50800" dist="38100" dir="18900000" algn="bl" rotWithShape="0">
                    <a:srgbClr val="C00000">
                      <a:alpha val="40000"/>
                    </a:srgbClr>
                  </a:outerShdw>
                </a:effectLst>
              </a:rPr>
              <a:t>Anotace</a:t>
            </a:r>
            <a:endParaRPr lang="cs-CZ" sz="5000" dirty="0">
              <a:effectLst>
                <a:outerShdw blurRad="50800" dist="38100" dir="18900000" algn="bl" rotWithShape="0">
                  <a:srgbClr val="C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+mj-lt"/>
              </a:rPr>
              <a:t>Prezentace je vhodná pro seznámení žáků       s danými pojmy, označením, převodními vztahy a k procvičení převodů. Tento materiál lze výhodně použít i při opakování.</a:t>
            </a:r>
          </a:p>
          <a:p>
            <a:r>
              <a:rPr lang="cs-CZ" dirty="0" smtClean="0">
                <a:latin typeface="+mj-lt"/>
              </a:rPr>
              <a:t>Odezva žáků byla pozitivní, různorodé zadání  zaujalo.</a:t>
            </a:r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85786" y="3857628"/>
            <a:ext cx="7772400" cy="1362075"/>
          </a:xfrm>
        </p:spPr>
        <p:txBody>
          <a:bodyPr/>
          <a:lstStyle/>
          <a:p>
            <a:pPr algn="ctr"/>
            <a:r>
              <a:rPr lang="cs-CZ" sz="5400" b="0" cap="none" dirty="0" smtClean="0">
                <a:effectLst>
                  <a:outerShdw blurRad="50800" dist="38100" dir="18900000" algn="bl" rotWithShape="0">
                    <a:srgbClr val="C00000">
                      <a:alpha val="40000"/>
                    </a:srgbClr>
                  </a:outerShdw>
                </a:effectLst>
                <a:ea typeface="+mn-ea"/>
                <a:cs typeface="+mn-cs"/>
              </a:rPr>
              <a:t>a převody jednotek</a:t>
            </a:r>
            <a:endParaRPr lang="cs-CZ" sz="5400" b="0" cap="none" dirty="0">
              <a:effectLst>
                <a:outerShdw blurRad="50800" dist="38100" dir="18900000" algn="bl" rotWithShape="0">
                  <a:srgbClr val="C00000">
                    <a:alpha val="40000"/>
                  </a:srgbClr>
                </a:outerShdw>
              </a:effectLst>
              <a:ea typeface="+mn-ea"/>
              <a:cs typeface="+mn-cs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42910" y="1928802"/>
            <a:ext cx="7772400" cy="1500187"/>
          </a:xfrm>
        </p:spPr>
        <p:txBody>
          <a:bodyPr/>
          <a:lstStyle/>
          <a:p>
            <a:pPr algn="ctr"/>
            <a:r>
              <a:rPr lang="cs-CZ" sz="8800" dirty="0" smtClean="0">
                <a:effectLst>
                  <a:outerShdw blurRad="50800" dist="38100" dir="18900000" algn="bl" rotWithShape="0">
                    <a:srgbClr val="C00000">
                      <a:alpha val="40000"/>
                    </a:srgbClr>
                  </a:outerShdw>
                </a:effectLst>
                <a:latin typeface="+mj-lt"/>
              </a:rPr>
              <a:t>Elektrický odpor </a:t>
            </a:r>
            <a:endParaRPr lang="cs-CZ" sz="8800" dirty="0">
              <a:effectLst>
                <a:outerShdw blurRad="50800" dist="38100" dir="18900000" algn="bl" rotWithShape="0">
                  <a:srgbClr val="C00000">
                    <a:alpha val="40000"/>
                  </a:srgbClr>
                </a:outerShdw>
              </a:effectLst>
              <a:latin typeface="+mj-lt"/>
            </a:endParaRPr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Zpět nebo Předchozí 4">
            <a:hlinkClick r:id="" action="ppaction://hlinkshowjump?jump=previousslide" highlightClick="1"/>
          </p:cNvPr>
          <p:cNvSpPr/>
          <p:nvPr/>
        </p:nvSpPr>
        <p:spPr>
          <a:xfrm>
            <a:off x="7643834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000" dirty="0" smtClean="0">
                <a:effectLst>
                  <a:outerShdw blurRad="50800" dist="38100" dir="18900000" algn="bl" rotWithShape="0">
                    <a:srgbClr val="C00000">
                      <a:alpha val="40000"/>
                    </a:srgbClr>
                  </a:outerShdw>
                </a:effectLst>
              </a:rPr>
              <a:t>Elektrický odpor</a:t>
            </a:r>
            <a:endParaRPr lang="cs-CZ" sz="5000" dirty="0">
              <a:effectLst>
                <a:outerShdw blurRad="50800" dist="38100" dir="18900000" algn="bl" rotWithShape="0">
                  <a:srgbClr val="C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1200"/>
            <a:ext cx="8229600" cy="4376758"/>
          </a:xfrm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+mj-lt"/>
              </a:rPr>
              <a:t>Je fyzikální veličina.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+mj-lt"/>
              </a:rPr>
              <a:t>Označení:</a:t>
            </a:r>
            <a:r>
              <a:rPr lang="cs-CZ" dirty="0" smtClean="0">
                <a:latin typeface="+mj-lt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+mj-lt"/>
              </a:rPr>
              <a:t>R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+mj-lt"/>
              </a:rPr>
              <a:t>Základní jednotka:</a:t>
            </a:r>
            <a:r>
              <a:rPr lang="cs-CZ" dirty="0" smtClean="0">
                <a:latin typeface="+mj-lt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+mj-lt"/>
                <a:sym typeface="Symbol"/>
              </a:rPr>
              <a:t></a:t>
            </a:r>
            <a:r>
              <a:rPr lang="cs-CZ" dirty="0" smtClean="0">
                <a:latin typeface="+mj-lt"/>
                <a:sym typeface="Symbol"/>
              </a:rPr>
              <a:t> (</a:t>
            </a:r>
            <a:r>
              <a:rPr lang="cs-CZ" dirty="0" err="1" smtClean="0">
                <a:latin typeface="+mj-lt"/>
                <a:sym typeface="Symbol"/>
              </a:rPr>
              <a:t>óm</a:t>
            </a:r>
            <a:r>
              <a:rPr lang="cs-CZ" dirty="0" smtClean="0">
                <a:latin typeface="+mj-lt"/>
                <a:sym typeface="Symbol"/>
              </a:rPr>
              <a:t>)</a:t>
            </a:r>
            <a:endParaRPr lang="cs-CZ" dirty="0" smtClean="0">
              <a:solidFill>
                <a:srgbClr val="FF0000"/>
              </a:solidFill>
              <a:latin typeface="+mj-lt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+mj-lt"/>
              </a:rPr>
              <a:t>Měření:</a:t>
            </a:r>
            <a:r>
              <a:rPr lang="cs-CZ" dirty="0" smtClean="0">
                <a:latin typeface="+mj-lt"/>
              </a:rPr>
              <a:t> ohm metrem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+mj-lt"/>
              </a:rPr>
              <a:t>Další jednotky: </a:t>
            </a:r>
            <a:r>
              <a:rPr lang="cs-CZ" dirty="0" smtClean="0">
                <a:latin typeface="+mj-lt"/>
              </a:rPr>
              <a:t>M</a:t>
            </a:r>
            <a:r>
              <a:rPr lang="cs-CZ" dirty="0" smtClean="0">
                <a:sym typeface="Symbol"/>
              </a:rPr>
              <a:t>, </a:t>
            </a:r>
            <a:r>
              <a:rPr lang="cs-CZ" dirty="0" smtClean="0">
                <a:latin typeface="+mj-lt"/>
              </a:rPr>
              <a:t>k</a:t>
            </a:r>
            <a:r>
              <a:rPr lang="cs-CZ" dirty="0" smtClean="0">
                <a:sym typeface="Symbol"/>
              </a:rPr>
              <a:t>, m,</a:t>
            </a:r>
            <a:r>
              <a:rPr lang="cs-CZ" dirty="0" smtClean="0">
                <a:latin typeface="+mj-lt"/>
              </a:rPr>
              <a:t> …</a:t>
            </a:r>
          </a:p>
          <a:p>
            <a:pPr>
              <a:buNone/>
            </a:pPr>
            <a:endParaRPr lang="cs-CZ" dirty="0" smtClean="0">
              <a:latin typeface="+mj-lt"/>
            </a:endParaRPr>
          </a:p>
        </p:txBody>
      </p:sp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Zpět nebo Předchozí 6">
            <a:hlinkClick r:id="" action="ppaction://hlinkshowjump?jump=previousslide" highlightClick="1"/>
          </p:cNvPr>
          <p:cNvSpPr/>
          <p:nvPr/>
        </p:nvSpPr>
        <p:spPr>
          <a:xfrm>
            <a:off x="7643834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2000240"/>
            <a:ext cx="8786874" cy="4643470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latin typeface="+mj-lt"/>
              </a:rPr>
              <a:t>Převodní vztahy:</a:t>
            </a:r>
            <a:r>
              <a:rPr lang="cs-CZ" u="sng" dirty="0" smtClean="0">
                <a:latin typeface="+mj-lt"/>
              </a:rPr>
              <a:t> </a:t>
            </a:r>
          </a:p>
          <a:p>
            <a:pPr>
              <a:buNone/>
            </a:pPr>
            <a:r>
              <a:rPr lang="cs-CZ" sz="2800" dirty="0" smtClean="0">
                <a:solidFill>
                  <a:srgbClr val="FF0000"/>
                </a:solidFill>
                <a:latin typeface="+mj-lt"/>
              </a:rPr>
              <a:t>1 M</a:t>
            </a:r>
            <a:r>
              <a:rPr lang="cs-CZ" sz="2800" dirty="0" smtClean="0">
                <a:solidFill>
                  <a:srgbClr val="FF0000"/>
                </a:solidFill>
                <a:sym typeface="Symbol"/>
              </a:rPr>
              <a:t></a:t>
            </a:r>
            <a:r>
              <a:rPr lang="cs-CZ" sz="2800" dirty="0" smtClean="0">
                <a:solidFill>
                  <a:srgbClr val="FF0000"/>
                </a:solidFill>
                <a:latin typeface="+mj-lt"/>
              </a:rPr>
              <a:t> </a:t>
            </a:r>
            <a:r>
              <a:rPr lang="cs-CZ" sz="2800" dirty="0" smtClean="0">
                <a:latin typeface="+mj-lt"/>
              </a:rPr>
              <a:t>= 1 000 k</a:t>
            </a:r>
            <a:r>
              <a:rPr lang="cs-CZ" sz="2800" dirty="0" smtClean="0">
                <a:latin typeface="+mj-lt"/>
                <a:sym typeface="Symbol"/>
              </a:rPr>
              <a:t> = </a:t>
            </a:r>
            <a:r>
              <a:rPr lang="cs-CZ" sz="2800" dirty="0" smtClean="0">
                <a:latin typeface="+mj-lt"/>
              </a:rPr>
              <a:t>1 000 </a:t>
            </a:r>
            <a:r>
              <a:rPr lang="cs-CZ" sz="2800" dirty="0" err="1" smtClean="0">
                <a:latin typeface="+mj-lt"/>
              </a:rPr>
              <a:t>000</a:t>
            </a:r>
            <a:r>
              <a:rPr lang="cs-CZ" sz="2800" dirty="0" smtClean="0">
                <a:latin typeface="+mj-lt"/>
              </a:rPr>
              <a:t> </a:t>
            </a:r>
            <a:r>
              <a:rPr lang="cs-CZ" sz="2800" dirty="0" smtClean="0">
                <a:latin typeface="+mj-lt"/>
                <a:sym typeface="Symbol"/>
              </a:rPr>
              <a:t></a:t>
            </a:r>
            <a:endParaRPr lang="cs-CZ" sz="2800" dirty="0" smtClean="0">
              <a:latin typeface="+mj-lt"/>
            </a:endParaRPr>
          </a:p>
          <a:p>
            <a:pPr>
              <a:buNone/>
            </a:pPr>
            <a:r>
              <a:rPr lang="cs-CZ" sz="2800" dirty="0" smtClean="0">
                <a:latin typeface="+mj-lt"/>
              </a:rPr>
              <a:t>                       </a:t>
            </a:r>
            <a:r>
              <a:rPr lang="cs-CZ" sz="2800" dirty="0" smtClean="0">
                <a:solidFill>
                  <a:srgbClr val="FF0000"/>
                </a:solidFill>
                <a:latin typeface="+mj-lt"/>
              </a:rPr>
              <a:t>1 k</a:t>
            </a:r>
            <a:r>
              <a:rPr lang="cs-CZ" sz="2800" dirty="0" smtClean="0">
                <a:solidFill>
                  <a:srgbClr val="FF0000"/>
                </a:solidFill>
                <a:sym typeface="Symbol"/>
              </a:rPr>
              <a:t> </a:t>
            </a:r>
            <a:r>
              <a:rPr lang="cs-CZ" sz="2800" dirty="0" smtClean="0">
                <a:latin typeface="+mj-lt"/>
              </a:rPr>
              <a:t>= 1 000 </a:t>
            </a:r>
            <a:r>
              <a:rPr lang="cs-CZ" sz="2800" dirty="0" smtClean="0">
                <a:latin typeface="+mj-lt"/>
                <a:sym typeface="Symbol"/>
              </a:rPr>
              <a:t></a:t>
            </a:r>
            <a:r>
              <a:rPr lang="cs-CZ" sz="2800" dirty="0" smtClean="0">
                <a:solidFill>
                  <a:srgbClr val="FF0000"/>
                </a:solidFill>
                <a:sym typeface="Symbol"/>
              </a:rPr>
              <a:t> </a:t>
            </a:r>
            <a:r>
              <a:rPr lang="cs-CZ" sz="2800" dirty="0" smtClean="0">
                <a:latin typeface="+mj-lt"/>
              </a:rPr>
              <a:t>= 1 000 </a:t>
            </a:r>
            <a:r>
              <a:rPr lang="cs-CZ" sz="2800" dirty="0" err="1" smtClean="0">
                <a:latin typeface="+mj-lt"/>
              </a:rPr>
              <a:t>000</a:t>
            </a:r>
            <a:r>
              <a:rPr lang="cs-CZ" sz="2800" dirty="0" smtClean="0">
                <a:latin typeface="+mj-lt"/>
              </a:rPr>
              <a:t> m</a:t>
            </a:r>
            <a:r>
              <a:rPr lang="cs-CZ" sz="2800" dirty="0" smtClean="0">
                <a:latin typeface="+mj-lt"/>
                <a:sym typeface="Symbol"/>
              </a:rPr>
              <a:t></a:t>
            </a:r>
            <a:r>
              <a:rPr lang="cs-CZ" sz="2800" dirty="0" smtClean="0">
                <a:latin typeface="+mj-lt"/>
              </a:rPr>
              <a:t> </a:t>
            </a:r>
          </a:p>
          <a:p>
            <a:pPr>
              <a:buNone/>
            </a:pPr>
            <a:r>
              <a:rPr lang="cs-CZ" sz="2800" smtClean="0">
                <a:latin typeface="+mj-lt"/>
              </a:rPr>
              <a:t>                                            </a:t>
            </a:r>
            <a:r>
              <a:rPr lang="cs-CZ" sz="2800" smtClean="0">
                <a:solidFill>
                  <a:srgbClr val="FF0000"/>
                </a:solidFill>
                <a:latin typeface="+mj-lt"/>
              </a:rPr>
              <a:t>1 </a:t>
            </a:r>
            <a:r>
              <a:rPr lang="cs-CZ" sz="2800" dirty="0" smtClean="0">
                <a:solidFill>
                  <a:srgbClr val="FF0000"/>
                </a:solidFill>
                <a:sym typeface="Symbol"/>
              </a:rPr>
              <a:t> </a:t>
            </a:r>
            <a:r>
              <a:rPr lang="cs-CZ" sz="2800" dirty="0" smtClean="0">
                <a:latin typeface="+mj-lt"/>
              </a:rPr>
              <a:t>= </a:t>
            </a:r>
            <a:r>
              <a:rPr lang="cs-CZ" sz="2800" dirty="0" err="1" smtClean="0">
                <a:latin typeface="+mj-lt"/>
              </a:rPr>
              <a:t>1</a:t>
            </a:r>
            <a:r>
              <a:rPr lang="cs-CZ" sz="2800" dirty="0" smtClean="0">
                <a:latin typeface="+mj-lt"/>
              </a:rPr>
              <a:t> 000 m</a:t>
            </a:r>
            <a:r>
              <a:rPr lang="cs-CZ" sz="2800" dirty="0" smtClean="0">
                <a:latin typeface="+mj-lt"/>
                <a:sym typeface="Symbol"/>
              </a:rPr>
              <a:t></a:t>
            </a:r>
            <a:r>
              <a:rPr lang="cs-CZ" sz="2800" dirty="0" smtClean="0">
                <a:latin typeface="+mj-lt"/>
              </a:rPr>
              <a:t> </a:t>
            </a:r>
          </a:p>
          <a:p>
            <a:pPr>
              <a:buNone/>
            </a:pPr>
            <a:r>
              <a:rPr lang="cs-CZ" sz="2800" dirty="0" smtClean="0">
                <a:solidFill>
                  <a:srgbClr val="FF0000"/>
                </a:solidFill>
                <a:latin typeface="+mj-lt"/>
              </a:rPr>
              <a:t> </a:t>
            </a:r>
            <a:r>
              <a:rPr lang="cs-CZ" sz="2800" dirty="0" smtClean="0">
                <a:solidFill>
                  <a:srgbClr val="FF0000"/>
                </a:solidFill>
                <a:latin typeface="+mj-lt"/>
                <a:sym typeface="Symbol"/>
              </a:rPr>
              <a:t>             </a:t>
            </a:r>
            <a:r>
              <a:rPr lang="cs-CZ" sz="2800" dirty="0" smtClean="0">
                <a:solidFill>
                  <a:srgbClr val="FF0000"/>
                </a:solidFill>
                <a:latin typeface="+mj-lt"/>
              </a:rPr>
              <a:t>                 </a:t>
            </a:r>
            <a:r>
              <a:rPr lang="cs-CZ" sz="2400" dirty="0" smtClean="0">
                <a:solidFill>
                  <a:srgbClr val="FF0000"/>
                </a:solidFill>
                <a:latin typeface="+mj-lt"/>
                <a:sym typeface="Symbol"/>
              </a:rPr>
              <a:t> 1 000          1 000          1 000</a:t>
            </a:r>
          </a:p>
          <a:p>
            <a:pPr>
              <a:buNone/>
            </a:pPr>
            <a:endParaRPr lang="cs-CZ" sz="2400" dirty="0" smtClean="0">
              <a:latin typeface="+mj-lt"/>
              <a:sym typeface="Symbol"/>
            </a:endParaRPr>
          </a:p>
          <a:p>
            <a:pPr>
              <a:buNone/>
            </a:pPr>
            <a:endParaRPr lang="cs-CZ" sz="2400" dirty="0" smtClean="0">
              <a:latin typeface="+mj-lt"/>
              <a:sym typeface="Symbol"/>
            </a:endParaRPr>
          </a:p>
          <a:p>
            <a:pPr>
              <a:lnSpc>
                <a:spcPct val="150000"/>
              </a:lnSpc>
              <a:buNone/>
            </a:pPr>
            <a:r>
              <a:rPr lang="cs-CZ" sz="2400" dirty="0" smtClean="0">
                <a:latin typeface="+mj-lt"/>
                <a:sym typeface="Symbol"/>
              </a:rPr>
              <a:t>                                     </a:t>
            </a:r>
            <a:r>
              <a:rPr lang="cs-CZ" sz="2400" dirty="0" smtClean="0">
                <a:solidFill>
                  <a:srgbClr val="FF0000"/>
                </a:solidFill>
                <a:latin typeface="+mj-lt"/>
                <a:sym typeface="Symbol"/>
              </a:rPr>
              <a:t>: 1</a:t>
            </a:r>
            <a:r>
              <a:rPr lang="cs-CZ" sz="2400" dirty="0" smtClean="0">
                <a:latin typeface="+mj-lt"/>
                <a:sym typeface="Symbol"/>
              </a:rPr>
              <a:t> </a:t>
            </a:r>
            <a:r>
              <a:rPr lang="cs-CZ" sz="2400" dirty="0" smtClean="0">
                <a:solidFill>
                  <a:srgbClr val="FF0000"/>
                </a:solidFill>
                <a:latin typeface="+mj-lt"/>
                <a:sym typeface="Symbol"/>
              </a:rPr>
              <a:t>000         : 1 000         : 1 000</a:t>
            </a:r>
          </a:p>
        </p:txBody>
      </p:sp>
      <p:grpSp>
        <p:nvGrpSpPr>
          <p:cNvPr id="28" name="Skupina 27"/>
          <p:cNvGrpSpPr/>
          <p:nvPr/>
        </p:nvGrpSpPr>
        <p:grpSpPr>
          <a:xfrm>
            <a:off x="1928794" y="4500570"/>
            <a:ext cx="5364416" cy="1214446"/>
            <a:chOff x="1142976" y="5000636"/>
            <a:chExt cx="5364416" cy="1214446"/>
          </a:xfrm>
        </p:grpSpPr>
        <p:grpSp>
          <p:nvGrpSpPr>
            <p:cNvPr id="25" name="Skupina 24"/>
            <p:cNvGrpSpPr/>
            <p:nvPr/>
          </p:nvGrpSpPr>
          <p:grpSpPr>
            <a:xfrm>
              <a:off x="1142976" y="5286388"/>
              <a:ext cx="5364416" cy="500066"/>
              <a:chOff x="1178695" y="5357826"/>
              <a:chExt cx="5364416" cy="500066"/>
            </a:xfrm>
          </p:grpSpPr>
          <p:sp>
            <p:nvSpPr>
              <p:cNvPr id="4" name="Zaoblený obdélník 3"/>
              <p:cNvSpPr/>
              <p:nvPr/>
            </p:nvSpPr>
            <p:spPr>
              <a:xfrm>
                <a:off x="1178695" y="5357826"/>
                <a:ext cx="1097834" cy="500066"/>
              </a:xfrm>
              <a:prstGeom prst="round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800" dirty="0" smtClean="0">
                    <a:solidFill>
                      <a:schemeClr val="bg1"/>
                    </a:solidFill>
                  </a:rPr>
                  <a:t>M</a:t>
                </a:r>
                <a:r>
                  <a:rPr lang="cs-CZ" sz="2800" dirty="0" smtClean="0">
                    <a:solidFill>
                      <a:schemeClr val="bg1"/>
                    </a:solidFill>
                    <a:sym typeface="Symbol"/>
                  </a:rPr>
                  <a:t></a:t>
                </a:r>
                <a:endParaRPr lang="cs-CZ" sz="2800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5" name="Zaoblený obdélník 4"/>
              <p:cNvSpPr/>
              <p:nvPr/>
            </p:nvSpPr>
            <p:spPr>
              <a:xfrm>
                <a:off x="2600889" y="5357826"/>
                <a:ext cx="1097834" cy="500066"/>
              </a:xfrm>
              <a:prstGeom prst="round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800" dirty="0" smtClean="0">
                    <a:solidFill>
                      <a:schemeClr val="bg1"/>
                    </a:solidFill>
                    <a:sym typeface="Symbol"/>
                  </a:rPr>
                  <a:t>k </a:t>
                </a:r>
                <a:endParaRPr lang="cs-CZ" sz="2800" dirty="0" smtClean="0"/>
              </a:p>
            </p:txBody>
          </p:sp>
          <p:sp>
            <p:nvSpPr>
              <p:cNvPr id="6" name="Zaoblený obdélník 5"/>
              <p:cNvSpPr/>
              <p:nvPr/>
            </p:nvSpPr>
            <p:spPr>
              <a:xfrm>
                <a:off x="4023083" y="5357826"/>
                <a:ext cx="1097834" cy="500066"/>
              </a:xfrm>
              <a:prstGeom prst="round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800" dirty="0" smtClean="0">
                    <a:solidFill>
                      <a:schemeClr val="bg1"/>
                    </a:solidFill>
                    <a:sym typeface="Symbol"/>
                  </a:rPr>
                  <a:t></a:t>
                </a:r>
                <a:endParaRPr lang="cs-CZ" sz="2800" dirty="0" smtClean="0"/>
              </a:p>
            </p:txBody>
          </p:sp>
          <p:sp>
            <p:nvSpPr>
              <p:cNvPr id="7" name="Zaoblený obdélník 6"/>
              <p:cNvSpPr/>
              <p:nvPr/>
            </p:nvSpPr>
            <p:spPr>
              <a:xfrm>
                <a:off x="5445277" y="5357826"/>
                <a:ext cx="1097834" cy="500066"/>
              </a:xfrm>
              <a:prstGeom prst="round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800" dirty="0" smtClean="0"/>
                  <a:t>m</a:t>
                </a:r>
                <a:r>
                  <a:rPr lang="cs-CZ" sz="2800" dirty="0" smtClean="0">
                    <a:solidFill>
                      <a:schemeClr val="bg1"/>
                    </a:solidFill>
                    <a:sym typeface="Symbol"/>
                  </a:rPr>
                  <a:t></a:t>
                </a:r>
                <a:endParaRPr lang="cs-CZ" sz="2800" dirty="0" smtClean="0"/>
              </a:p>
            </p:txBody>
          </p:sp>
        </p:grpSp>
        <p:sp>
          <p:nvSpPr>
            <p:cNvPr id="17" name="Zahnutá šipka dolů 16"/>
            <p:cNvSpPr/>
            <p:nvPr/>
          </p:nvSpPr>
          <p:spPr>
            <a:xfrm>
              <a:off x="2000232" y="5000636"/>
              <a:ext cx="1000132" cy="285752"/>
            </a:xfrm>
            <a:prstGeom prst="curved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8" name="Zahnutá šipka dolů 17"/>
            <p:cNvSpPr/>
            <p:nvPr/>
          </p:nvSpPr>
          <p:spPr>
            <a:xfrm>
              <a:off x="3500430" y="5000636"/>
              <a:ext cx="1000132" cy="285752"/>
            </a:xfrm>
            <a:prstGeom prst="curved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9" name="Zahnutá šipka dolů 18"/>
            <p:cNvSpPr/>
            <p:nvPr/>
          </p:nvSpPr>
          <p:spPr>
            <a:xfrm>
              <a:off x="4857752" y="5000636"/>
              <a:ext cx="1000132" cy="285752"/>
            </a:xfrm>
            <a:prstGeom prst="curved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22" name="Zahnutá šipka dolů 21"/>
            <p:cNvSpPr/>
            <p:nvPr/>
          </p:nvSpPr>
          <p:spPr>
            <a:xfrm rot="10800000">
              <a:off x="4857752" y="5929330"/>
              <a:ext cx="1000132" cy="285752"/>
            </a:xfrm>
            <a:prstGeom prst="curved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23" name="Zahnutá šipka dolů 22"/>
            <p:cNvSpPr/>
            <p:nvPr/>
          </p:nvSpPr>
          <p:spPr>
            <a:xfrm rot="10800000">
              <a:off x="3428992" y="5929330"/>
              <a:ext cx="1000132" cy="285752"/>
            </a:xfrm>
            <a:prstGeom prst="curved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24" name="Zahnutá šipka dolů 23"/>
            <p:cNvSpPr/>
            <p:nvPr/>
          </p:nvSpPr>
          <p:spPr>
            <a:xfrm rot="10800000">
              <a:off x="2000232" y="5929330"/>
              <a:ext cx="1000132" cy="285752"/>
            </a:xfrm>
            <a:prstGeom prst="curved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sp>
        <p:nvSpPr>
          <p:cNvPr id="26" name="TextovéPole 25"/>
          <p:cNvSpPr txBox="1"/>
          <p:nvPr/>
        </p:nvSpPr>
        <p:spPr>
          <a:xfrm>
            <a:off x="571472" y="785794"/>
            <a:ext cx="550072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000" dirty="0" smtClean="0">
                <a:effectLst>
                  <a:outerShdw blurRad="50800" dist="38100" algn="l" rotWithShape="0">
                    <a:srgbClr val="C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rPr>
              <a:t>Další jednotky</a:t>
            </a:r>
          </a:p>
        </p:txBody>
      </p:sp>
      <p:sp>
        <p:nvSpPr>
          <p:cNvPr id="27" name="Tlačítko akce: Dopředu nebo Další 26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lačítko akce: Zpět nebo Předchozí 28">
            <a:hlinkClick r:id="" action="ppaction://hlinkshowjump?jump=previousslide" highlightClick="1"/>
          </p:cNvPr>
          <p:cNvSpPr/>
          <p:nvPr/>
        </p:nvSpPr>
        <p:spPr>
          <a:xfrm>
            <a:off x="7643834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714356"/>
            <a:ext cx="8043890" cy="1071570"/>
          </a:xfrm>
        </p:spPr>
        <p:txBody>
          <a:bodyPr/>
          <a:lstStyle/>
          <a:p>
            <a:r>
              <a:rPr lang="cs-CZ" sz="5000" dirty="0" smtClean="0">
                <a:effectLst>
                  <a:outerShdw blurRad="50800" dist="38100" dir="18900000" algn="bl" rotWithShape="0">
                    <a:srgbClr val="C00000">
                      <a:alpha val="40000"/>
                    </a:srgbClr>
                  </a:outerShdw>
                </a:effectLst>
              </a:rPr>
              <a:t>Úkol 1</a:t>
            </a:r>
            <a:endParaRPr lang="cs-CZ" dirty="0">
              <a:effectLst>
                <a:outerShdw blurRad="50800" dist="38100" dir="18900000" algn="bl" rotWithShape="0">
                  <a:srgbClr val="C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2" y="1785926"/>
            <a:ext cx="75009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+mj-lt"/>
                <a:cs typeface="+mn-cs"/>
              </a:rPr>
              <a:t>Doplň tabulku</a:t>
            </a:r>
            <a:endParaRPr lang="cs-CZ" sz="3200" b="1" dirty="0">
              <a:latin typeface="+mj-lt"/>
              <a:cs typeface="+mn-cs"/>
            </a:endParaRPr>
          </a:p>
        </p:txBody>
      </p:sp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1035818" y="2357430"/>
          <a:ext cx="7072364" cy="36433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68091"/>
                <a:gridCol w="1768091"/>
                <a:gridCol w="1768091"/>
                <a:gridCol w="1768091"/>
              </a:tblGrid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>
                          <a:solidFill>
                            <a:srgbClr val="C00000"/>
                          </a:solidFill>
                          <a:latin typeface="+mj-lt"/>
                        </a:rPr>
                        <a:t>m</a:t>
                      </a:r>
                      <a:r>
                        <a:rPr lang="cs-CZ" sz="3200" b="0" dirty="0" smtClean="0">
                          <a:solidFill>
                            <a:srgbClr val="C00000"/>
                          </a:solidFill>
                          <a:latin typeface="+mj-lt"/>
                          <a:sym typeface="Symbol"/>
                        </a:rPr>
                        <a:t></a:t>
                      </a:r>
                      <a:endParaRPr lang="cs-CZ" sz="3200" b="0" dirty="0">
                        <a:solidFill>
                          <a:srgbClr val="C00000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rgbClr val="C00000"/>
                          </a:solidFill>
                          <a:latin typeface="+mn-lt"/>
                          <a:ea typeface="+mn-ea"/>
                          <a:cs typeface="+mn-cs"/>
                          <a:sym typeface="Symbol"/>
                        </a:rPr>
                        <a:t></a:t>
                      </a:r>
                      <a:endParaRPr lang="cs-CZ" sz="3200" b="0" kern="1200" dirty="0" smtClean="0">
                        <a:solidFill>
                          <a:srgbClr val="C00000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rgbClr val="C00000"/>
                          </a:solidFill>
                          <a:latin typeface="+mj-lt"/>
                          <a:ea typeface="+mn-ea"/>
                          <a:cs typeface="+mn-cs"/>
                        </a:rPr>
                        <a:t>M</a:t>
                      </a:r>
                      <a:r>
                        <a:rPr lang="cs-CZ" sz="3200" b="0" kern="1200" dirty="0" smtClean="0">
                          <a:solidFill>
                            <a:srgbClr val="C00000"/>
                          </a:solidFill>
                          <a:latin typeface="+mn-lt"/>
                          <a:ea typeface="+mn-ea"/>
                          <a:cs typeface="+mn-cs"/>
                          <a:sym typeface="Symbol"/>
                        </a:rPr>
                        <a:t></a:t>
                      </a:r>
                      <a:endParaRPr lang="cs-CZ" sz="3200" b="0" kern="1200" dirty="0" smtClean="0">
                        <a:solidFill>
                          <a:srgbClr val="C00000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rgbClr val="C00000"/>
                          </a:solidFill>
                          <a:latin typeface="+mn-lt"/>
                          <a:ea typeface="+mn-ea"/>
                          <a:cs typeface="+mn-cs"/>
                          <a:sym typeface="Symbol"/>
                        </a:rPr>
                        <a:t>k</a:t>
                      </a:r>
                      <a:endParaRPr lang="cs-CZ" sz="3200" b="0" kern="1200" dirty="0" smtClean="0">
                        <a:solidFill>
                          <a:srgbClr val="C00000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latin typeface="+mj-lt"/>
                        </a:rPr>
                        <a:t>2</a:t>
                      </a:r>
                      <a:r>
                        <a:rPr lang="cs-CZ" sz="2800" baseline="0" dirty="0" smtClean="0">
                          <a:latin typeface="+mj-lt"/>
                        </a:rPr>
                        <a:t>30</a:t>
                      </a:r>
                      <a:endParaRPr lang="cs-CZ" sz="2800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>
                        <a:latin typeface="+mj-lt"/>
                      </a:endParaRPr>
                    </a:p>
                  </a:txBody>
                  <a:tcPr anchor="ctr"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latin typeface="+mj-lt"/>
                        </a:rPr>
                        <a:t>0,000</a:t>
                      </a:r>
                      <a:r>
                        <a:rPr lang="cs-CZ" sz="2800" baseline="0" dirty="0" smtClean="0">
                          <a:latin typeface="+mj-lt"/>
                        </a:rPr>
                        <a:t> </a:t>
                      </a:r>
                      <a:r>
                        <a:rPr lang="cs-CZ" sz="2800" dirty="0" smtClean="0">
                          <a:latin typeface="+mj-lt"/>
                        </a:rPr>
                        <a:t>25</a:t>
                      </a:r>
                      <a:endParaRPr lang="cs-CZ" sz="2800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>
                        <a:latin typeface="+mj-lt"/>
                      </a:endParaRPr>
                    </a:p>
                  </a:txBody>
                  <a:tcPr anchor="ctr"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latin typeface="+mj-lt"/>
                        </a:rPr>
                        <a:t>6,04</a:t>
                      </a:r>
                      <a:endParaRPr lang="cs-CZ" sz="2800" dirty="0">
                        <a:latin typeface="+mj-lt"/>
                      </a:endParaRPr>
                    </a:p>
                  </a:txBody>
                  <a:tcPr anchor="ctr"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endParaRPr lang="cs-CZ" sz="280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latin typeface="+mj-lt"/>
                        </a:rPr>
                        <a:t>897</a:t>
                      </a:r>
                      <a:endParaRPr lang="cs-CZ" sz="2800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latin typeface="+mj-lt"/>
                      </a:endParaRPr>
                    </a:p>
                  </a:txBody>
                  <a:tcPr anchor="ctr"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latin typeface="+mj-lt"/>
                        </a:rPr>
                        <a:t>256 000</a:t>
                      </a:r>
                      <a:endParaRPr lang="cs-CZ" sz="2800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latin typeface="+mj-lt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23" name="Tlačítko akce: Dopředu nebo Další 22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Zpět nebo Předchozí 6">
            <a:hlinkClick r:id="" action="ppaction://hlinkshowjump?jump=previousslide" highlightClick="1"/>
          </p:cNvPr>
          <p:cNvSpPr/>
          <p:nvPr/>
        </p:nvSpPr>
        <p:spPr>
          <a:xfrm>
            <a:off x="7643834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714356"/>
            <a:ext cx="8043890" cy="1071570"/>
          </a:xfrm>
        </p:spPr>
        <p:txBody>
          <a:bodyPr/>
          <a:lstStyle/>
          <a:p>
            <a:r>
              <a:rPr lang="cs-CZ" sz="5000" dirty="0" smtClean="0">
                <a:effectLst>
                  <a:outerShdw blurRad="50800" dist="38100" dir="18900000" algn="bl" rotWithShape="0">
                    <a:srgbClr val="C00000">
                      <a:alpha val="40000"/>
                    </a:srgbClr>
                  </a:outerShdw>
                </a:effectLst>
              </a:rPr>
              <a:t>Úkol 1 - řešení</a:t>
            </a:r>
            <a:endParaRPr lang="cs-CZ" dirty="0">
              <a:effectLst>
                <a:outerShdw blurRad="50800" dist="38100" dir="18900000" algn="bl" rotWithShape="0">
                  <a:srgbClr val="C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2" y="1785926"/>
            <a:ext cx="75009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+mj-lt"/>
                <a:cs typeface="+mn-cs"/>
              </a:rPr>
              <a:t>Doplň tabulku</a:t>
            </a:r>
            <a:endParaRPr lang="cs-CZ" sz="3200" b="1" dirty="0">
              <a:latin typeface="+mj-lt"/>
              <a:cs typeface="+mn-cs"/>
            </a:endParaRPr>
          </a:p>
        </p:txBody>
      </p:sp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1035818" y="2357430"/>
          <a:ext cx="7072364" cy="36433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68091"/>
                <a:gridCol w="1768091"/>
                <a:gridCol w="1768091"/>
                <a:gridCol w="1768091"/>
              </a:tblGrid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>
                          <a:solidFill>
                            <a:srgbClr val="C00000"/>
                          </a:solidFill>
                          <a:latin typeface="+mj-lt"/>
                        </a:rPr>
                        <a:t>m</a:t>
                      </a:r>
                      <a:r>
                        <a:rPr lang="cs-CZ" sz="3200" b="0" dirty="0" smtClean="0">
                          <a:solidFill>
                            <a:srgbClr val="C00000"/>
                          </a:solidFill>
                          <a:latin typeface="+mj-lt"/>
                          <a:sym typeface="Symbol"/>
                        </a:rPr>
                        <a:t></a:t>
                      </a:r>
                      <a:endParaRPr lang="cs-CZ" sz="3200" b="0" dirty="0">
                        <a:solidFill>
                          <a:srgbClr val="C00000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rgbClr val="C00000"/>
                          </a:solidFill>
                          <a:latin typeface="+mn-lt"/>
                          <a:ea typeface="+mn-ea"/>
                          <a:cs typeface="+mn-cs"/>
                          <a:sym typeface="Symbol"/>
                        </a:rPr>
                        <a:t></a:t>
                      </a:r>
                      <a:endParaRPr lang="cs-CZ" sz="3200" b="0" kern="1200" dirty="0" smtClean="0">
                        <a:solidFill>
                          <a:srgbClr val="C00000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rgbClr val="C00000"/>
                          </a:solidFill>
                          <a:latin typeface="+mj-lt"/>
                          <a:ea typeface="+mn-ea"/>
                          <a:cs typeface="+mn-cs"/>
                        </a:rPr>
                        <a:t>M</a:t>
                      </a:r>
                      <a:r>
                        <a:rPr lang="cs-CZ" sz="3200" b="0" kern="1200" dirty="0" smtClean="0">
                          <a:solidFill>
                            <a:srgbClr val="C00000"/>
                          </a:solidFill>
                          <a:latin typeface="+mn-lt"/>
                          <a:ea typeface="+mn-ea"/>
                          <a:cs typeface="+mn-cs"/>
                          <a:sym typeface="Symbol"/>
                        </a:rPr>
                        <a:t></a:t>
                      </a:r>
                      <a:endParaRPr lang="cs-CZ" sz="3200" b="0" kern="1200" dirty="0" smtClean="0">
                        <a:solidFill>
                          <a:srgbClr val="C00000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rgbClr val="C00000"/>
                          </a:solidFill>
                          <a:latin typeface="+mn-lt"/>
                          <a:ea typeface="+mn-ea"/>
                          <a:cs typeface="+mn-cs"/>
                          <a:sym typeface="Symbol"/>
                        </a:rPr>
                        <a:t>k</a:t>
                      </a:r>
                      <a:endParaRPr lang="cs-CZ" sz="3200" b="0" kern="1200" dirty="0" smtClean="0">
                        <a:solidFill>
                          <a:srgbClr val="C00000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C00000"/>
                          </a:solidFill>
                          <a:latin typeface="+mj-lt"/>
                        </a:rPr>
                        <a:t>230 000</a:t>
                      </a:r>
                      <a:endParaRPr lang="cs-CZ" sz="2800" dirty="0">
                        <a:solidFill>
                          <a:srgbClr val="C00000"/>
                        </a:solidFill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latin typeface="+mj-lt"/>
                        </a:rPr>
                        <a:t>2</a:t>
                      </a:r>
                      <a:r>
                        <a:rPr lang="cs-CZ" sz="2800" baseline="0" dirty="0" smtClean="0">
                          <a:latin typeface="+mj-lt"/>
                        </a:rPr>
                        <a:t>30</a:t>
                      </a:r>
                      <a:endParaRPr lang="cs-CZ" sz="2800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kern="1200" dirty="0" smtClean="0">
                          <a:solidFill>
                            <a:srgbClr val="C00000"/>
                          </a:solidFill>
                          <a:latin typeface="+mj-lt"/>
                          <a:ea typeface="+mn-ea"/>
                          <a:cs typeface="+mn-cs"/>
                        </a:rPr>
                        <a:t>0,000 23</a:t>
                      </a:r>
                      <a:endParaRPr lang="cs-CZ" sz="2800" kern="1200" dirty="0">
                        <a:solidFill>
                          <a:srgbClr val="C00000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kern="1200" dirty="0" smtClean="0">
                          <a:solidFill>
                            <a:srgbClr val="C00000"/>
                          </a:solidFill>
                          <a:latin typeface="+mj-lt"/>
                          <a:ea typeface="+mn-ea"/>
                          <a:cs typeface="+mn-cs"/>
                        </a:rPr>
                        <a:t>0,230</a:t>
                      </a:r>
                      <a:endParaRPr lang="cs-CZ" sz="2800" kern="1200" dirty="0">
                        <a:solidFill>
                          <a:srgbClr val="C00000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C00000"/>
                          </a:solidFill>
                          <a:latin typeface="+mj-lt"/>
                        </a:rPr>
                        <a:t>250 000</a:t>
                      </a:r>
                      <a:endParaRPr lang="cs-CZ" sz="2800" dirty="0">
                        <a:solidFill>
                          <a:srgbClr val="C00000"/>
                        </a:solidFill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kern="1200" dirty="0" smtClean="0">
                          <a:solidFill>
                            <a:srgbClr val="C00000"/>
                          </a:solidFill>
                          <a:latin typeface="+mj-lt"/>
                          <a:ea typeface="+mn-ea"/>
                          <a:cs typeface="+mn-cs"/>
                        </a:rPr>
                        <a:t>250</a:t>
                      </a:r>
                      <a:endParaRPr lang="cs-CZ" sz="2800" kern="1200" dirty="0">
                        <a:solidFill>
                          <a:srgbClr val="C00000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latin typeface="+mj-lt"/>
                        </a:rPr>
                        <a:t>0,000</a:t>
                      </a:r>
                      <a:r>
                        <a:rPr lang="cs-CZ" sz="2800" baseline="0" dirty="0" smtClean="0">
                          <a:latin typeface="+mj-lt"/>
                        </a:rPr>
                        <a:t> </a:t>
                      </a:r>
                      <a:r>
                        <a:rPr lang="cs-CZ" sz="2800" dirty="0" smtClean="0">
                          <a:latin typeface="+mj-lt"/>
                        </a:rPr>
                        <a:t>25</a:t>
                      </a:r>
                      <a:endParaRPr lang="cs-CZ" sz="2800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kern="1200" dirty="0" smtClean="0">
                          <a:solidFill>
                            <a:srgbClr val="C00000"/>
                          </a:solidFill>
                          <a:latin typeface="+mj-lt"/>
                          <a:ea typeface="+mn-ea"/>
                          <a:cs typeface="+mn-cs"/>
                        </a:rPr>
                        <a:t>0,25</a:t>
                      </a:r>
                      <a:endParaRPr lang="cs-CZ" sz="2800" kern="1200" dirty="0">
                        <a:solidFill>
                          <a:srgbClr val="C00000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C00000"/>
                          </a:solidFill>
                          <a:latin typeface="+mj-lt"/>
                        </a:rPr>
                        <a:t>6 040 000</a:t>
                      </a:r>
                      <a:endParaRPr lang="cs-CZ" sz="2800" dirty="0">
                        <a:solidFill>
                          <a:srgbClr val="C00000"/>
                        </a:solidFill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kern="1200" dirty="0" smtClean="0">
                          <a:solidFill>
                            <a:srgbClr val="C00000"/>
                          </a:solidFill>
                          <a:latin typeface="+mj-lt"/>
                          <a:ea typeface="+mn-ea"/>
                          <a:cs typeface="+mn-cs"/>
                        </a:rPr>
                        <a:t>6 040</a:t>
                      </a:r>
                      <a:endParaRPr lang="cs-CZ" sz="2800" kern="1200" dirty="0">
                        <a:solidFill>
                          <a:srgbClr val="C00000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kern="1200" dirty="0" smtClean="0">
                          <a:solidFill>
                            <a:srgbClr val="C00000"/>
                          </a:solidFill>
                          <a:latin typeface="+mj-lt"/>
                          <a:ea typeface="+mn-ea"/>
                          <a:cs typeface="+mn-cs"/>
                        </a:rPr>
                        <a:t>0,006 04</a:t>
                      </a:r>
                      <a:endParaRPr lang="cs-CZ" sz="2800" kern="1200" dirty="0">
                        <a:solidFill>
                          <a:srgbClr val="C00000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latin typeface="+mj-lt"/>
                        </a:rPr>
                        <a:t>6,04</a:t>
                      </a:r>
                      <a:endParaRPr lang="cs-CZ" sz="2800" dirty="0">
                        <a:latin typeface="+mj-lt"/>
                      </a:endParaRPr>
                    </a:p>
                  </a:txBody>
                  <a:tcPr anchor="ctr"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C00000"/>
                          </a:solidFill>
                          <a:latin typeface="+mj-lt"/>
                        </a:rPr>
                        <a:t>897 000</a:t>
                      </a:r>
                      <a:endParaRPr lang="cs-CZ" sz="2800" dirty="0">
                        <a:solidFill>
                          <a:srgbClr val="C00000"/>
                        </a:solidFill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latin typeface="+mj-lt"/>
                        </a:rPr>
                        <a:t>897</a:t>
                      </a:r>
                      <a:endParaRPr lang="cs-CZ" sz="2800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kern="1200" dirty="0" smtClean="0">
                          <a:solidFill>
                            <a:srgbClr val="C00000"/>
                          </a:solidFill>
                          <a:latin typeface="+mj-lt"/>
                          <a:ea typeface="+mn-ea"/>
                          <a:cs typeface="+mn-cs"/>
                        </a:rPr>
                        <a:t>0,000 897</a:t>
                      </a:r>
                      <a:endParaRPr lang="cs-CZ" sz="2800" kern="1200" dirty="0">
                        <a:solidFill>
                          <a:srgbClr val="C00000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kern="1200" dirty="0" smtClean="0">
                          <a:solidFill>
                            <a:srgbClr val="C00000"/>
                          </a:solidFill>
                          <a:latin typeface="+mj-lt"/>
                          <a:ea typeface="+mn-ea"/>
                          <a:cs typeface="+mn-cs"/>
                        </a:rPr>
                        <a:t>0,897</a:t>
                      </a:r>
                      <a:endParaRPr lang="cs-CZ" sz="2800" kern="1200" dirty="0">
                        <a:solidFill>
                          <a:srgbClr val="C00000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latin typeface="+mj-lt"/>
                        </a:rPr>
                        <a:t>256 000</a:t>
                      </a:r>
                      <a:endParaRPr lang="cs-CZ" sz="2800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kern="1200" dirty="0" smtClean="0">
                          <a:solidFill>
                            <a:srgbClr val="C00000"/>
                          </a:solidFill>
                          <a:latin typeface="+mj-lt"/>
                          <a:ea typeface="+mn-ea"/>
                          <a:cs typeface="+mn-cs"/>
                        </a:rPr>
                        <a:t>256</a:t>
                      </a:r>
                      <a:endParaRPr lang="cs-CZ" sz="2800" kern="1200" dirty="0">
                        <a:solidFill>
                          <a:srgbClr val="C00000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kern="1200" dirty="0" smtClean="0">
                          <a:solidFill>
                            <a:srgbClr val="C00000"/>
                          </a:solidFill>
                          <a:latin typeface="+mj-lt"/>
                          <a:ea typeface="+mn-ea"/>
                          <a:cs typeface="+mn-cs"/>
                        </a:rPr>
                        <a:t>0,000 256</a:t>
                      </a:r>
                      <a:endParaRPr lang="cs-CZ" sz="2800" kern="1200" dirty="0">
                        <a:solidFill>
                          <a:srgbClr val="C00000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kern="1200" dirty="0" smtClean="0">
                          <a:solidFill>
                            <a:srgbClr val="C00000"/>
                          </a:solidFill>
                          <a:latin typeface="+mj-lt"/>
                          <a:ea typeface="+mn-ea"/>
                          <a:cs typeface="+mn-cs"/>
                        </a:rPr>
                        <a:t>0,256</a:t>
                      </a:r>
                      <a:endParaRPr lang="cs-CZ" sz="2800" kern="1200" dirty="0">
                        <a:solidFill>
                          <a:srgbClr val="C00000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23" name="Tlačítko akce: Dopředu nebo Další 22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Zpět nebo Předchozí 6">
            <a:hlinkClick r:id="" action="ppaction://hlinkshowjump?jump=previousslide" highlightClick="1"/>
          </p:cNvPr>
          <p:cNvSpPr/>
          <p:nvPr/>
        </p:nvSpPr>
        <p:spPr>
          <a:xfrm>
            <a:off x="7643834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714356"/>
            <a:ext cx="8043890" cy="1071570"/>
          </a:xfrm>
        </p:spPr>
        <p:txBody>
          <a:bodyPr/>
          <a:lstStyle/>
          <a:p>
            <a:r>
              <a:rPr lang="cs-CZ" sz="5000" dirty="0" smtClean="0">
                <a:effectLst>
                  <a:outerShdw blurRad="50800" dist="38100" dir="18900000" algn="bl" rotWithShape="0">
                    <a:srgbClr val="C00000">
                      <a:alpha val="40000"/>
                    </a:srgbClr>
                  </a:outerShdw>
                </a:effectLst>
              </a:rPr>
              <a:t>Úkol 2</a:t>
            </a:r>
            <a:endParaRPr lang="cs-CZ" dirty="0">
              <a:effectLst>
                <a:outerShdw blurRad="50800" dist="38100" dir="18900000" algn="bl" rotWithShape="0">
                  <a:srgbClr val="C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2" y="1785926"/>
            <a:ext cx="750099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+mj-lt"/>
                <a:cs typeface="+mn-cs"/>
              </a:rPr>
              <a:t>Podle potřeby převeď a uspořádej:</a:t>
            </a:r>
          </a:p>
          <a:p>
            <a:pPr marL="514350" indent="-514350">
              <a:buAutoNum type="alphaLcParenR"/>
            </a:pPr>
            <a:r>
              <a:rPr lang="cs-CZ" sz="3200" b="1" dirty="0" smtClean="0">
                <a:latin typeface="+mj-lt"/>
                <a:cs typeface="+mn-cs"/>
              </a:rPr>
              <a:t>sestupně,</a:t>
            </a:r>
          </a:p>
          <a:p>
            <a:pPr marL="514350" indent="-514350">
              <a:buAutoNum type="alphaLcParenR"/>
            </a:pPr>
            <a:r>
              <a:rPr lang="cs-CZ" sz="3200" b="1" smtClean="0">
                <a:latin typeface="+mj-lt"/>
                <a:cs typeface="+mn-cs"/>
              </a:rPr>
              <a:t>vzestupně</a:t>
            </a:r>
            <a:r>
              <a:rPr lang="cs-CZ" sz="3200" b="1" dirty="0" smtClean="0">
                <a:latin typeface="+mj-lt"/>
                <a:cs typeface="+mn-cs"/>
              </a:rPr>
              <a:t>.</a:t>
            </a:r>
          </a:p>
          <a:p>
            <a:pPr marL="514350" indent="-514350"/>
            <a:r>
              <a:rPr lang="cs-CZ" sz="3200" b="1" dirty="0" smtClean="0">
                <a:latin typeface="+mj-lt"/>
                <a:cs typeface="+mn-cs"/>
              </a:rPr>
              <a:t>------------------------------------------------</a:t>
            </a:r>
          </a:p>
          <a:p>
            <a:pPr marL="514350" indent="-514350">
              <a:buAutoNum type="alphaLcParenR"/>
            </a:pPr>
            <a:r>
              <a:rPr lang="cs-CZ" sz="3200" dirty="0" smtClean="0">
                <a:latin typeface="+mj-lt"/>
                <a:cs typeface="+mn-cs"/>
              </a:rPr>
              <a:t>0,45 k</a:t>
            </a:r>
            <a:r>
              <a:rPr lang="cs-CZ" sz="3200" dirty="0" smtClean="0">
                <a:latin typeface="+mj-lt"/>
                <a:cs typeface="+mn-cs"/>
                <a:sym typeface="Symbol"/>
              </a:rPr>
              <a:t>;    5 600 m</a:t>
            </a:r>
            <a:r>
              <a:rPr lang="cs-CZ" sz="3200" dirty="0" smtClean="0">
                <a:latin typeface="+mj-lt"/>
                <a:sym typeface="Symbol"/>
              </a:rPr>
              <a:t>;    303 ;    8,1M</a:t>
            </a:r>
          </a:p>
          <a:p>
            <a:pPr marL="514350" indent="-514350">
              <a:buFontTx/>
              <a:buAutoNum type="alphaLcParenR"/>
            </a:pPr>
            <a:r>
              <a:rPr lang="cs-CZ" sz="3200" dirty="0" smtClean="0">
                <a:latin typeface="+mj-lt"/>
              </a:rPr>
              <a:t>7,05 M</a:t>
            </a:r>
            <a:r>
              <a:rPr lang="cs-CZ" sz="3200" dirty="0" smtClean="0">
                <a:latin typeface="+mj-lt"/>
                <a:sym typeface="Symbol"/>
              </a:rPr>
              <a:t>;    11 600 ;    26 k;    4,1m</a:t>
            </a:r>
            <a:endParaRPr lang="cs-CZ" sz="3200" dirty="0" smtClean="0">
              <a:latin typeface="+mj-lt"/>
            </a:endParaRPr>
          </a:p>
          <a:p>
            <a:pPr marL="514350" indent="-514350">
              <a:buAutoNum type="alphaLcParenR"/>
            </a:pPr>
            <a:endParaRPr lang="cs-CZ" sz="3200" dirty="0" smtClean="0">
              <a:latin typeface="+mj-lt"/>
              <a:cs typeface="+mn-cs"/>
            </a:endParaRPr>
          </a:p>
        </p:txBody>
      </p:sp>
      <p:sp>
        <p:nvSpPr>
          <p:cNvPr id="23" name="Tlačítko akce: Dopředu nebo Další 22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Zpět nebo Předchozí 6">
            <a:hlinkClick r:id="" action="ppaction://hlinkshowjump?jump=previousslide" highlightClick="1"/>
          </p:cNvPr>
          <p:cNvSpPr/>
          <p:nvPr/>
        </p:nvSpPr>
        <p:spPr>
          <a:xfrm>
            <a:off x="7643834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714356"/>
            <a:ext cx="8043890" cy="1071570"/>
          </a:xfrm>
        </p:spPr>
        <p:txBody>
          <a:bodyPr/>
          <a:lstStyle/>
          <a:p>
            <a:r>
              <a:rPr lang="cs-CZ" sz="5000" dirty="0" smtClean="0">
                <a:effectLst>
                  <a:outerShdw blurRad="50800" dist="38100" dir="18900000" algn="bl" rotWithShape="0">
                    <a:srgbClr val="C00000">
                      <a:alpha val="40000"/>
                    </a:srgbClr>
                  </a:outerShdw>
                </a:effectLst>
              </a:rPr>
              <a:t>Úkol 2 - řešení</a:t>
            </a:r>
            <a:endParaRPr lang="cs-CZ" dirty="0">
              <a:effectLst>
                <a:outerShdw blurRad="50800" dist="38100" dir="18900000" algn="bl" rotWithShape="0">
                  <a:srgbClr val="C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2" y="1785926"/>
            <a:ext cx="750099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+mj-lt"/>
                <a:cs typeface="+mn-cs"/>
              </a:rPr>
              <a:t>Podle potřeby převeď a uspořádej:</a:t>
            </a:r>
          </a:p>
          <a:p>
            <a:pPr marL="514350" indent="-514350">
              <a:buAutoNum type="alphaLcParenR"/>
            </a:pPr>
            <a:r>
              <a:rPr lang="cs-CZ" sz="3200" b="1" dirty="0" smtClean="0">
                <a:latin typeface="+mj-lt"/>
                <a:cs typeface="+mn-cs"/>
              </a:rPr>
              <a:t>sestupně,</a:t>
            </a:r>
          </a:p>
          <a:p>
            <a:pPr marL="514350" indent="-514350">
              <a:buAutoNum type="alphaLcParenR"/>
            </a:pPr>
            <a:r>
              <a:rPr lang="cs-CZ" sz="3200" b="1" smtClean="0">
                <a:latin typeface="+mj-lt"/>
                <a:cs typeface="+mn-cs"/>
              </a:rPr>
              <a:t>vzestupně</a:t>
            </a:r>
            <a:r>
              <a:rPr lang="cs-CZ" sz="3200" b="1" dirty="0" smtClean="0">
                <a:latin typeface="+mj-lt"/>
                <a:cs typeface="+mn-cs"/>
              </a:rPr>
              <a:t>.</a:t>
            </a:r>
          </a:p>
          <a:p>
            <a:pPr marL="514350" indent="-514350"/>
            <a:r>
              <a:rPr lang="cs-CZ" sz="3200" b="1" dirty="0" smtClean="0">
                <a:latin typeface="+mj-lt"/>
                <a:cs typeface="+mn-cs"/>
              </a:rPr>
              <a:t>------------------------------------------------</a:t>
            </a:r>
          </a:p>
          <a:p>
            <a:pPr marL="514350" indent="-514350">
              <a:buAutoNum type="alphaLcParenR"/>
            </a:pPr>
            <a:r>
              <a:rPr lang="cs-CZ" sz="3200" dirty="0" smtClean="0">
                <a:solidFill>
                  <a:srgbClr val="C00000"/>
                </a:solidFill>
                <a:latin typeface="+mj-lt"/>
                <a:sym typeface="Symbol"/>
              </a:rPr>
              <a:t>8,1M  </a:t>
            </a:r>
            <a:r>
              <a:rPr lang="cs-CZ" sz="3200" dirty="0" smtClean="0">
                <a:solidFill>
                  <a:srgbClr val="C00000"/>
                </a:solidFill>
                <a:latin typeface="+mj-lt"/>
                <a:cs typeface="+mn-cs"/>
              </a:rPr>
              <a:t>0,45 k</a:t>
            </a:r>
            <a:r>
              <a:rPr lang="cs-CZ" sz="3200" dirty="0" smtClean="0">
                <a:solidFill>
                  <a:srgbClr val="C00000"/>
                </a:solidFill>
                <a:latin typeface="+mj-lt"/>
                <a:cs typeface="+mn-cs"/>
                <a:sym typeface="Symbol"/>
              </a:rPr>
              <a:t> </a:t>
            </a:r>
            <a:r>
              <a:rPr lang="cs-CZ" sz="3200" dirty="0" smtClean="0">
                <a:solidFill>
                  <a:srgbClr val="C00000"/>
                </a:solidFill>
                <a:latin typeface="+mj-lt"/>
                <a:sym typeface="Symbol"/>
              </a:rPr>
              <a:t> 303   5 600 m    </a:t>
            </a:r>
          </a:p>
          <a:p>
            <a:pPr marL="514350" indent="-514350">
              <a:buFontTx/>
              <a:buAutoNum type="alphaLcParenR"/>
            </a:pPr>
            <a:r>
              <a:rPr lang="cs-CZ" sz="3200" dirty="0" smtClean="0">
                <a:solidFill>
                  <a:srgbClr val="C00000"/>
                </a:solidFill>
                <a:latin typeface="+mj-lt"/>
                <a:sym typeface="Symbol"/>
              </a:rPr>
              <a:t>4,1m  11 600  </a:t>
            </a:r>
            <a:r>
              <a:rPr lang="cs-CZ" sz="3200" dirty="0" smtClean="0">
                <a:solidFill>
                  <a:srgbClr val="C00000"/>
                </a:solidFill>
                <a:sym typeface="Symbol"/>
              </a:rPr>
              <a:t> </a:t>
            </a:r>
            <a:r>
              <a:rPr lang="cs-CZ" sz="3200" dirty="0" smtClean="0">
                <a:solidFill>
                  <a:srgbClr val="C00000"/>
                </a:solidFill>
                <a:latin typeface="+mj-lt"/>
                <a:sym typeface="Symbol"/>
              </a:rPr>
              <a:t>26 k</a:t>
            </a:r>
            <a:r>
              <a:rPr lang="cs-CZ" sz="3200" dirty="0" smtClean="0">
                <a:solidFill>
                  <a:srgbClr val="C00000"/>
                </a:solidFill>
                <a:sym typeface="Symbol"/>
              </a:rPr>
              <a:t> </a:t>
            </a:r>
            <a:r>
              <a:rPr lang="cs-CZ" sz="3200" dirty="0" smtClean="0">
                <a:solidFill>
                  <a:srgbClr val="C00000"/>
                </a:solidFill>
                <a:latin typeface="+mj-lt"/>
                <a:sym typeface="Symbol"/>
              </a:rPr>
              <a:t> </a:t>
            </a:r>
            <a:r>
              <a:rPr lang="cs-CZ" sz="3200" dirty="0" smtClean="0">
                <a:solidFill>
                  <a:srgbClr val="C00000"/>
                </a:solidFill>
                <a:latin typeface="+mj-lt"/>
              </a:rPr>
              <a:t>7,05 M</a:t>
            </a:r>
            <a:r>
              <a:rPr lang="cs-CZ" sz="3200" dirty="0" smtClean="0">
                <a:solidFill>
                  <a:srgbClr val="C00000"/>
                </a:solidFill>
                <a:latin typeface="+mj-lt"/>
                <a:sym typeface="Symbol"/>
              </a:rPr>
              <a:t></a:t>
            </a:r>
            <a:endParaRPr lang="cs-CZ" sz="3200" dirty="0" smtClean="0">
              <a:solidFill>
                <a:srgbClr val="C00000"/>
              </a:solidFill>
              <a:latin typeface="+mj-lt"/>
            </a:endParaRPr>
          </a:p>
          <a:p>
            <a:pPr marL="514350" indent="-514350">
              <a:buAutoNum type="alphaLcParenR"/>
            </a:pPr>
            <a:endParaRPr lang="cs-CZ" sz="3200" dirty="0" smtClean="0">
              <a:latin typeface="+mj-lt"/>
              <a:cs typeface="+mn-cs"/>
            </a:endParaRPr>
          </a:p>
        </p:txBody>
      </p:sp>
      <p:sp>
        <p:nvSpPr>
          <p:cNvPr id="23" name="Tlačítko akce: Dopředu nebo Další 22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Zpět nebo Předchozí 6">
            <a:hlinkClick r:id="" action="ppaction://hlinkshowjump?jump=previousslide" highlightClick="1"/>
          </p:cNvPr>
          <p:cNvSpPr/>
          <p:nvPr/>
        </p:nvSpPr>
        <p:spPr>
          <a:xfrm>
            <a:off x="7643834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000" dirty="0" smtClean="0">
                <a:effectLst>
                  <a:outerShdw blurRad="50800" dist="38100" dir="18900000" algn="bl" rotWithShape="0">
                    <a:srgbClr val="C00000">
                      <a:alpha val="40000"/>
                    </a:srgbClr>
                  </a:outerShdw>
                </a:effectLst>
              </a:rPr>
              <a:t>Citace</a:t>
            </a:r>
            <a:endParaRPr lang="cs-CZ" sz="5000" dirty="0">
              <a:effectLst>
                <a:outerShdw blurRad="50800" dist="38100" dir="18900000" algn="bl" rotWithShape="0">
                  <a:srgbClr val="C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+mj-lt"/>
              </a:rPr>
              <a:t>Text: vlastní </a:t>
            </a:r>
            <a:r>
              <a:rPr lang="cs-CZ" smtClean="0">
                <a:latin typeface="+mj-lt"/>
              </a:rPr>
              <a:t>autorské dílo</a:t>
            </a:r>
            <a:endParaRPr lang="cs-CZ" dirty="0" smtClean="0">
              <a:latin typeface="+mj-lt"/>
            </a:endParaRPr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ixel">
  <a:themeElements>
    <a:clrScheme name="Vlastní 1">
      <a:dk1>
        <a:srgbClr val="000066"/>
      </a:dk1>
      <a:lt1>
        <a:srgbClr val="FFFFFF"/>
      </a:lt1>
      <a:dk2>
        <a:srgbClr val="000000"/>
      </a:dk2>
      <a:lt2>
        <a:srgbClr val="00007D"/>
      </a:lt2>
      <a:accent1>
        <a:srgbClr val="9999FF"/>
      </a:accent1>
      <a:accent2>
        <a:srgbClr val="9999CC"/>
      </a:accent2>
      <a:accent3>
        <a:srgbClr val="FFFFFF"/>
      </a:accent3>
      <a:accent4>
        <a:srgbClr val="000000"/>
      </a:accent4>
      <a:accent5>
        <a:srgbClr val="CACAFF"/>
      </a:accent5>
      <a:accent6>
        <a:srgbClr val="8A8AB9"/>
      </a:accent6>
      <a:hlink>
        <a:srgbClr val="666699"/>
      </a:hlink>
      <a:folHlink>
        <a:srgbClr val="CCCCE6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3">
        <a:dk1>
          <a:srgbClr val="000000"/>
        </a:dk1>
        <a:lt1>
          <a:srgbClr val="FFFFFF"/>
        </a:lt1>
        <a:dk2>
          <a:srgbClr val="0000FF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4">
        <a:dk1>
          <a:srgbClr val="0000FF"/>
        </a:dk1>
        <a:lt1>
          <a:srgbClr val="FFFFFF"/>
        </a:lt1>
        <a:dk2>
          <a:srgbClr val="0000FF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DA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5">
        <a:dk1>
          <a:srgbClr val="000066"/>
        </a:dk1>
        <a:lt1>
          <a:srgbClr val="FFFFFF"/>
        </a:lt1>
        <a:dk2>
          <a:srgbClr val="0000FF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56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Pixel</Template>
  <TotalTime>315</TotalTime>
  <Words>342</Words>
  <Application>Microsoft Office PowerPoint</Application>
  <PresentationFormat>Předvádění na obrazovce (4:3)</PresentationFormat>
  <Paragraphs>92</Paragraphs>
  <Slides>10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Pixel</vt:lpstr>
      <vt:lpstr>Snímek 1</vt:lpstr>
      <vt:lpstr>Anotace</vt:lpstr>
      <vt:lpstr>a převody jednotek</vt:lpstr>
      <vt:lpstr>Elektrický odpor</vt:lpstr>
      <vt:lpstr>Snímek 5</vt:lpstr>
      <vt:lpstr>Úkol 1</vt:lpstr>
      <vt:lpstr>Úkol 1 - řešení</vt:lpstr>
      <vt:lpstr>Úkol 2</vt:lpstr>
      <vt:lpstr>Úkol 2 - řešení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Hra</dc:title>
  <dc:creator>user</dc:creator>
  <cp:lastModifiedBy>ZŠ Uh.Ostroh</cp:lastModifiedBy>
  <cp:revision>59</cp:revision>
  <dcterms:created xsi:type="dcterms:W3CDTF">2011-05-14T09:27:52Z</dcterms:created>
  <dcterms:modified xsi:type="dcterms:W3CDTF">2012-01-11T11:22:49Z</dcterms:modified>
</cp:coreProperties>
</file>