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44E9B-91C7-46BC-A5A9-02FA6AC475A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429BF-4ED9-4308-A396-D2E3DC35AA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7698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44E9B-91C7-46BC-A5A9-02FA6AC475A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429BF-4ED9-4308-A396-D2E3DC35AA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908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44E9B-91C7-46BC-A5A9-02FA6AC475A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429BF-4ED9-4308-A396-D2E3DC35AA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988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44E9B-91C7-46BC-A5A9-02FA6AC475A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429BF-4ED9-4308-A396-D2E3DC35AA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1719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44E9B-91C7-46BC-A5A9-02FA6AC475A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429BF-4ED9-4308-A396-D2E3DC35AA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0318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44E9B-91C7-46BC-A5A9-02FA6AC475A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429BF-4ED9-4308-A396-D2E3DC35AA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7677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44E9B-91C7-46BC-A5A9-02FA6AC475A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429BF-4ED9-4308-A396-D2E3DC35AA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789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44E9B-91C7-46BC-A5A9-02FA6AC475A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429BF-4ED9-4308-A396-D2E3DC35AA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9451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44E9B-91C7-46BC-A5A9-02FA6AC475A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429BF-4ED9-4308-A396-D2E3DC35AA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0625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44E9B-91C7-46BC-A5A9-02FA6AC475A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429BF-4ED9-4308-A396-D2E3DC35AA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188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44E9B-91C7-46BC-A5A9-02FA6AC475A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429BF-4ED9-4308-A396-D2E3DC35AA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5787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144E9B-91C7-46BC-A5A9-02FA6AC475A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7429BF-4ED9-4308-A396-D2E3DC35AA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5007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Edvard_Bene%C5%A1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PalaceOfWestminsterAtNigh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StBasile_SpasskayaTower_Red_Square_Moscow.hires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0/0c/Josef_Balab%C3%A1n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42603-350x466-t1zby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laceOfWestminsterAtNight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3728" y="548680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D.9.A.28_domaci_a_zahranicni_odboj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1.04.2013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DOMÁCÍ  A ZAHRANIČNÍ ODBOJ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75656" y="4617965"/>
            <a:ext cx="61813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DOMÁCÍ A ZAHRANIČNÍ ODBOJ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8275" y="544522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80310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Dějepis 9.ročník</a:t>
            </a:r>
          </a:p>
          <a:p>
            <a:r>
              <a:rPr lang="cs-CZ" b="1" i="1" dirty="0" smtClean="0"/>
              <a:t>Práce s textem – rozvoj čtenářské gramotnosti</a:t>
            </a:r>
          </a:p>
          <a:p>
            <a:r>
              <a:rPr lang="cs-CZ" b="1" i="1" dirty="0" smtClean="0"/>
              <a:t>Orientace v textu</a:t>
            </a:r>
          </a:p>
          <a:p>
            <a:r>
              <a:rPr lang="cs-CZ" b="1" i="1" dirty="0" smtClean="0"/>
              <a:t>Práce s informacemi a na PC</a:t>
            </a:r>
          </a:p>
          <a:p>
            <a:pPr lvl="8"/>
            <a:endParaRPr lang="cs-CZ" b="1" i="1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5613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u="sng" dirty="0" smtClean="0"/>
              <a:t>Vyhledej v učebním textu nebo na internetu  a doplň chybějící informace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Cílem domácího odboje bylo spojení se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Odbojové organizace vyvíjely činnost, aby škodily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Později bylo jejich cílem obnovit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Akce odbojových organizací: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Vysvětli zkratku ÚVOD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err="1" smtClean="0"/>
              <a:t>K.von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Neuratha</a:t>
            </a:r>
            <a:r>
              <a:rPr lang="cs-CZ" sz="2400" b="1" i="1" dirty="0" smtClean="0"/>
              <a:t> nahradil   </a:t>
            </a:r>
            <a:endParaRPr lang="cs-CZ" sz="2400" b="1" i="1" dirty="0"/>
          </a:p>
        </p:txBody>
      </p:sp>
      <p:pic>
        <p:nvPicPr>
          <p:cNvPr id="1026" name="Picture 2" descr="C:\Users\PC-29SQ\AppData\Local\Microsoft\Windows\Temporary Internet Files\Content.IE5\6ATUCT5O\MC90044142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32856"/>
            <a:ext cx="828000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C-29SQ\AppData\Local\Microsoft\Windows\Temporary Internet Files\Content.IE5\6ATUCT5O\MC90044142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546856"/>
            <a:ext cx="828000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-29SQ\AppData\Local\Microsoft\Windows\Temporary Internet Files\Content.IE5\6ATUCT5O\MC90044142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1276" y="3113256"/>
            <a:ext cx="648000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-29SQ\AppData\Local\Microsoft\Windows\Temporary Internet Files\Content.IE5\6ATUCT5O\MC90044142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7276" y="3618585"/>
            <a:ext cx="828000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C-29SQ\AppData\Local\Microsoft\Windows\Temporary Internet Files\Content.IE5\6ATUCT5O\MC90044142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5276" y="3633352"/>
            <a:ext cx="828000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C-29SQ\AppData\Local\Microsoft\Windows\Temporary Internet Files\Content.IE5\6ATUCT5O\MC90044142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7772" y="3618585"/>
            <a:ext cx="828000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-29SQ\AppData\Local\Microsoft\Windows\Temporary Internet Files\Content.IE5\6ATUCT5O\MC90044142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6746" y="3673279"/>
            <a:ext cx="828000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C-29SQ\AppData\Local\Microsoft\Windows\Temporary Internet Files\Content.IE5\6ATUCT5O\MC90044142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5276" y="4467571"/>
            <a:ext cx="684000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80081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Se zahraničím, zejména s Londýnem (</a:t>
            </a:r>
            <a:r>
              <a:rPr lang="cs-CZ" sz="2000" b="1" i="1" dirty="0" err="1" smtClean="0"/>
              <a:t>E.Beneš</a:t>
            </a:r>
            <a:r>
              <a:rPr lang="cs-CZ" sz="2000" b="1" i="1" dirty="0" smtClean="0"/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Nacistům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Republiku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Převádění lidí přes hranice, informace do ciziny, letáky , ukrývání pronásledovaných osob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Ústřední vedení odboje domácího – spojení nekomunistických odboj. </a:t>
            </a:r>
            <a:r>
              <a:rPr lang="cs-CZ" sz="2000" b="1" i="1" dirty="0" smtClean="0"/>
              <a:t>organizací</a:t>
            </a:r>
            <a:endParaRPr lang="cs-CZ" sz="2000" b="1" i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Reinhardem Heydrichem</a:t>
            </a:r>
            <a:endParaRPr lang="cs-CZ" sz="2000" b="1" i="1" dirty="0"/>
          </a:p>
        </p:txBody>
      </p:sp>
      <p:pic>
        <p:nvPicPr>
          <p:cNvPr id="2050" name="Picture 2" descr="Edvard Beneš">
            <a:hlinkClick r:id="rId2" tooltip="Edvard Beneš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05064"/>
            <a:ext cx="185737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5085184"/>
            <a:ext cx="2232248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EDVARD BENEŠ, ČESKÝ PREZIDENT V EXILU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64240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ZAHRANIČNÍ ODBOJ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i="1" dirty="0" smtClean="0"/>
              <a:t>Na západě byl hlavním centrem odboje Londýn</a:t>
            </a:r>
          </a:p>
          <a:p>
            <a:pPr>
              <a:buFont typeface="Wingdings" pitchFamily="2" charset="2"/>
              <a:buChar char="Ø"/>
            </a:pPr>
            <a:r>
              <a:rPr lang="cs-CZ" sz="2400" b="1" i="1" dirty="0" smtClean="0"/>
              <a:t>Na východ uprchli vůdci komunistů, centrem byla Moskva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i="1" dirty="0" smtClean="0"/>
              <a:t>Hlavní cíl londýnských odbojářů: OBNOVA SAMOSTATNÉHO ČESKOSLOVENSKA V PŘEDMNICHOVSKÝCH HRANICÍCH</a:t>
            </a:r>
            <a:endParaRPr lang="cs-CZ" sz="2400" b="1" i="1" dirty="0"/>
          </a:p>
        </p:txBody>
      </p:sp>
      <p:pic>
        <p:nvPicPr>
          <p:cNvPr id="3074" name="Picture 2" descr="http://upload.wikimedia.org/wikipedia/commons/thumb/2/2c/PalaceOfWestminsterAtNight.jpg/220px-PalaceOfWestminsterAtNigh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861048"/>
            <a:ext cx="20955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3/31/StBasile_SpasskayaTower_Red_Square_Moscow.hires.jpg/220px-StBasile_SpasskayaTower_Red_Square_Moscow.hire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8659" y="3946773"/>
            <a:ext cx="2095500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47664" y="5589240"/>
            <a:ext cx="998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LONDÝN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51642" y="5589240"/>
            <a:ext cx="1041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MOSKVA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13996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OSOBNOSTI ČESKÉHO ODBOJE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pic>
        <p:nvPicPr>
          <p:cNvPr id="4098" name="Picture 2" descr="Soubor:Josef Balabá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44824"/>
            <a:ext cx="2741360" cy="41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36096" y="3501008"/>
            <a:ext cx="288032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JOSEF BALABÁN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361157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Předválečný portrét pplk. Josefa Mašína v důstojnické uniformě československé armády. (kolorizace)">
            <a:hlinkClick r:id="rId2" tooltip="Předválečný portrét pplk. Josefa Mašína v důstojnické uniformě československé armády. (kolorizace)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620688"/>
            <a:ext cx="4320000" cy="57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3717032"/>
            <a:ext cx="216024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JOSEF MAŠÍN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64315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t1.gstatic.com/images?q=tbn:ANd9GcQmierCNVm3XWmKC_QoqHMmc-6VgJAYRcMFOe8x0c-calJT3SuaZ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82" y="548680"/>
            <a:ext cx="3913583" cy="55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940307" y="983673"/>
            <a:ext cx="1636638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VÁCLAV MORÁVEK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149080"/>
            <a:ext cx="3024336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VYHLEDEJTE NA INTERNETU INFORMACE O TĚCHTO MUŽÍCH, HRDINECH DOMÁCÍHO ODBOJE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17930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MOŽNÉ ŘEŠENÍ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Slavní členové českého odboje, důstojníci bývalé československé armády, přezdívaní Tři králové</a:t>
            </a:r>
          </a:p>
          <a:p>
            <a:r>
              <a:rPr lang="cs-CZ" sz="2400" b="1" i="1" dirty="0" smtClean="0"/>
              <a:t>Prováděli zpravodajskou službu</a:t>
            </a:r>
          </a:p>
          <a:p>
            <a:r>
              <a:rPr lang="cs-CZ" sz="2400" b="1" i="1" dirty="0" smtClean="0"/>
              <a:t>Když byli Mašín a Balabán zatčeni a popraveni, prováděl akce Morávek sám</a:t>
            </a:r>
          </a:p>
          <a:p>
            <a:r>
              <a:rPr lang="cs-CZ" sz="2400" b="1" i="1" dirty="0" smtClean="0"/>
              <a:t>Když ho pronásledovalo gestapo, zastřelil se</a:t>
            </a:r>
          </a:p>
          <a:p>
            <a:endParaRPr lang="cs-CZ" sz="2400" b="1" i="1" dirty="0"/>
          </a:p>
          <a:p>
            <a:r>
              <a:rPr lang="cs-CZ" sz="2400" b="1" i="1" dirty="0" smtClean="0"/>
              <a:t>PŘIPRAVTE O TĚCHTO MUŽÍCH PODROBNĚJŠÍ REFERÁT NEBO PREZENTACI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xmlns="" val="3507256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Pro práci v hodině využíváme text  - žáci </a:t>
            </a:r>
            <a:r>
              <a:rPr lang="cs-CZ" sz="2800" dirty="0" err="1" smtClean="0"/>
              <a:t>vyhladávají</a:t>
            </a:r>
            <a:r>
              <a:rPr lang="cs-CZ" sz="2800" dirty="0" smtClean="0"/>
              <a:t> samostatně údaje</a:t>
            </a:r>
          </a:p>
          <a:p>
            <a:r>
              <a:rPr lang="cs-CZ" sz="2800" dirty="0" smtClean="0"/>
              <a:t>Nejrychlejší řešitelé prvního úkolu mohou být ohodnoceni</a:t>
            </a:r>
          </a:p>
          <a:p>
            <a:r>
              <a:rPr lang="cs-CZ" sz="2800" dirty="0" smtClean="0"/>
              <a:t>Vybrané dvojice žáků zpracují správné řešení na projektoru</a:t>
            </a:r>
          </a:p>
          <a:p>
            <a:r>
              <a:rPr lang="cs-CZ" sz="2800" b="1" u="sng" dirty="0" smtClean="0"/>
              <a:t> Klíčová slova: </a:t>
            </a:r>
            <a:r>
              <a:rPr lang="cs-CZ" sz="2800" dirty="0" smtClean="0"/>
              <a:t>viz snímek 4,5,6,7,8</a:t>
            </a:r>
          </a:p>
          <a:p>
            <a:r>
              <a:rPr lang="cs-CZ" sz="2800" b="1" u="sng" dirty="0" smtClean="0"/>
              <a:t>Inovace: </a:t>
            </a:r>
            <a:r>
              <a:rPr lang="cs-CZ" sz="2800" dirty="0" smtClean="0"/>
              <a:t>důraz na správné vnímání textu, samostatná práce, práce na interaktivní tabuli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84165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S.3:Ilustrace: </a:t>
            </a:r>
            <a:r>
              <a:rPr lang="cs-CZ" sz="1800" u="sng" dirty="0" smtClean="0">
                <a:hlinkClick r:id="rId2"/>
              </a:rPr>
              <a:t>www.office.microsoft.com</a:t>
            </a:r>
            <a:endParaRPr lang="cs-CZ" sz="1800" u="sng" dirty="0" smtClean="0"/>
          </a:p>
          <a:p>
            <a:r>
              <a:rPr lang="cs-CZ" sz="1800" dirty="0" smtClean="0"/>
              <a:t>S.4: : autor neznámý,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[2013–04– </a:t>
            </a:r>
            <a:r>
              <a:rPr lang="cs-CZ" sz="1800" dirty="0" smtClean="0">
                <a:solidFill>
                  <a:prstClr val="black"/>
                </a:solidFill>
              </a:rPr>
              <a:t>11 </a:t>
            </a:r>
            <a:r>
              <a:rPr lang="cs-CZ" sz="1800" dirty="0">
                <a:solidFill>
                  <a:prstClr val="black"/>
                </a:solidFill>
              </a:rPr>
              <a:t>]. Dostupné na </a:t>
            </a:r>
            <a:r>
              <a:rPr lang="cs-CZ" sz="1800" dirty="0" err="1">
                <a:solidFill>
                  <a:prstClr val="black"/>
                </a:solidFill>
              </a:rPr>
              <a:t>www:http</a:t>
            </a:r>
            <a:r>
              <a:rPr lang="cs-CZ" sz="1800" dirty="0">
                <a:solidFill>
                  <a:prstClr val="black"/>
                </a:solidFill>
              </a:rPr>
              <a:t>://cs.wikipedia.org/wiki/Soubor:Edvard_Bene%C5%A1.jpghttp://</a:t>
            </a:r>
            <a:r>
              <a:rPr lang="cs-CZ" sz="1800" dirty="0" smtClean="0">
                <a:solidFill>
                  <a:prstClr val="black"/>
                </a:solidFill>
              </a:rPr>
              <a:t>cs.wikipedia.org/wiki/Soubor:Edvard_Bene%C5%A1.jpg</a:t>
            </a:r>
          </a:p>
          <a:p>
            <a:r>
              <a:rPr lang="cs-CZ" sz="1800" dirty="0" smtClean="0">
                <a:solidFill>
                  <a:prstClr val="black"/>
                </a:solidFill>
              </a:rPr>
              <a:t>S.5: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OldakQuill</a:t>
            </a:r>
            <a:r>
              <a:rPr lang="cs-CZ" sz="1800" dirty="0" smtClean="0"/>
              <a:t>,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[2013–04– 11 ]. Dostupné na </a:t>
            </a:r>
            <a:r>
              <a:rPr lang="cs-CZ" sz="1800" dirty="0" smtClean="0">
                <a:solidFill>
                  <a:prstClr val="black"/>
                </a:solidFill>
              </a:rPr>
              <a:t>www:</a:t>
            </a:r>
            <a:r>
              <a:rPr lang="cs-CZ" sz="1800" dirty="0"/>
              <a:t> </a:t>
            </a:r>
            <a:r>
              <a:rPr lang="cs-CZ" sz="1800" dirty="0" smtClean="0">
                <a:hlinkClick r:id="rId3"/>
              </a:rPr>
              <a:t>http://cs.wikipedia.org/wiki/Soubor:PalaceOfWestminsterAtNight.jpg</a:t>
            </a:r>
            <a:endParaRPr lang="cs-CZ" sz="1800" dirty="0" smtClean="0"/>
          </a:p>
          <a:p>
            <a:r>
              <a:rPr lang="cs-CZ" sz="1800" dirty="0" smtClean="0">
                <a:effectLst/>
              </a:rPr>
              <a:t>Azov,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[2013–04– 11 ]. Dostupné na </a:t>
            </a:r>
            <a:r>
              <a:rPr lang="cs-CZ" sz="1800" dirty="0" err="1">
                <a:solidFill>
                  <a:prstClr val="black"/>
                </a:solidFill>
              </a:rPr>
              <a:t>www:http</a:t>
            </a:r>
            <a:r>
              <a:rPr lang="cs-CZ" sz="1800" dirty="0">
                <a:solidFill>
                  <a:prstClr val="black"/>
                </a:solidFill>
              </a:rPr>
              <a:t>://</a:t>
            </a:r>
            <a:r>
              <a:rPr lang="cs-CZ" sz="1800" dirty="0" smtClean="0">
                <a:solidFill>
                  <a:prstClr val="black"/>
                </a:solidFill>
              </a:rPr>
              <a:t>cs.wikipedia.org/wiki/</a:t>
            </a:r>
            <a:r>
              <a:rPr lang="cs-CZ" sz="1800" dirty="0" err="1" smtClean="0">
                <a:solidFill>
                  <a:prstClr val="black"/>
                </a:solidFill>
              </a:rPr>
              <a:t>Soubor:StBasile_SpasskayaTower_Red_Square_Moscow.hires.jpg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S.6:</a:t>
            </a:r>
            <a:r>
              <a:rPr lang="cs-CZ" sz="1800" dirty="0" smtClean="0"/>
              <a:t> autor neznámý,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[2013–04– 11 ]. Dostupné na </a:t>
            </a:r>
            <a:r>
              <a:rPr lang="cs-CZ" sz="1800" dirty="0" err="1">
                <a:solidFill>
                  <a:prstClr val="black"/>
                </a:solidFill>
              </a:rPr>
              <a:t>www:http</a:t>
            </a:r>
            <a:r>
              <a:rPr lang="cs-CZ" sz="1800" dirty="0">
                <a:solidFill>
                  <a:prstClr val="black"/>
                </a:solidFill>
              </a:rPr>
              <a:t>://</a:t>
            </a:r>
            <a:r>
              <a:rPr lang="cs-CZ" sz="1800" dirty="0" smtClean="0">
                <a:solidFill>
                  <a:prstClr val="black"/>
                </a:solidFill>
              </a:rPr>
              <a:t>cs.wikipedia.org/wiki/Soubor:Josef_Balab%C3%A1n.jpg</a:t>
            </a:r>
          </a:p>
          <a:p>
            <a:r>
              <a:rPr lang="cs-CZ" sz="1800" dirty="0" smtClean="0">
                <a:solidFill>
                  <a:prstClr val="black"/>
                </a:solidFill>
              </a:rPr>
              <a:t>S. 7:</a:t>
            </a:r>
            <a:r>
              <a:rPr lang="cs-CZ" sz="1800" dirty="0" smtClean="0">
                <a:effectLst/>
              </a:rPr>
              <a:t> Paja1111,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[2013–04– 11 ]. Dostupné na </a:t>
            </a:r>
            <a:r>
              <a:rPr lang="cs-CZ" sz="1800" dirty="0" err="1">
                <a:solidFill>
                  <a:prstClr val="black"/>
                </a:solidFill>
              </a:rPr>
              <a:t>www:http</a:t>
            </a:r>
            <a:r>
              <a:rPr lang="cs-CZ" sz="1800" dirty="0">
                <a:solidFill>
                  <a:prstClr val="black"/>
                </a:solidFill>
              </a:rPr>
              <a:t>://</a:t>
            </a:r>
            <a:r>
              <a:rPr lang="cs-CZ" sz="1800" dirty="0" smtClean="0">
                <a:solidFill>
                  <a:prstClr val="black"/>
                </a:solidFill>
              </a:rPr>
              <a:t>cs.wikipedia.org/wiki/Soubor:42603-350x466-t1zby.jpg</a:t>
            </a:r>
          </a:p>
          <a:p>
            <a:r>
              <a:rPr lang="cs-CZ" sz="1800" dirty="0" smtClean="0">
                <a:solidFill>
                  <a:prstClr val="black"/>
                </a:solidFill>
              </a:rPr>
              <a:t>S.8: autor neznámý,  </a:t>
            </a:r>
            <a:r>
              <a:rPr lang="cs-CZ" sz="1800" dirty="0">
                <a:solidFill>
                  <a:prstClr val="black"/>
                </a:solidFill>
              </a:rPr>
              <a:t>[2013–04– 11 ]. Dostupné na </a:t>
            </a:r>
            <a:r>
              <a:rPr lang="cs-CZ" sz="1800" dirty="0" err="1">
                <a:solidFill>
                  <a:prstClr val="black"/>
                </a:solidFill>
              </a:rPr>
              <a:t>www:http</a:t>
            </a:r>
            <a:r>
              <a:rPr lang="cs-CZ" sz="1800" dirty="0">
                <a:solidFill>
                  <a:prstClr val="black"/>
                </a:solidFill>
              </a:rPr>
              <a:t>://images.google.com/</a:t>
            </a:r>
            <a:r>
              <a:rPr lang="cs-CZ" sz="1800" dirty="0" err="1">
                <a:solidFill>
                  <a:prstClr val="black"/>
                </a:solidFill>
              </a:rPr>
              <a:t>search?hl</a:t>
            </a:r>
            <a:r>
              <a:rPr lang="cs-CZ" sz="1800" dirty="0">
                <a:solidFill>
                  <a:prstClr val="black"/>
                </a:solidFill>
              </a:rPr>
              <a:t>=</a:t>
            </a:r>
            <a:r>
              <a:rPr lang="cs-CZ" sz="1800" dirty="0" err="1">
                <a:solidFill>
                  <a:prstClr val="black"/>
                </a:solidFill>
              </a:rPr>
              <a:t>cs&amp;site</a:t>
            </a:r>
            <a:r>
              <a:rPr lang="cs-CZ" sz="1800" dirty="0">
                <a:solidFill>
                  <a:prstClr val="black"/>
                </a:solidFill>
              </a:rPr>
              <a:t>=&amp;</a:t>
            </a:r>
            <a:r>
              <a:rPr lang="cs-CZ" sz="1800" dirty="0" err="1">
                <a:solidFill>
                  <a:prstClr val="black"/>
                </a:solidFill>
              </a:rPr>
              <a:t>tbm</a:t>
            </a:r>
            <a:r>
              <a:rPr lang="cs-CZ" sz="1800" dirty="0">
                <a:solidFill>
                  <a:prstClr val="black"/>
                </a:solidFill>
              </a:rPr>
              <a:t>=</a:t>
            </a:r>
            <a:r>
              <a:rPr lang="cs-CZ" sz="1800" dirty="0" err="1">
                <a:solidFill>
                  <a:prstClr val="black"/>
                </a:solidFill>
              </a:rPr>
              <a:t>isch&amp;source</a:t>
            </a:r>
            <a:r>
              <a:rPr lang="cs-CZ" sz="1800" dirty="0">
                <a:solidFill>
                  <a:prstClr val="black"/>
                </a:solidFill>
              </a:rPr>
              <a:t>=</a:t>
            </a:r>
            <a:r>
              <a:rPr lang="cs-CZ" sz="1800" dirty="0" err="1">
                <a:solidFill>
                  <a:prstClr val="black"/>
                </a:solidFill>
              </a:rPr>
              <a:t>hp&amp;biw</a:t>
            </a:r>
            <a:r>
              <a:rPr lang="cs-CZ" sz="1800" dirty="0">
                <a:solidFill>
                  <a:prstClr val="black"/>
                </a:solidFill>
              </a:rPr>
              <a:t>=1249&amp;bih=592&amp;q=V%C3%81CLAV+MOR%C3%81VEK&amp;oq=V%C3%81CLAV+MOR%C3%81VEK&amp;gs_l=img.12..0j0i24.1921.8032.0.10520.14.8.0.6.6.0.155.946.2j6.8.0...0.0...1ac.1.9.img.ss73Ml6DzNA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499995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78</TotalTime>
  <Words>378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ÚKOL</vt:lpstr>
      <vt:lpstr>ŘEŠENÍ</vt:lpstr>
      <vt:lpstr>ZAHRANIČNÍ ODBOJ</vt:lpstr>
      <vt:lpstr>OSOBNOSTI ČESKÉHO ODBOJE</vt:lpstr>
      <vt:lpstr>Snímek 7</vt:lpstr>
      <vt:lpstr>Snímek 8</vt:lpstr>
      <vt:lpstr>MOŽNÉ ŘEŠENÍ</vt:lpstr>
      <vt:lpstr>METODICKÝ NÁVOD</vt:lpstr>
      <vt:lpstr>POUŽITÉ ZDROJE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PC-29SQ</dc:creator>
  <cp:lastModifiedBy>U1</cp:lastModifiedBy>
  <cp:revision>16</cp:revision>
  <dcterms:created xsi:type="dcterms:W3CDTF">2013-04-12T03:56:29Z</dcterms:created>
  <dcterms:modified xsi:type="dcterms:W3CDTF">2013-05-28T19:38:13Z</dcterms:modified>
</cp:coreProperties>
</file>