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8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FB244-4750-4F41-9E1C-5A34FA8CB37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7E4F9-D99D-48DA-8EBF-B9621EB909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365305"/>
      </p:ext>
    </p:extLst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FB244-4750-4F41-9E1C-5A34FA8CB37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7E4F9-D99D-48DA-8EBF-B9621EB909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5004277"/>
      </p:ext>
    </p:extLst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FB244-4750-4F41-9E1C-5A34FA8CB37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7E4F9-D99D-48DA-8EBF-B9621EB909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4479099"/>
      </p:ext>
    </p:extLst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FB244-4750-4F41-9E1C-5A34FA8CB37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7E4F9-D99D-48DA-8EBF-B9621EB909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7365674"/>
      </p:ext>
    </p:extLst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FB244-4750-4F41-9E1C-5A34FA8CB37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7E4F9-D99D-48DA-8EBF-B9621EB909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238170"/>
      </p:ext>
    </p:extLst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FB244-4750-4F41-9E1C-5A34FA8CB37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7E4F9-D99D-48DA-8EBF-B9621EB909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5226989"/>
      </p:ext>
    </p:extLst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FB244-4750-4F41-9E1C-5A34FA8CB37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7E4F9-D99D-48DA-8EBF-B9621EB909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3167549"/>
      </p:ext>
    </p:extLst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FB244-4750-4F41-9E1C-5A34FA8CB37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7E4F9-D99D-48DA-8EBF-B9621EB909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4505956"/>
      </p:ext>
    </p:extLst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FB244-4750-4F41-9E1C-5A34FA8CB37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7E4F9-D99D-48DA-8EBF-B9621EB909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4327401"/>
      </p:ext>
    </p:extLst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FB244-4750-4F41-9E1C-5A34FA8CB37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7E4F9-D99D-48DA-8EBF-B9621EB909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5659927"/>
      </p:ext>
    </p:extLst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FB244-4750-4F41-9E1C-5A34FA8CB37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7E4F9-D99D-48DA-8EBF-B9621EB909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9212184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wave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9FB244-4750-4F41-9E1C-5A34FA8CB37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C7E4F9-D99D-48DA-8EBF-B9621EB909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7275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Fajtl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http://cs.wikipedia.org/wiki/Soubor:RAF310Sq.gif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Ludv%C3%ADk_Svoboda_(Author_-_Stanislav_Tereba)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2" Type="http://schemas.openxmlformats.org/officeDocument/2006/relationships/hyperlink" Target="//upload.wikimedia.org/wikipedia/commons/f/f7/Operace_Anthropoid_-_Jan_Kubi%C5%A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Josef_Val%C4%8D%C3%ADk.jpg" TargetMode="External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Soubor:Operace_Anthropoid_-_Jozef_Gab%C4%8D%C3%ADk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Bundesarchiv_Bild_146-1972-039-44,_Heydrich-Attentat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ajtl.jpg" TargetMode="External"/><Relationship Id="rId2" Type="http://schemas.openxmlformats.org/officeDocument/2006/relationships/hyperlink" Target="file:///\\commons.wikimedia.org\w\index.php%3ftitle=User:Zbynekmduda&amp;action=edit&amp;redlink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\\en.wikipedia.org\wiki\cs:Stanislav_Tereba" TargetMode="External"/><Relationship Id="rId5" Type="http://schemas.openxmlformats.org/officeDocument/2006/relationships/hyperlink" Target="http://cs.wikipedia.org/wiki/Soubor:RAF310Sq.gif" TargetMode="External"/><Relationship Id="rId4" Type="http://schemas.openxmlformats.org/officeDocument/2006/relationships/hyperlink" Target="file:///\\commons.wikimedia.org\wiki\User:-jkb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35696" y="548680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Štětí,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D.9.A.29_cechoslovaci_v_odboji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17.04.2013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ČECHOSLOVÁCI V ODBOJI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835696" y="4437112"/>
            <a:ext cx="502143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ČECHOSLOVÁCI V ODBOJI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0115" y="5347094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52879129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Dějepis 9.ročník</a:t>
            </a:r>
          </a:p>
          <a:p>
            <a:r>
              <a:rPr lang="cs-CZ" b="1" i="1" dirty="0" smtClean="0"/>
              <a:t>Práce s textem – rozvoj čtenářské gramotnosti</a:t>
            </a:r>
          </a:p>
          <a:p>
            <a:r>
              <a:rPr lang="cs-CZ" b="1" i="1" dirty="0" smtClean="0"/>
              <a:t>Orientace v textu</a:t>
            </a:r>
          </a:p>
          <a:p>
            <a:r>
              <a:rPr lang="cs-CZ" b="1" i="1" dirty="0" smtClean="0"/>
              <a:t>Vyhledávání informací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752536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rgbClr val="0070C0"/>
                </a:solidFill>
              </a:rPr>
              <a:t>Zjisti a vypiš státy, kam prchali lidé z protektorátu, aby mohli aktivně bojovat proti nacistům</a:t>
            </a:r>
            <a:endParaRPr lang="cs-CZ" sz="2400" b="1" i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Generálporučík František Fajtl">
            <a:hlinkClick r:id="rId2" tooltip="Generálporučík František Fajtl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636912"/>
            <a:ext cx="2524125" cy="3648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3284984"/>
            <a:ext cx="3528392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	GENERÁL PORUČÍK FRANTIŠEK FAJTL, SLAVNÝ ČESKÝ STÍHACÍ LETEC, KTERÝ BOJOVAL V RAF VE VELKÉ BRITÁNII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46465235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POLSKO </a:t>
            </a:r>
            <a:r>
              <a:rPr lang="cs-CZ" sz="2400" b="1" i="1" dirty="0" smtClean="0">
                <a:solidFill>
                  <a:srgbClr val="0070C0"/>
                </a:solidFill>
              </a:rPr>
              <a:t>(PŘED </a:t>
            </a:r>
            <a:r>
              <a:rPr lang="cs-CZ" sz="2400" b="1" i="1" dirty="0" smtClean="0">
                <a:solidFill>
                  <a:srgbClr val="0070C0"/>
                </a:solidFill>
              </a:rPr>
              <a:t>ÚTOKEM NĚMECKA)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FRANCIE </a:t>
            </a:r>
            <a:r>
              <a:rPr lang="cs-CZ" sz="2400" b="1" i="1" dirty="0" smtClean="0">
                <a:solidFill>
                  <a:srgbClr val="0070C0"/>
                </a:solidFill>
              </a:rPr>
              <a:t>(PŘED </a:t>
            </a:r>
            <a:r>
              <a:rPr lang="cs-CZ" sz="2400" b="1" i="1" dirty="0" smtClean="0">
                <a:solidFill>
                  <a:srgbClr val="0070C0"/>
                </a:solidFill>
              </a:rPr>
              <a:t>OBSAZENÍM)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SSSR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70C0"/>
                </a:solidFill>
              </a:rPr>
              <a:t>VELKÁ BRITÁNIE</a:t>
            </a:r>
            <a:endParaRPr lang="cs-CZ" sz="2400" b="1" i="1" dirty="0">
              <a:solidFill>
                <a:srgbClr val="0070C0"/>
              </a:solidFill>
            </a:endParaRPr>
          </a:p>
        </p:txBody>
      </p:sp>
      <p:pic>
        <p:nvPicPr>
          <p:cNvPr id="2050" name="Picture 2" descr="http://upload.wikimedia.org/wikipedia/commons/a/ac/RAF310Sq.gi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573016"/>
            <a:ext cx="1935854" cy="27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95936" y="4293096"/>
            <a:ext cx="2736304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ODZNAK 310.PERUTĚ ČS.LETCŮ VE VELKÉ BRITÁNII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20605186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91264" cy="55054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i="1" u="sng" dirty="0" smtClean="0">
                <a:solidFill>
                  <a:srgbClr val="0070C0"/>
                </a:solidFill>
              </a:rPr>
              <a:t>Čs. vojáci na východě</a:t>
            </a:r>
          </a:p>
          <a:p>
            <a:pPr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rgbClr val="0070C0"/>
                </a:solidFill>
              </a:rPr>
              <a:t>Po útoku Německa na SSSR se na Východě začala formovat československá vojenská jednotka</a:t>
            </a:r>
          </a:p>
          <a:p>
            <a:pPr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rgbClr val="0070C0"/>
                </a:solidFill>
              </a:rPr>
              <a:t>Původně měla 1000 mužů, ale počet vojáků rychle rostl</a:t>
            </a:r>
          </a:p>
          <a:p>
            <a:pPr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rgbClr val="0070C0"/>
                </a:solidFill>
              </a:rPr>
              <a:t>Jednotka byla založena v ruském městě </a:t>
            </a:r>
            <a:r>
              <a:rPr lang="cs-CZ" sz="2800" b="1" i="1" dirty="0" err="1" smtClean="0">
                <a:solidFill>
                  <a:srgbClr val="0070C0"/>
                </a:solidFill>
              </a:rPr>
              <a:t>Buzuluku</a:t>
            </a:r>
            <a:endParaRPr lang="cs-CZ" sz="2800" b="1" i="1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rgbClr val="0070C0"/>
                </a:solidFill>
              </a:rPr>
              <a:t>Účastnila se bitev Rudé armády (Sokolovo)</a:t>
            </a:r>
          </a:p>
          <a:p>
            <a:pPr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rgbClr val="0070C0"/>
                </a:solidFill>
              </a:rPr>
              <a:t>Podíleli se na osvobození Československa </a:t>
            </a:r>
            <a:r>
              <a:rPr lang="cs-CZ" sz="2800" b="1" i="1" dirty="0" smtClean="0">
                <a:solidFill>
                  <a:srgbClr val="0070C0"/>
                </a:solidFill>
              </a:rPr>
              <a:t>(</a:t>
            </a:r>
            <a:r>
              <a:rPr lang="cs-CZ" sz="2800" b="1" i="1" dirty="0" err="1" smtClean="0">
                <a:solidFill>
                  <a:srgbClr val="0070C0"/>
                </a:solidFill>
              </a:rPr>
              <a:t>Karpatsko</a:t>
            </a:r>
            <a:r>
              <a:rPr lang="cs-CZ" sz="2800" b="1" i="1" dirty="0" smtClean="0">
                <a:solidFill>
                  <a:srgbClr val="0070C0"/>
                </a:solidFill>
              </a:rPr>
              <a:t> </a:t>
            </a:r>
            <a:r>
              <a:rPr lang="cs-CZ" sz="2800" b="1" i="1" dirty="0" smtClean="0">
                <a:solidFill>
                  <a:srgbClr val="0070C0"/>
                </a:solidFill>
              </a:rPr>
              <a:t>– dukelská operace)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718480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Ludvík Svoboda na fotografii z roku 1968">
            <a:hlinkClick r:id="rId2" tooltip="Ludvík Svoboda na fotografii z roku 1968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908720"/>
            <a:ext cx="4407062" cy="49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80112" y="2708920"/>
            <a:ext cx="2736304" cy="147732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GENERÁL LUDVÍK SVOBODA, VELITEL ČS. JEDNOTKY V SSSR	 FOTO Z ROKU 1968, KDY BYL PREZIDENTEM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96743401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b="1" i="1" u="sng" dirty="0" err="1" smtClean="0">
                <a:solidFill>
                  <a:srgbClr val="0070C0"/>
                </a:solidFill>
              </a:rPr>
              <a:t>Čs.vojáci</a:t>
            </a:r>
            <a:r>
              <a:rPr lang="cs-CZ" sz="2800" b="1" i="1" u="sng" dirty="0" smtClean="0">
                <a:solidFill>
                  <a:srgbClr val="0070C0"/>
                </a:solidFill>
              </a:rPr>
              <a:t> na Západě</a:t>
            </a:r>
          </a:p>
          <a:p>
            <a:pPr>
              <a:buFont typeface="Wingdings" pitchFamily="2" charset="2"/>
              <a:buChar char="v"/>
            </a:pPr>
            <a:r>
              <a:rPr lang="cs-CZ" sz="2800" b="1" i="1" dirty="0" smtClean="0">
                <a:solidFill>
                  <a:srgbClr val="0070C0"/>
                </a:solidFill>
              </a:rPr>
              <a:t>Nejprve emigrace do Francie, po její kapitulaci 4000 </a:t>
            </a:r>
            <a:r>
              <a:rPr lang="cs-CZ" sz="2800" b="1" i="1" dirty="0" err="1" smtClean="0">
                <a:solidFill>
                  <a:srgbClr val="0070C0"/>
                </a:solidFill>
              </a:rPr>
              <a:t>čs.vojáků</a:t>
            </a:r>
            <a:r>
              <a:rPr lang="cs-CZ" sz="2800" b="1" i="1" dirty="0" smtClean="0">
                <a:solidFill>
                  <a:srgbClr val="0070C0"/>
                </a:solidFill>
              </a:rPr>
              <a:t> a 900 letců přemístěno do Velké Británie</a:t>
            </a:r>
          </a:p>
          <a:p>
            <a:pPr>
              <a:buFont typeface="Wingdings" pitchFamily="2" charset="2"/>
              <a:buChar char="v"/>
            </a:pPr>
            <a:r>
              <a:rPr lang="cs-CZ" sz="2800" b="1" i="1" dirty="0" smtClean="0">
                <a:solidFill>
                  <a:srgbClr val="0070C0"/>
                </a:solidFill>
              </a:rPr>
              <a:t>Probíhal zde kromě jiného výcvik parašutistů</a:t>
            </a:r>
          </a:p>
          <a:p>
            <a:pPr>
              <a:buFont typeface="Wingdings" pitchFamily="2" charset="2"/>
              <a:buChar char="v"/>
            </a:pPr>
            <a:r>
              <a:rPr lang="cs-CZ" sz="2800" b="1" i="1" dirty="0" smtClean="0">
                <a:solidFill>
                  <a:srgbClr val="0070C0"/>
                </a:solidFill>
              </a:rPr>
              <a:t>Ti pak byli s různými úkoly vysazováni v protektorátu</a:t>
            </a:r>
          </a:p>
          <a:p>
            <a:pPr>
              <a:buFont typeface="Wingdings" pitchFamily="2" charset="2"/>
              <a:buChar char="v"/>
            </a:pPr>
            <a:r>
              <a:rPr lang="cs-CZ" sz="2800" b="1" i="1" dirty="0" smtClean="0">
                <a:solidFill>
                  <a:srgbClr val="0070C0"/>
                </a:solidFill>
              </a:rPr>
              <a:t>Bylo to velmi nebezpečné, proto byli vybíráni dobrovolníci</a:t>
            </a:r>
          </a:p>
          <a:p>
            <a:pPr>
              <a:buFont typeface="Wingdings" pitchFamily="2" charset="2"/>
              <a:buChar char="v"/>
            </a:pPr>
            <a:r>
              <a:rPr lang="cs-CZ" sz="2800" b="1" i="1" dirty="0" smtClean="0">
                <a:solidFill>
                  <a:srgbClr val="0070C0"/>
                </a:solidFill>
              </a:rPr>
              <a:t>Hlavní cílem těchto skupin byl atentát na Heydricha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4119116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Operace Anthropoid - Jan Kubiš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04664"/>
            <a:ext cx="3686175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44008" y="4293096"/>
            <a:ext cx="3686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/>
          </a:p>
        </p:txBody>
      </p:sp>
      <p:pic>
        <p:nvPicPr>
          <p:cNvPr id="4100" name="Picture 4" descr="http://upload.wikimedia.org/wikipedia/commons/2/25/Operace_Anthropoid_-_Jozef_Gab%C4%8D%C3%ADk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3240000" cy="43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5013176"/>
            <a:ext cx="3167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ČETAŘ JOZEF GABČÍK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4151049"/>
            <a:ext cx="3686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ROTMISTR JAN KUBIŠ</a:t>
            </a:r>
            <a:endParaRPr lang="cs-CZ" b="1" dirty="0"/>
          </a:p>
        </p:txBody>
      </p:sp>
      <p:pic>
        <p:nvPicPr>
          <p:cNvPr id="4102" name="Picture 6" descr="http://upload.wikimedia.org/wikipedia/commons/e/ef/Josef_Val%C4%8D%C3%ADk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88328" y="4673757"/>
            <a:ext cx="1279309" cy="19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436096" y="5382508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ROTMISTR JOSEF VALČÍK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52506197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1" indent="0">
              <a:buNone/>
            </a:pPr>
            <a:r>
              <a:rPr lang="cs-CZ" b="1" i="1" dirty="0">
                <a:solidFill>
                  <a:srgbClr val="0070C0"/>
                </a:solidFill>
              </a:rPr>
              <a:t>	</a:t>
            </a:r>
            <a:r>
              <a:rPr lang="cs-CZ" b="1" i="1" dirty="0" smtClean="0">
                <a:solidFill>
                  <a:srgbClr val="0070C0"/>
                </a:solidFill>
              </a:rPr>
              <a:t>Muži na předchozích snímcích spáchali atentát na R</a:t>
            </a:r>
            <a:r>
              <a:rPr lang="cs-CZ" b="1" i="1" dirty="0" smtClean="0">
                <a:solidFill>
                  <a:srgbClr val="0070C0"/>
                </a:solidFill>
              </a:rPr>
              <a:t>. </a:t>
            </a:r>
            <a:r>
              <a:rPr lang="cs-CZ" b="1" i="1" dirty="0" err="1" smtClean="0">
                <a:solidFill>
                  <a:srgbClr val="0070C0"/>
                </a:solidFill>
              </a:rPr>
              <a:t>Heydricha</a:t>
            </a:r>
            <a:r>
              <a:rPr lang="cs-CZ" b="1" i="1" dirty="0" smtClean="0">
                <a:solidFill>
                  <a:srgbClr val="0070C0"/>
                </a:solidFill>
              </a:rPr>
              <a:t>. Zjisti průběh a důsledky této akce.</a:t>
            </a:r>
            <a:endParaRPr lang="cs-CZ" b="1" i="1" dirty="0">
              <a:solidFill>
                <a:srgbClr val="0070C0"/>
              </a:solidFill>
            </a:endParaRPr>
          </a:p>
        </p:txBody>
      </p:sp>
      <p:pic>
        <p:nvPicPr>
          <p:cNvPr id="5122" name="Picture 2" descr="http://upload.wikimedia.org/wikipedia/commons/thumb/2/27/Bundesarchiv_Bild_146-1972-039-44%2C_Heydrich-Attentat.jpg/220px-Bundesarchiv_Bild_146-1972-039-44%2C_Heydrich-Attenta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996952"/>
            <a:ext cx="4355982" cy="27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24128" y="3933056"/>
            <a:ext cx="2664296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/>
              <a:t>HEYDRICHOVO AUTO PO ATENTÁTU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97468505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MOŽNÉ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i="1" dirty="0" smtClean="0">
                <a:solidFill>
                  <a:srgbClr val="0070C0"/>
                </a:solidFill>
              </a:rPr>
              <a:t>Akce provedena 27.5.1942</a:t>
            </a:r>
          </a:p>
          <a:p>
            <a:pPr>
              <a:buFont typeface="Wingdings" pitchFamily="2" charset="2"/>
              <a:buChar char="§"/>
            </a:pPr>
            <a:r>
              <a:rPr lang="cs-CZ" b="1" i="1" dirty="0" smtClean="0">
                <a:solidFill>
                  <a:srgbClr val="0070C0"/>
                </a:solidFill>
              </a:rPr>
              <a:t>Vyhlášeno stanné právo – vysvětlit!</a:t>
            </a:r>
          </a:p>
          <a:p>
            <a:pPr>
              <a:buFont typeface="Wingdings" pitchFamily="2" charset="2"/>
              <a:buChar char="§"/>
            </a:pPr>
            <a:r>
              <a:rPr lang="cs-CZ" b="1" i="1" dirty="0" smtClean="0">
                <a:solidFill>
                  <a:srgbClr val="0070C0"/>
                </a:solidFill>
              </a:rPr>
              <a:t>10.6. zničeny Lidice</a:t>
            </a:r>
          </a:p>
          <a:p>
            <a:pPr>
              <a:buFont typeface="Wingdings" pitchFamily="2" charset="2"/>
              <a:buChar char="§"/>
            </a:pPr>
            <a:r>
              <a:rPr lang="cs-CZ" b="1" i="1" dirty="0" smtClean="0">
                <a:solidFill>
                  <a:srgbClr val="0070C0"/>
                </a:solidFill>
              </a:rPr>
              <a:t>Aktéři spáchali sebevraždu</a:t>
            </a:r>
          </a:p>
          <a:p>
            <a:pPr>
              <a:buFont typeface="Wingdings" pitchFamily="2" charset="2"/>
              <a:buChar char="§"/>
            </a:pPr>
            <a:r>
              <a:rPr lang="cs-CZ" b="1" i="1" dirty="0" smtClean="0">
                <a:solidFill>
                  <a:srgbClr val="0070C0"/>
                </a:solidFill>
              </a:rPr>
              <a:t>Stovky lidí popraveny</a:t>
            </a:r>
          </a:p>
          <a:p>
            <a:pPr>
              <a:buFont typeface="Wingdings" pitchFamily="2" charset="2"/>
              <a:buChar char="§"/>
            </a:pPr>
            <a:r>
              <a:rPr lang="cs-CZ" b="1" i="1" dirty="0" smtClean="0">
                <a:solidFill>
                  <a:srgbClr val="0070C0"/>
                </a:solidFill>
              </a:rPr>
              <a:t>Podílení významu naší vlády v exilu</a:t>
            </a:r>
            <a:endParaRPr lang="cs-CZ" b="1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282366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Práce rozvržena na celou hodinu</a:t>
            </a:r>
          </a:p>
          <a:p>
            <a:r>
              <a:rPr lang="cs-CZ" sz="2400" dirty="0" smtClean="0"/>
              <a:t>Kombinace samostatné práce a výkladu</a:t>
            </a:r>
          </a:p>
          <a:p>
            <a:r>
              <a:rPr lang="cs-CZ" sz="2400" dirty="0" smtClean="0"/>
              <a:t>Možno použít ukázky z filmu Atentát</a:t>
            </a:r>
          </a:p>
          <a:p>
            <a:r>
              <a:rPr lang="cs-CZ" sz="2400" dirty="0" smtClean="0"/>
              <a:t>Podrobnější zpracování  - referát, prezentace</a:t>
            </a:r>
          </a:p>
          <a:p>
            <a:r>
              <a:rPr lang="cs-CZ" sz="2400" b="1" u="sng" dirty="0" smtClean="0"/>
              <a:t>Klíčová slova: </a:t>
            </a:r>
            <a:r>
              <a:rPr lang="cs-CZ" sz="2400" dirty="0" smtClean="0"/>
              <a:t>viz snímek 4, 5, 7, 10</a:t>
            </a:r>
          </a:p>
          <a:p>
            <a:r>
              <a:rPr lang="cs-CZ" sz="2400" b="1" u="sng" dirty="0" smtClean="0"/>
              <a:t>Inovace: </a:t>
            </a:r>
            <a:r>
              <a:rPr lang="cs-CZ" sz="2400" dirty="0" smtClean="0"/>
              <a:t>vyhledávání na internetu a v textu, důraz na správné vnímání textu, uvádění informací z textu do souvislostí samostatná práce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95356902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600" dirty="0" smtClean="0"/>
              <a:t>S.3:</a:t>
            </a:r>
            <a:r>
              <a:rPr lang="cs-CZ" sz="1600" dirty="0" smtClean="0">
                <a:effectLst/>
                <a:hlinkClick r:id="rId2" action="ppaction://hlinkfile" tooltip="User:Zbynekmduda (stránka neexistuje)"/>
              </a:rPr>
              <a:t>Zbynekmduda</a:t>
            </a:r>
            <a:r>
              <a:rPr lang="cs-CZ" sz="1600" dirty="0" smtClean="0">
                <a:effectLst/>
              </a:rPr>
              <a:t>,</a:t>
            </a:r>
            <a:r>
              <a:rPr lang="cs-CZ" sz="1600" i="1" dirty="0">
                <a:solidFill>
                  <a:prstClr val="black"/>
                </a:solidFill>
              </a:rPr>
              <a:t> </a:t>
            </a:r>
            <a:r>
              <a:rPr lang="cs-CZ" sz="1600" i="1" dirty="0" err="1">
                <a:solidFill>
                  <a:prstClr val="black"/>
                </a:solidFill>
              </a:rPr>
              <a:t>commons.wikimedia</a:t>
            </a:r>
            <a:r>
              <a:rPr lang="cs-CZ" sz="1600" i="1" dirty="0">
                <a:solidFill>
                  <a:prstClr val="black"/>
                </a:solidFill>
              </a:rPr>
              <a:t> ,</a:t>
            </a:r>
            <a:r>
              <a:rPr lang="cs-CZ" sz="1600" dirty="0">
                <a:solidFill>
                  <a:prstClr val="black"/>
                </a:solidFill>
              </a:rPr>
              <a:t> [2013–04– </a:t>
            </a:r>
            <a:r>
              <a:rPr lang="cs-CZ" sz="1600" dirty="0" smtClean="0">
                <a:solidFill>
                  <a:prstClr val="black"/>
                </a:solidFill>
              </a:rPr>
              <a:t>17 </a:t>
            </a:r>
            <a:r>
              <a:rPr lang="cs-CZ" sz="1600" dirty="0">
                <a:solidFill>
                  <a:prstClr val="black"/>
                </a:solidFill>
              </a:rPr>
              <a:t>]. Dostupné na www: </a:t>
            </a:r>
            <a:r>
              <a:rPr lang="cs-CZ" sz="16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cs.wikipedia.org/wiki/Soubor:Fajtl.jpg</a:t>
            </a:r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S.4:</a:t>
            </a:r>
            <a:r>
              <a:rPr lang="cs-CZ" sz="1600" dirty="0" smtClean="0">
                <a:effectLst/>
                <a:hlinkClick r:id="rId4" action="ppaction://hlinkfile" tooltip="User:-jkb-"/>
              </a:rPr>
              <a:t>User:-</a:t>
            </a:r>
            <a:r>
              <a:rPr lang="cs-CZ" sz="1600" dirty="0" err="1" smtClean="0">
                <a:effectLst/>
                <a:hlinkClick r:id="rId4" action="ppaction://hlinkfile" tooltip="User:-jkb-"/>
              </a:rPr>
              <a:t>jkb</a:t>
            </a:r>
            <a:r>
              <a:rPr lang="cs-CZ" sz="1600" dirty="0" smtClean="0">
                <a:effectLst/>
                <a:hlinkClick r:id="rId4" action="ppaction://hlinkfile" tooltip="User:-jkb-"/>
              </a:rPr>
              <a:t>-</a:t>
            </a:r>
            <a:r>
              <a:rPr lang="cs-CZ" sz="1600" dirty="0" smtClean="0">
                <a:effectLst/>
              </a:rPr>
              <a:t>,</a:t>
            </a:r>
            <a:r>
              <a:rPr lang="cs-CZ" sz="1600" i="1" dirty="0">
                <a:solidFill>
                  <a:prstClr val="black"/>
                </a:solidFill>
              </a:rPr>
              <a:t> </a:t>
            </a:r>
            <a:r>
              <a:rPr lang="cs-CZ" sz="1600" i="1" dirty="0" err="1">
                <a:solidFill>
                  <a:prstClr val="black"/>
                </a:solidFill>
              </a:rPr>
              <a:t>commons.wikimedia</a:t>
            </a:r>
            <a:r>
              <a:rPr lang="cs-CZ" sz="1600" i="1" dirty="0">
                <a:solidFill>
                  <a:prstClr val="black"/>
                </a:solidFill>
              </a:rPr>
              <a:t> ,</a:t>
            </a:r>
            <a:r>
              <a:rPr lang="cs-CZ" sz="1600" dirty="0">
                <a:solidFill>
                  <a:prstClr val="black"/>
                </a:solidFill>
              </a:rPr>
              <a:t> [2013–04– 17 ]. Dostupné na </a:t>
            </a:r>
            <a:r>
              <a:rPr lang="cs-CZ" sz="1600" dirty="0" smtClean="0">
                <a:solidFill>
                  <a:prstClr val="black"/>
                </a:solidFill>
              </a:rPr>
              <a:t>www:</a:t>
            </a:r>
          </a:p>
          <a:p>
            <a:pPr mar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</a:t>
            </a:r>
            <a:r>
              <a:rPr lang="cs-CZ" sz="16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5"/>
              </a:rPr>
              <a:t>cs.wikipedia.org/wiki/Soubor:RAF310Sq.gif</a:t>
            </a:r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S.6:</a:t>
            </a:r>
            <a:r>
              <a:rPr lang="cs-CZ" sz="1600" dirty="0" smtClean="0">
                <a:effectLst/>
                <a:hlinkClick r:id="rId6" action="ppaction://hlinkfile" tooltip="w:cs:Stanislav Tereba"/>
              </a:rPr>
              <a:t> Stanislav </a:t>
            </a:r>
            <a:r>
              <a:rPr lang="cs-CZ" sz="1600" dirty="0" err="1" smtClean="0">
                <a:effectLst/>
                <a:hlinkClick r:id="rId6" action="ppaction://hlinkfile" tooltip="w:cs:Stanislav Tereba"/>
              </a:rPr>
              <a:t>Tereba</a:t>
            </a:r>
            <a:r>
              <a:rPr lang="cs-CZ" sz="1600" dirty="0" smtClean="0">
                <a:effectLst/>
              </a:rPr>
              <a:t>,</a:t>
            </a:r>
            <a:r>
              <a:rPr lang="cs-CZ" sz="1600" i="1" dirty="0">
                <a:solidFill>
                  <a:prstClr val="black"/>
                </a:solidFill>
              </a:rPr>
              <a:t> </a:t>
            </a:r>
            <a:r>
              <a:rPr lang="cs-CZ" sz="1600" i="1" dirty="0" err="1">
                <a:solidFill>
                  <a:prstClr val="black"/>
                </a:solidFill>
              </a:rPr>
              <a:t>commons.wikimedia</a:t>
            </a:r>
            <a:r>
              <a:rPr lang="cs-CZ" sz="1600" i="1" dirty="0">
                <a:solidFill>
                  <a:prstClr val="black"/>
                </a:solidFill>
              </a:rPr>
              <a:t> ,</a:t>
            </a:r>
            <a:r>
              <a:rPr lang="cs-CZ" sz="1600" dirty="0">
                <a:solidFill>
                  <a:prstClr val="black"/>
                </a:solidFill>
              </a:rPr>
              <a:t> [2013–04– 17 ]. Dostupné na </a:t>
            </a:r>
            <a:r>
              <a:rPr lang="cs-CZ" sz="1600" dirty="0" err="1">
                <a:solidFill>
                  <a:prstClr val="black"/>
                </a:solidFill>
              </a:rPr>
              <a:t>www:http</a:t>
            </a:r>
            <a:r>
              <a:rPr lang="cs-CZ" sz="1600" dirty="0">
                <a:solidFill>
                  <a:prstClr val="black"/>
                </a:solidFill>
              </a:rPr>
              <a:t>://cs.wikipedia.org/wiki/Soubor:Ludv%C3%ADk_Svoboda_(</a:t>
            </a:r>
            <a:r>
              <a:rPr lang="cs-CZ" sz="1600" dirty="0" smtClean="0">
                <a:solidFill>
                  <a:prstClr val="black"/>
                </a:solidFill>
              </a:rPr>
              <a:t>Author_-_</a:t>
            </a:r>
            <a:r>
              <a:rPr lang="cs-CZ" sz="1600" dirty="0">
                <a:solidFill>
                  <a:prstClr val="black"/>
                </a:solidFill>
              </a:rPr>
              <a:t>Stanislav_Tereba).</a:t>
            </a:r>
            <a:r>
              <a:rPr lang="cs-CZ" sz="1600" dirty="0" smtClean="0">
                <a:solidFill>
                  <a:prstClr val="black"/>
                </a:solidFill>
              </a:rPr>
              <a:t>JPG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s.8: autor neznámý,</a:t>
            </a:r>
            <a:r>
              <a:rPr lang="cs-CZ" sz="1600" i="1" dirty="0">
                <a:solidFill>
                  <a:prstClr val="black"/>
                </a:solidFill>
              </a:rPr>
              <a:t> </a:t>
            </a:r>
            <a:r>
              <a:rPr lang="cs-CZ" sz="1600" i="1" dirty="0" err="1">
                <a:solidFill>
                  <a:prstClr val="black"/>
                </a:solidFill>
              </a:rPr>
              <a:t>commons.wikimedia</a:t>
            </a:r>
            <a:r>
              <a:rPr lang="cs-CZ" sz="1600" i="1" dirty="0">
                <a:solidFill>
                  <a:prstClr val="black"/>
                </a:solidFill>
              </a:rPr>
              <a:t> ,</a:t>
            </a:r>
            <a:r>
              <a:rPr lang="cs-CZ" sz="1600" dirty="0">
                <a:solidFill>
                  <a:prstClr val="black"/>
                </a:solidFill>
              </a:rPr>
              <a:t> [2013–04– 17 ]. Dostupné na </a:t>
            </a:r>
            <a:r>
              <a:rPr lang="cs-CZ" sz="1600" dirty="0" err="1">
                <a:solidFill>
                  <a:prstClr val="black"/>
                </a:solidFill>
              </a:rPr>
              <a:t>www:http</a:t>
            </a:r>
            <a:r>
              <a:rPr lang="cs-CZ" sz="1600" dirty="0">
                <a:solidFill>
                  <a:prstClr val="black"/>
                </a:solidFill>
              </a:rPr>
              <a:t>://cs.wikipedia.org/wiki/Soubor:Operace_Anthropoid_-_</a:t>
            </a:r>
            <a:r>
              <a:rPr lang="cs-CZ" sz="1600" dirty="0" smtClean="0">
                <a:solidFill>
                  <a:prstClr val="black"/>
                </a:solidFill>
              </a:rPr>
              <a:t>Jan_Kubi%C5%A1.jpg</a:t>
            </a:r>
          </a:p>
          <a:p>
            <a:r>
              <a:rPr lang="cs-CZ" sz="1600" dirty="0">
                <a:solidFill>
                  <a:prstClr val="black"/>
                </a:solidFill>
              </a:rPr>
              <a:t>autor neznámý,</a:t>
            </a:r>
            <a:r>
              <a:rPr lang="cs-CZ" sz="1600" i="1" dirty="0">
                <a:solidFill>
                  <a:prstClr val="black"/>
                </a:solidFill>
              </a:rPr>
              <a:t> </a:t>
            </a:r>
            <a:r>
              <a:rPr lang="cs-CZ" sz="1600" i="1" dirty="0" err="1">
                <a:solidFill>
                  <a:prstClr val="black"/>
                </a:solidFill>
              </a:rPr>
              <a:t>commons.wikimedia</a:t>
            </a:r>
            <a:r>
              <a:rPr lang="cs-CZ" sz="1600" i="1" dirty="0">
                <a:solidFill>
                  <a:prstClr val="black"/>
                </a:solidFill>
              </a:rPr>
              <a:t> ,</a:t>
            </a:r>
            <a:r>
              <a:rPr lang="cs-CZ" sz="1600" dirty="0">
                <a:solidFill>
                  <a:prstClr val="black"/>
                </a:solidFill>
              </a:rPr>
              <a:t> [2013–04– 17 ]. Dostupné na </a:t>
            </a:r>
            <a:r>
              <a:rPr lang="cs-CZ" sz="1600" dirty="0" err="1">
                <a:solidFill>
                  <a:prstClr val="black"/>
                </a:solidFill>
              </a:rPr>
              <a:t>www:http</a:t>
            </a:r>
            <a:r>
              <a:rPr lang="cs-CZ" sz="1600" dirty="0">
                <a:solidFill>
                  <a:prstClr val="black"/>
                </a:solidFill>
              </a:rPr>
              <a:t>://cs.wikipedia.org/wiki/Soubor:Operace_Anthropoid_-_</a:t>
            </a:r>
            <a:r>
              <a:rPr lang="cs-CZ" sz="1600" dirty="0" smtClean="0">
                <a:solidFill>
                  <a:prstClr val="black"/>
                </a:solidFill>
              </a:rPr>
              <a:t>Jozef_Gab%C4%8D%C3%ADk.jpg</a:t>
            </a:r>
          </a:p>
          <a:p>
            <a:r>
              <a:rPr lang="cs-CZ" sz="1600" dirty="0">
                <a:solidFill>
                  <a:prstClr val="black"/>
                </a:solidFill>
              </a:rPr>
              <a:t>autor neznámý,</a:t>
            </a:r>
            <a:r>
              <a:rPr lang="cs-CZ" sz="1600" i="1" dirty="0">
                <a:solidFill>
                  <a:prstClr val="black"/>
                </a:solidFill>
              </a:rPr>
              <a:t> </a:t>
            </a:r>
            <a:r>
              <a:rPr lang="cs-CZ" sz="1600" i="1" dirty="0" err="1">
                <a:solidFill>
                  <a:prstClr val="black"/>
                </a:solidFill>
              </a:rPr>
              <a:t>commons.wikimedia</a:t>
            </a:r>
            <a:r>
              <a:rPr lang="cs-CZ" sz="1600" i="1" dirty="0">
                <a:solidFill>
                  <a:prstClr val="black"/>
                </a:solidFill>
              </a:rPr>
              <a:t> ,</a:t>
            </a:r>
            <a:r>
              <a:rPr lang="cs-CZ" sz="1600" dirty="0">
                <a:solidFill>
                  <a:prstClr val="black"/>
                </a:solidFill>
              </a:rPr>
              <a:t> [2013–04– 17 ]. Dostupné na  </a:t>
            </a:r>
            <a:r>
              <a:rPr lang="cs-CZ" sz="1600" dirty="0" err="1">
                <a:solidFill>
                  <a:prstClr val="black"/>
                </a:solidFill>
              </a:rPr>
              <a:t>www:http</a:t>
            </a:r>
            <a:r>
              <a:rPr lang="cs-CZ" sz="1600" dirty="0">
                <a:solidFill>
                  <a:prstClr val="black"/>
                </a:solidFill>
              </a:rPr>
              <a:t>://</a:t>
            </a:r>
            <a:r>
              <a:rPr lang="cs-CZ" sz="1600" dirty="0" smtClean="0">
                <a:solidFill>
                  <a:prstClr val="black"/>
                </a:solidFill>
              </a:rPr>
              <a:t>cs.wikipedia.org/wiki/Soubor:Josef_Val%C4%8D%C3%ADk.jpg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S.9: autor </a:t>
            </a:r>
            <a:r>
              <a:rPr lang="cs-CZ" sz="1600" dirty="0">
                <a:solidFill>
                  <a:prstClr val="black"/>
                </a:solidFill>
              </a:rPr>
              <a:t>neznámý,</a:t>
            </a:r>
            <a:r>
              <a:rPr lang="cs-CZ" sz="1600" i="1" dirty="0">
                <a:solidFill>
                  <a:prstClr val="black"/>
                </a:solidFill>
              </a:rPr>
              <a:t> </a:t>
            </a:r>
            <a:r>
              <a:rPr lang="cs-CZ" sz="1600" i="1" dirty="0" err="1">
                <a:solidFill>
                  <a:prstClr val="black"/>
                </a:solidFill>
              </a:rPr>
              <a:t>commons.wikimedia</a:t>
            </a:r>
            <a:r>
              <a:rPr lang="cs-CZ" sz="1600" i="1" dirty="0">
                <a:solidFill>
                  <a:prstClr val="black"/>
                </a:solidFill>
              </a:rPr>
              <a:t> ,</a:t>
            </a:r>
            <a:r>
              <a:rPr lang="cs-CZ" sz="1600" dirty="0">
                <a:solidFill>
                  <a:prstClr val="black"/>
                </a:solidFill>
              </a:rPr>
              <a:t> [2013–04– 17 ]. Dostupné na </a:t>
            </a:r>
            <a:r>
              <a:rPr lang="cs-CZ" sz="1600" dirty="0" err="1">
                <a:solidFill>
                  <a:prstClr val="black"/>
                </a:solidFill>
              </a:rPr>
              <a:t>www:http</a:t>
            </a:r>
            <a:r>
              <a:rPr lang="cs-CZ" sz="1600" dirty="0">
                <a:solidFill>
                  <a:prstClr val="black"/>
                </a:solidFill>
              </a:rPr>
              <a:t>://cs.wikipedia.org/wiki/Soubor:Bundesarchiv_Bild_146-1972-039-44,_Heydrich-Attentat.jpg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88069421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411</Words>
  <Application>Microsoft Office PowerPoint</Application>
  <PresentationFormat>Předvádění na obrazovce (4:3)</PresentationFormat>
  <Paragraphs>63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</vt:lpstr>
      <vt:lpstr>ÚKOL</vt:lpstr>
      <vt:lpstr>ŘEŠENÍ</vt:lpstr>
      <vt:lpstr>Snímek 5</vt:lpstr>
      <vt:lpstr>Snímek 6</vt:lpstr>
      <vt:lpstr>Snímek 7</vt:lpstr>
      <vt:lpstr>Snímek 8</vt:lpstr>
      <vt:lpstr>ÚKOL</vt:lpstr>
      <vt:lpstr>MOŽNÉ ŘEŠENÍ</vt:lpstr>
      <vt:lpstr>METODICKÝ NÁVOD</vt:lpstr>
      <vt:lpstr>POUŽITÉ ZDROJE 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PC-29SQ</dc:creator>
  <cp:lastModifiedBy>U1</cp:lastModifiedBy>
  <cp:revision>20</cp:revision>
  <dcterms:created xsi:type="dcterms:W3CDTF">2013-04-17T03:48:57Z</dcterms:created>
  <dcterms:modified xsi:type="dcterms:W3CDTF">2013-05-28T19:36:46Z</dcterms:modified>
</cp:coreProperties>
</file>