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1" r:id="rId4"/>
    <p:sldId id="260" r:id="rId5"/>
    <p:sldId id="262" r:id="rId6"/>
    <p:sldId id="264" r:id="rId7"/>
    <p:sldId id="263" r:id="rId8"/>
    <p:sldId id="266" r:id="rId9"/>
    <p:sldId id="267" r:id="rId10"/>
    <p:sldId id="258" r:id="rId11"/>
    <p:sldId id="259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FEC6D5-4B46-434E-8AF7-1068DB765B46}" type="datetimeFigureOut">
              <a:rPr lang="cs-CZ" smtClean="0"/>
              <a:t>24.4.2013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075EF2-A208-4602-B612-D75AB81EEC6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89447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FEC6D5-4B46-434E-8AF7-1068DB765B46}" type="datetimeFigureOut">
              <a:rPr lang="cs-CZ" smtClean="0"/>
              <a:t>24.4.2013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075EF2-A208-4602-B612-D75AB81EEC6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06352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FEC6D5-4B46-434E-8AF7-1068DB765B46}" type="datetimeFigureOut">
              <a:rPr lang="cs-CZ" smtClean="0"/>
              <a:t>24.4.2013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075EF2-A208-4602-B612-D75AB81EEC6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03970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FEC6D5-4B46-434E-8AF7-1068DB765B46}" type="datetimeFigureOut">
              <a:rPr lang="cs-CZ" smtClean="0"/>
              <a:t>24.4.2013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075EF2-A208-4602-B612-D75AB81EEC6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61712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FEC6D5-4B46-434E-8AF7-1068DB765B46}" type="datetimeFigureOut">
              <a:rPr lang="cs-CZ" smtClean="0"/>
              <a:t>24.4.2013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075EF2-A208-4602-B612-D75AB81EEC6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71897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FEC6D5-4B46-434E-8AF7-1068DB765B46}" type="datetimeFigureOut">
              <a:rPr lang="cs-CZ" smtClean="0"/>
              <a:t>24.4.2013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075EF2-A208-4602-B612-D75AB81EEC6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36043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FEC6D5-4B46-434E-8AF7-1068DB765B46}" type="datetimeFigureOut">
              <a:rPr lang="cs-CZ" smtClean="0"/>
              <a:t>24.4.2013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075EF2-A208-4602-B612-D75AB81EEC6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28579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FEC6D5-4B46-434E-8AF7-1068DB765B46}" type="datetimeFigureOut">
              <a:rPr lang="cs-CZ" smtClean="0"/>
              <a:t>24.4.2013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075EF2-A208-4602-B612-D75AB81EEC6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21184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FEC6D5-4B46-434E-8AF7-1068DB765B46}" type="datetimeFigureOut">
              <a:rPr lang="cs-CZ" smtClean="0"/>
              <a:t>24.4.2013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075EF2-A208-4602-B612-D75AB81EEC6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18899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FEC6D5-4B46-434E-8AF7-1068DB765B46}" type="datetimeFigureOut">
              <a:rPr lang="cs-CZ" smtClean="0"/>
              <a:t>24.4.2013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075EF2-A208-4602-B612-D75AB81EEC6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75063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FEC6D5-4B46-434E-8AF7-1068DB765B46}" type="datetimeFigureOut">
              <a:rPr lang="cs-CZ" smtClean="0"/>
              <a:t>24.4.2013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075EF2-A208-4602-B612-D75AB81EEC6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8657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FEC6D5-4B46-434E-8AF7-1068DB765B46}" type="datetimeFigureOut">
              <a:rPr lang="cs-CZ" smtClean="0"/>
              <a:t>24.4.2013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075EF2-A208-4602-B612-D75AB81EEC6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821930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cs.wikipedia.org/wiki/Soubor:Dukla_Pass_battle_monument.jpg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Soubor:2007-KarlovyVary-143s.jpg" TargetMode="External"/><Relationship Id="rId3" Type="http://schemas.openxmlformats.org/officeDocument/2006/relationships/image" Target="../media/image5.jpeg"/><Relationship Id="rId7" Type="http://schemas.openxmlformats.org/officeDocument/2006/relationships/image" Target="../media/image7.jpeg"/><Relationship Id="rId2" Type="http://schemas.openxmlformats.org/officeDocument/2006/relationships/hyperlink" Target="http://cs.wikipedia.org/wiki/Soubor:Linz_view_2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Soubor:Plze%C5%88_12.3.2012.jpg" TargetMode="External"/><Relationship Id="rId11" Type="http://schemas.openxmlformats.org/officeDocument/2006/relationships/image" Target="../media/image9.jpeg"/><Relationship Id="rId5" Type="http://schemas.openxmlformats.org/officeDocument/2006/relationships/image" Target="../media/image6.jpeg"/><Relationship Id="rId10" Type="http://schemas.openxmlformats.org/officeDocument/2006/relationships/hyperlink" Target="http://cs.wikipedia.org/wiki/Soubor:Sachsen,_Chemnitz,_Neues_Rathaus,_Einweihung_1911,_Foto_vom_06.09.2011.jpg" TargetMode="External"/><Relationship Id="rId4" Type="http://schemas.openxmlformats.org/officeDocument/2006/relationships/hyperlink" Target="http://cs.wikipedia.org/wiki/Soubor:CBud_sqr.jpg" TargetMode="External"/><Relationship Id="rId9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hyperlink" Target="http://cs.wikipedia.org/wiki/Soubor:Patton2.jpg" TargetMode="Externa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hyperlink" Target="http://cs.wikipedia.org/wiki/Soubor:Plze%C5%88,_pomn%C3%ADk_osvobozen%C3%AD_U_Pr%C3%A1ce.JPG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Soubor:Plze%C5%88_12.3.2012.jpg" TargetMode="External"/><Relationship Id="rId13" Type="http://schemas.openxmlformats.org/officeDocument/2006/relationships/hyperlink" Target="http://cs.wikipedia.org/wiki/Soubor:Patton2.jpg" TargetMode="External"/><Relationship Id="rId3" Type="http://schemas.openxmlformats.org/officeDocument/2006/relationships/hyperlink" Target="http://cs.wikipedia.org/wiki/Soubor:Dukla_Pass_battle_monument.jpg" TargetMode="External"/><Relationship Id="rId7" Type="http://schemas.openxmlformats.org/officeDocument/2006/relationships/hyperlink" Target="//commons.wikimedia.org/w/index.php?title=User:Mnoha11&amp;action=edit&amp;redlink=1" TargetMode="External"/><Relationship Id="rId12" Type="http://schemas.openxmlformats.org/officeDocument/2006/relationships/hyperlink" Target="http://cs.wikipedia.org/wiki/Soubor:Sachsen,_Chemnitz,_Neues_Rathaus,_Einweihung_1911,_Foto_vom_06.09.2011.jpg" TargetMode="External"/><Relationship Id="rId2" Type="http://schemas.openxmlformats.org/officeDocument/2006/relationships/hyperlink" Target="http://cs.wikipedia.org/wiki/Soubor:Soviet_guerilla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Soubor:CBud_sqr.jpg" TargetMode="External"/><Relationship Id="rId11" Type="http://schemas.openxmlformats.org/officeDocument/2006/relationships/hyperlink" Target="//commons.wikimedia.org/w/index.php?title=User:Rolf_41&amp;action=edit&amp;redlink=1" TargetMode="External"/><Relationship Id="rId5" Type="http://schemas.openxmlformats.org/officeDocument/2006/relationships/hyperlink" Target="http://nedorost.cz/" TargetMode="External"/><Relationship Id="rId10" Type="http://schemas.openxmlformats.org/officeDocument/2006/relationships/hyperlink" Target="http://cs.wikipedia.org/wiki/Soubor:2007-KarlovyVary-143s.jpg" TargetMode="External"/><Relationship Id="rId4" Type="http://schemas.openxmlformats.org/officeDocument/2006/relationships/hyperlink" Target="http://cs.wikipedia.org/wiki/Soubor:Linz_view_2.jpg" TargetMode="External"/><Relationship Id="rId9" Type="http://schemas.openxmlformats.org/officeDocument/2006/relationships/hyperlink" Target="//commons.wikimedia.org/wiki/User:Bobak" TargetMode="External"/><Relationship Id="rId14" Type="http://schemas.openxmlformats.org/officeDocument/2006/relationships/hyperlink" Target="//commons.wikimedia.org/w/index.php?title=User:Ondrej.konicek&amp;action=edit&amp;redlink=1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2123728" y="692696"/>
            <a:ext cx="4572000" cy="375487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 smtClean="0">
                <a:latin typeface="Calibri" pitchFamily="34" charset="0"/>
                <a:cs typeface="Calibri" pitchFamily="34" charset="0"/>
              </a:rPr>
              <a:t>Název školy: </a:t>
            </a:r>
            <a:r>
              <a:rPr lang="cs-CZ" b="1" dirty="0" smtClean="0">
                <a:latin typeface="Calibri" pitchFamily="34" charset="0"/>
                <a:cs typeface="Calibri" pitchFamily="34" charset="0"/>
              </a:rPr>
              <a:t>ZŠ Štětí, Ostrovní 300</a:t>
            </a:r>
            <a:r>
              <a:rPr lang="cs-CZ" dirty="0" smtClean="0">
                <a:latin typeface="Calibri" pitchFamily="34" charset="0"/>
                <a:cs typeface="Calibri" pitchFamily="34" charset="0"/>
              </a:rPr>
              <a:t/>
            </a:r>
            <a:br>
              <a:rPr lang="cs-CZ" dirty="0" smtClean="0">
                <a:latin typeface="Calibri" pitchFamily="34" charset="0"/>
                <a:cs typeface="Calibri" pitchFamily="34" charset="0"/>
              </a:rPr>
            </a:br>
            <a:r>
              <a:rPr lang="cs-CZ" dirty="0" smtClean="0">
                <a:latin typeface="Calibri" pitchFamily="34" charset="0"/>
                <a:cs typeface="Calibri" pitchFamily="34" charset="0"/>
              </a:rPr>
              <a:t>Autor: </a:t>
            </a:r>
            <a:r>
              <a:rPr lang="cs-CZ" b="1" dirty="0" smtClean="0">
                <a:latin typeface="Calibri" pitchFamily="34" charset="0"/>
                <a:cs typeface="Calibri" pitchFamily="34" charset="0"/>
              </a:rPr>
              <a:t>MGR. SOŇA KYSELOVÁ</a:t>
            </a:r>
            <a:r>
              <a:rPr lang="cs-CZ" dirty="0" smtClean="0">
                <a:latin typeface="Calibri" pitchFamily="34" charset="0"/>
                <a:cs typeface="Calibri" pitchFamily="34" charset="0"/>
              </a:rPr>
              <a:t/>
            </a:r>
            <a:br>
              <a:rPr lang="cs-CZ" dirty="0" smtClean="0">
                <a:latin typeface="Calibri" pitchFamily="34" charset="0"/>
                <a:cs typeface="Calibri" pitchFamily="34" charset="0"/>
              </a:rPr>
            </a:br>
            <a:r>
              <a:rPr lang="cs-CZ" dirty="0" smtClean="0">
                <a:latin typeface="Calibri" pitchFamily="34" charset="0"/>
                <a:cs typeface="Calibri" pitchFamily="34" charset="0"/>
              </a:rPr>
              <a:t>Název materiálu: </a:t>
            </a:r>
            <a:r>
              <a:rPr lang="cs-CZ" sz="2400" b="1" dirty="0" smtClean="0">
                <a:latin typeface="Calibri" pitchFamily="34" charset="0"/>
                <a:cs typeface="Calibri" pitchFamily="34" charset="0"/>
              </a:rPr>
              <a:t>VY_12_INOVACE</a:t>
            </a:r>
            <a:r>
              <a:rPr lang="cs-CZ" b="1" dirty="0" smtClean="0">
                <a:latin typeface="Calibri" pitchFamily="34" charset="0"/>
                <a:cs typeface="Calibri" pitchFamily="34" charset="0"/>
              </a:rPr>
              <a:t>_ </a:t>
            </a:r>
            <a:r>
              <a:rPr lang="cs-CZ" sz="1600" b="1" dirty="0" smtClean="0">
                <a:latin typeface="Calibri" pitchFamily="34" charset="0"/>
                <a:cs typeface="Calibri" pitchFamily="34" charset="0"/>
              </a:rPr>
              <a:t>D.9.A.30_osvobozovani_uzemi_ceskoslovenska</a:t>
            </a:r>
          </a:p>
          <a:p>
            <a:r>
              <a:rPr lang="cs-CZ" b="1" dirty="0" smtClean="0">
                <a:latin typeface="Calibri" pitchFamily="34" charset="0"/>
                <a:cs typeface="Calibri" pitchFamily="34" charset="0"/>
              </a:rPr>
              <a:t>24.04.2013</a:t>
            </a:r>
          </a:p>
          <a:p>
            <a:r>
              <a:rPr lang="cs-CZ" b="1" dirty="0" smtClean="0">
                <a:latin typeface="Calibri" pitchFamily="34" charset="0"/>
                <a:cs typeface="Calibri" pitchFamily="34" charset="0"/>
              </a:rPr>
              <a:t>Ročník: devátý</a:t>
            </a:r>
          </a:p>
          <a:p>
            <a:r>
              <a:rPr lang="cs-CZ" b="1" dirty="0" smtClean="0">
                <a:latin typeface="Calibri" pitchFamily="34" charset="0"/>
                <a:cs typeface="Calibri" pitchFamily="34" charset="0"/>
              </a:rPr>
              <a:t>Vzdělávací oblast: ČLOVĚK A SPOLEČNOST</a:t>
            </a:r>
          </a:p>
          <a:p>
            <a:r>
              <a:rPr lang="cs-CZ" b="1" dirty="0" err="1" smtClean="0">
                <a:latin typeface="Calibri" pitchFamily="34" charset="0"/>
                <a:cs typeface="Calibri" pitchFamily="34" charset="0"/>
              </a:rPr>
              <a:t>Předmět:DĚJEPIS</a:t>
            </a:r>
            <a:r>
              <a:rPr lang="cs-CZ" dirty="0" smtClean="0">
                <a:latin typeface="Calibri" pitchFamily="34" charset="0"/>
                <a:cs typeface="Calibri" pitchFamily="34" charset="0"/>
              </a:rPr>
              <a:t/>
            </a:r>
            <a:br>
              <a:rPr lang="cs-CZ" dirty="0" smtClean="0">
                <a:latin typeface="Calibri" pitchFamily="34" charset="0"/>
                <a:cs typeface="Calibri" pitchFamily="34" charset="0"/>
              </a:rPr>
            </a:br>
            <a:r>
              <a:rPr lang="cs-CZ" dirty="0" smtClean="0">
                <a:latin typeface="Calibri" pitchFamily="34" charset="0"/>
                <a:cs typeface="Calibri" pitchFamily="34" charset="0"/>
              </a:rPr>
              <a:t>Název: OSBOBOZOVÁNÍ ÚZEMÍ ČESKOLOVENSKA</a:t>
            </a:r>
            <a:br>
              <a:rPr lang="cs-CZ" dirty="0" smtClean="0">
                <a:latin typeface="Calibri" pitchFamily="34" charset="0"/>
                <a:cs typeface="Calibri" pitchFamily="34" charset="0"/>
              </a:rPr>
            </a:br>
            <a:r>
              <a:rPr lang="cs-CZ" dirty="0" smtClean="0">
                <a:latin typeface="Calibri" pitchFamily="34" charset="0"/>
                <a:cs typeface="Calibri" pitchFamily="34" charset="0"/>
              </a:rPr>
              <a:t>Číslo operačního programu: </a:t>
            </a:r>
            <a:r>
              <a:rPr lang="cs-CZ" b="1" dirty="0" smtClean="0">
                <a:latin typeface="Calibri" pitchFamily="34" charset="0"/>
                <a:cs typeface="Calibri" pitchFamily="34" charset="0"/>
              </a:rPr>
              <a:t>CZ.1.07/1.4.00/21.1693</a:t>
            </a:r>
          </a:p>
          <a:p>
            <a:r>
              <a:rPr lang="cs-CZ" dirty="0" smtClean="0">
                <a:latin typeface="Calibri" pitchFamily="34" charset="0"/>
              </a:rPr>
              <a:t>Název projektu: </a:t>
            </a:r>
            <a:r>
              <a:rPr lang="cs-CZ" b="1" dirty="0" smtClean="0">
                <a:solidFill>
                  <a:srgbClr val="FF0000"/>
                </a:solidFill>
                <a:latin typeface="Calibri" pitchFamily="34" charset="0"/>
              </a:rPr>
              <a:t>PRIMA ŠKOLA</a:t>
            </a:r>
            <a:endParaRPr lang="cs-CZ" dirty="0"/>
          </a:p>
        </p:txBody>
      </p:sp>
      <p:sp>
        <p:nvSpPr>
          <p:cNvPr id="2" name="Obdélník 1"/>
          <p:cNvSpPr/>
          <p:nvPr/>
        </p:nvSpPr>
        <p:spPr>
          <a:xfrm>
            <a:off x="611560" y="4653135"/>
            <a:ext cx="829887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OSVOBOZOVÁNÍ ÚZEMÍ ČESKOSLOVENSKA</a:t>
            </a:r>
            <a:endParaRPr lang="cs-CZ" sz="3600" b="1" dirty="0">
              <a:solidFill>
                <a:srgbClr val="FF0000"/>
              </a:solidFill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00115" y="5347094"/>
            <a:ext cx="4292600" cy="969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252166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>
                <a:solidFill>
                  <a:srgbClr val="FF0000"/>
                </a:solidFill>
              </a:rPr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i="1" dirty="0"/>
              <a:t>Dějepis 9.ročník</a:t>
            </a:r>
          </a:p>
          <a:p>
            <a:r>
              <a:rPr lang="cs-CZ" b="1" i="1" dirty="0"/>
              <a:t>Práce s textem – rozvoj čtenářské gramotnosti</a:t>
            </a:r>
          </a:p>
          <a:p>
            <a:r>
              <a:rPr lang="cs-CZ" b="1" i="1" dirty="0"/>
              <a:t>Orientace v </a:t>
            </a:r>
            <a:r>
              <a:rPr lang="cs-CZ" b="1" i="1" dirty="0" smtClean="0"/>
              <a:t>textu a na dějepisné mapě</a:t>
            </a:r>
            <a:endParaRPr lang="cs-CZ" b="1" i="1" dirty="0"/>
          </a:p>
          <a:p>
            <a:r>
              <a:rPr lang="cs-CZ" b="1" i="1" dirty="0"/>
              <a:t>Vyhledávání informací</a:t>
            </a:r>
          </a:p>
          <a:p>
            <a:pPr marL="0" indent="0">
              <a:buNone/>
            </a:pP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13775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v"/>
            </a:pPr>
            <a:r>
              <a:rPr lang="cs-CZ" sz="2400" b="1" i="1" dirty="0" smtClean="0"/>
              <a:t>Od roku 1944 zesílila odbojová činnost, v lesích a horách působili i partyzáni; na Slovensku vypuklo povstání</a:t>
            </a:r>
          </a:p>
          <a:p>
            <a:pPr>
              <a:buFont typeface="Wingdings" pitchFamily="2" charset="2"/>
              <a:buChar char="v"/>
            </a:pPr>
            <a:r>
              <a:rPr lang="cs-CZ" sz="2400" b="1" i="1" dirty="0" smtClean="0"/>
              <a:t>Zjisti: </a:t>
            </a:r>
          </a:p>
          <a:p>
            <a:pPr marL="457200" indent="-457200">
              <a:buFont typeface="+mj-lt"/>
              <a:buAutoNum type="alphaLcParenR"/>
            </a:pPr>
            <a:r>
              <a:rPr lang="cs-CZ" sz="2400" b="1" i="1" dirty="0" smtClean="0"/>
              <a:t>Kdo ho organizoval</a:t>
            </a:r>
          </a:p>
          <a:p>
            <a:pPr marL="457200" indent="-457200">
              <a:buFont typeface="+mj-lt"/>
              <a:buAutoNum type="alphaLcParenR"/>
            </a:pPr>
            <a:r>
              <a:rPr lang="cs-CZ" sz="2400" b="1" i="1" dirty="0" smtClean="0"/>
              <a:t>Co bylo jeho cílem</a:t>
            </a:r>
          </a:p>
          <a:p>
            <a:pPr marL="457200" indent="-457200">
              <a:buFont typeface="+mj-lt"/>
              <a:buAutoNum type="alphaLcParenR"/>
            </a:pPr>
            <a:r>
              <a:rPr lang="cs-CZ" sz="2400" b="1" i="1" dirty="0" smtClean="0"/>
              <a:t>Kdo povstalcům pomohl</a:t>
            </a:r>
          </a:p>
          <a:p>
            <a:pPr marL="457200" indent="-457200">
              <a:buFont typeface="+mj-lt"/>
              <a:buAutoNum type="alphaLcParenR"/>
            </a:pPr>
            <a:r>
              <a:rPr lang="cs-CZ" sz="2400" b="1" i="1" dirty="0" smtClean="0"/>
              <a:t>Název vojenské operace</a:t>
            </a:r>
          </a:p>
          <a:p>
            <a:pPr marL="457200" indent="-457200">
              <a:buFont typeface="+mj-lt"/>
              <a:buAutoNum type="alphaLcParenR"/>
            </a:pPr>
            <a:r>
              <a:rPr lang="cs-CZ" sz="2400" b="1" i="1" dirty="0" smtClean="0"/>
              <a:t>Kdy probíhala</a:t>
            </a:r>
            <a:endParaRPr lang="cs-CZ" sz="2400" b="1" i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4005064"/>
            <a:ext cx="3710547" cy="244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4932040" y="5085184"/>
            <a:ext cx="2160240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b="1" dirty="0" smtClean="0"/>
              <a:t>PARTYZÁNI V BOJI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1880362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>
                <a:solidFill>
                  <a:srgbClr val="FF0000"/>
                </a:solidFill>
              </a:rPr>
              <a:t>ŘEŠENÍ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cs-CZ" sz="2000" b="1" i="1" dirty="0" smtClean="0"/>
              <a:t>SLOVENSKÁ NÁRODNÍ RADA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000" b="1" i="1" dirty="0" smtClean="0"/>
              <a:t>OBNOVENÍ ČESKOSLOVENSKA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000" b="1" i="1" dirty="0" smtClean="0"/>
              <a:t>RUDÁ ARMÁDA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000" b="1" i="1" dirty="0" smtClean="0"/>
              <a:t>KARPATSKO – DUKELSKÁ OPERACE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000" b="1" i="1" dirty="0" smtClean="0"/>
              <a:t>ZÁŘÍ – ŘÍJEN 1944</a:t>
            </a:r>
            <a:endParaRPr lang="cs-CZ" sz="2000" b="1" i="1" dirty="0"/>
          </a:p>
        </p:txBody>
      </p:sp>
      <p:pic>
        <p:nvPicPr>
          <p:cNvPr id="2050" name="Picture 2" descr="Dukla Pass battle monument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3717032"/>
            <a:ext cx="3333750" cy="2505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4644008" y="4509120"/>
            <a:ext cx="3456384" cy="64633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b="1" dirty="0" smtClean="0"/>
              <a:t>RUSKÝ A SOVĚTSKÝ TANK – DNES </a:t>
            </a:r>
            <a:r>
              <a:rPr lang="cs-CZ" b="1" dirty="0" smtClean="0"/>
              <a:t>PAMÁTNÍK </a:t>
            </a:r>
            <a:r>
              <a:rPr lang="cs-CZ" b="1" dirty="0" smtClean="0"/>
              <a:t>BOJŮ NA DUKLE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1215943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>
            <a:normAutofit/>
          </a:bodyPr>
          <a:lstStyle/>
          <a:p>
            <a:r>
              <a:rPr lang="cs-CZ" sz="2800" b="1" i="1" dirty="0" smtClean="0"/>
              <a:t>Během jara 1945 byla osvobozena  Bratislava, Brno, </a:t>
            </a:r>
            <a:r>
              <a:rPr lang="cs-CZ" sz="2800" b="1" i="1" dirty="0" smtClean="0"/>
              <a:t>Ostrava sovětskou armádou</a:t>
            </a:r>
            <a:endParaRPr lang="cs-CZ" sz="2800" b="1" i="1" dirty="0" smtClean="0"/>
          </a:p>
          <a:p>
            <a:r>
              <a:rPr lang="cs-CZ" sz="2800" b="1" i="1" dirty="0" smtClean="0"/>
              <a:t>Na západě Cheb a </a:t>
            </a:r>
            <a:r>
              <a:rPr lang="cs-CZ" sz="2800" b="1" i="1" dirty="0" smtClean="0"/>
              <a:t>Plzeň vojskem západních Spojenců</a:t>
            </a:r>
            <a:endParaRPr lang="cs-CZ" sz="2800" b="1" i="1" dirty="0" smtClean="0"/>
          </a:p>
          <a:p>
            <a:r>
              <a:rPr lang="cs-CZ" sz="2800" b="1" i="1" dirty="0" smtClean="0"/>
              <a:t>Vysvětli pojem DEMARKAČNÍ LINIE</a:t>
            </a:r>
          </a:p>
          <a:p>
            <a:r>
              <a:rPr lang="cs-CZ" sz="2800" b="1" i="1" dirty="0" smtClean="0"/>
              <a:t>Napoví ti fota měst</a:t>
            </a:r>
            <a:endParaRPr lang="cs-CZ" sz="2800" b="1" i="1" dirty="0"/>
          </a:p>
        </p:txBody>
      </p:sp>
      <p:sp>
        <p:nvSpPr>
          <p:cNvPr id="4" name="Šipka dolů 3"/>
          <p:cNvSpPr/>
          <p:nvPr/>
        </p:nvSpPr>
        <p:spPr>
          <a:xfrm>
            <a:off x="3347864" y="3180540"/>
            <a:ext cx="1872208" cy="3168352"/>
          </a:xfrm>
          <a:prstGeom prst="downArrow">
            <a:avLst>
              <a:gd name="adj1" fmla="val 50000"/>
              <a:gd name="adj2" fmla="val 6352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94515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5793507"/>
          </a:xfrm>
        </p:spPr>
        <p:txBody>
          <a:bodyPr>
            <a:normAutofit/>
          </a:bodyPr>
          <a:lstStyle/>
          <a:p>
            <a:r>
              <a:rPr lang="cs-CZ" sz="2000" b="1" i="1" dirty="0" smtClean="0"/>
              <a:t>Demarkační linie byla stanovena dohodou mezi Američany a představiteli SSSR = pomyslná linie, kterou při osvobozování nesměly armády překročit</a:t>
            </a:r>
          </a:p>
          <a:p>
            <a:r>
              <a:rPr lang="cs-CZ" sz="2000" b="1" i="1" dirty="0" smtClean="0"/>
              <a:t>Seřaď názvy měst tak, jak jimi linie probíhala</a:t>
            </a:r>
            <a:endParaRPr lang="cs-CZ" sz="2000" b="1" i="1" dirty="0"/>
          </a:p>
        </p:txBody>
      </p:sp>
      <p:pic>
        <p:nvPicPr>
          <p:cNvPr id="1026" name="Picture 2" descr="Pohled na Linec">
            <a:hlinkClick r:id="rId2" tooltip="Pohled na Linec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556792"/>
            <a:ext cx="2381250" cy="1590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488651" y="3147467"/>
            <a:ext cx="7262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LINEC</a:t>
            </a:r>
            <a:endParaRPr lang="cs-CZ" b="1" dirty="0"/>
          </a:p>
        </p:txBody>
      </p:sp>
      <p:pic>
        <p:nvPicPr>
          <p:cNvPr id="1028" name="Picture 4" descr="http://upload.wikimedia.org/wikipedia/commons/thumb/3/33/CBud_sqr.jpg/220px-CBud_sqr.jpg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4653136"/>
            <a:ext cx="2095500" cy="1400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5652120" y="6053311"/>
            <a:ext cx="2376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ČESKÉ BUDĚJOVICE</a:t>
            </a:r>
            <a:endParaRPr lang="cs-CZ" b="1" dirty="0"/>
          </a:p>
        </p:txBody>
      </p:sp>
      <p:pic>
        <p:nvPicPr>
          <p:cNvPr id="1030" name="Picture 6" descr="Katedrála sv. Bartoloměje na náměstí Republiky">
            <a:hlinkClick r:id="rId6" tooltip="Katedrála sv. Bartoloměje na náměstí Republiky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1052736"/>
            <a:ext cx="2419350" cy="18192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6228184" y="2872012"/>
            <a:ext cx="19442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PLZEŇ</a:t>
            </a:r>
            <a:endParaRPr lang="cs-CZ" b="1" dirty="0"/>
          </a:p>
        </p:txBody>
      </p:sp>
      <p:pic>
        <p:nvPicPr>
          <p:cNvPr id="1032" name="Picture 8" descr="Pohled na kolonádu z terasy hotelu Thermal">
            <a:hlinkClick r:id="rId8" tooltip="Pohled na kolonádu z terasy hotelu Thermal"/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4437112"/>
            <a:ext cx="2419350" cy="1409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611560" y="5846812"/>
            <a:ext cx="24193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KARLOVY VARY</a:t>
            </a:r>
            <a:endParaRPr lang="cs-CZ" b="1" dirty="0"/>
          </a:p>
        </p:txBody>
      </p:sp>
      <p:pic>
        <p:nvPicPr>
          <p:cNvPr id="1034" name="Picture 10" descr="Sachsen, Chemnitz, Neues Rathaus, Einweihung 1911, Foto vom 06.09.2011.jpg">
            <a:hlinkClick r:id="rId10"/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0235" y="2252116"/>
            <a:ext cx="2381250" cy="17907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ovéPole 7"/>
          <p:cNvSpPr txBox="1"/>
          <p:nvPr/>
        </p:nvSpPr>
        <p:spPr>
          <a:xfrm>
            <a:off x="3250235" y="4042817"/>
            <a:ext cx="28339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SASKÁ KAMENICE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3258864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>
                <a:solidFill>
                  <a:srgbClr val="FF0000"/>
                </a:solidFill>
              </a:rPr>
              <a:t>ŘEŠENÍ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cs-CZ" dirty="0" smtClean="0"/>
              <a:t>LINEC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ČESKÉ BUDĚJOVICE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PLZEŇ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KARLOVY VARY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SASKÁ KAMENICE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05487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Generálporučík George Patton.">
            <a:hlinkClick r:id="rId2" tooltip="Generálporučík George Patton.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620688"/>
            <a:ext cx="3682537" cy="536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827584" y="1268760"/>
            <a:ext cx="2880320" cy="2677656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GENERÁL AMERICKÉ ARMÁDY  GEORGE SMITH PATTON. ZJISTI, JAKOU ČÁST NAŠEHO ÚZEMÍ OSVOBODILA JEHO ARMÁDA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1428340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>
                <a:solidFill>
                  <a:srgbClr val="FF0000"/>
                </a:solidFill>
              </a:rPr>
              <a:t>MOŽNÉ ŘEŠENÍ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b="1" i="1" dirty="0" smtClean="0"/>
              <a:t>Generál Patton velel 3. americké armádě</a:t>
            </a:r>
          </a:p>
          <a:p>
            <a:r>
              <a:rPr lang="cs-CZ" sz="2400" b="1" i="1" dirty="0" smtClean="0"/>
              <a:t>Osvobodila západ a jihozápad Čech – Plzeň, Rokycany, Cheb</a:t>
            </a:r>
            <a:endParaRPr lang="cs-CZ" sz="2400" b="1" i="1" dirty="0"/>
          </a:p>
        </p:txBody>
      </p:sp>
      <p:pic>
        <p:nvPicPr>
          <p:cNvPr id="3074" name="Picture 2" descr="http://upload.wikimedia.org/wikipedia/commons/thumb/d/de/Plze%C5%88%2C_pomn%C3%ADk_osvobozen%C3%AD_U_Pr%C3%A1ce.JPG/220px-Plze%C5%88%2C_pomn%C3%ADk_osvobozen%C3%AD_U_Pr%C3%A1ce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2636912"/>
            <a:ext cx="3791999" cy="284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331640" y="5549254"/>
            <a:ext cx="64087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PAMÁTNÍK OSVOBOZENÍ PLZNĚ AMERICKOU ARMÁDOU	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3526286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METODICKÝ NÁVOD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Zjištěné informace doprovodíme podrobnějším výkladem</a:t>
            </a:r>
          </a:p>
          <a:p>
            <a:r>
              <a:rPr lang="cs-CZ" sz="2400" dirty="0" smtClean="0"/>
              <a:t>Jako pomůcka je nutná dějepisná mapa , žáci dovedou vyhledat všechny zeměpisné údaje</a:t>
            </a:r>
          </a:p>
          <a:p>
            <a:r>
              <a:rPr lang="cs-CZ" sz="2400" dirty="0" smtClean="0"/>
              <a:t>Nejrychlejší řešitele některých úkolů můžeme odměnit dle vlastních klasifikačních kritérií</a:t>
            </a:r>
          </a:p>
          <a:p>
            <a:pPr lvl="0"/>
            <a:r>
              <a:rPr lang="cs-CZ" sz="2400" b="1" u="sng" dirty="0">
                <a:solidFill>
                  <a:prstClr val="black"/>
                </a:solidFill>
              </a:rPr>
              <a:t>Klíčová slova: </a:t>
            </a:r>
            <a:r>
              <a:rPr lang="cs-CZ" sz="2400" dirty="0">
                <a:solidFill>
                  <a:prstClr val="black"/>
                </a:solidFill>
              </a:rPr>
              <a:t>viz snímek </a:t>
            </a:r>
            <a:r>
              <a:rPr lang="cs-CZ" sz="2400" dirty="0" smtClean="0">
                <a:solidFill>
                  <a:prstClr val="black"/>
                </a:solidFill>
              </a:rPr>
              <a:t>4, 7,9</a:t>
            </a:r>
            <a:endParaRPr lang="cs-CZ" sz="2400" dirty="0">
              <a:solidFill>
                <a:prstClr val="black"/>
              </a:solidFill>
            </a:endParaRPr>
          </a:p>
          <a:p>
            <a:pPr lvl="0"/>
            <a:r>
              <a:rPr lang="cs-CZ" sz="2400" b="1" u="sng" dirty="0" smtClean="0">
                <a:solidFill>
                  <a:prstClr val="black"/>
                </a:solidFill>
              </a:rPr>
              <a:t>Inovace: </a:t>
            </a:r>
            <a:r>
              <a:rPr lang="cs-CZ" sz="2400" dirty="0" smtClean="0">
                <a:solidFill>
                  <a:prstClr val="black"/>
                </a:solidFill>
              </a:rPr>
              <a:t>vyhledávání na internetu a v textu, důraz na správné vnímání textu, práce </a:t>
            </a:r>
            <a:r>
              <a:rPr lang="cs-CZ" sz="2400" smtClean="0">
                <a:solidFill>
                  <a:prstClr val="black"/>
                </a:solidFill>
              </a:rPr>
              <a:t>s dějepisnou mapou</a:t>
            </a:r>
            <a:endParaRPr lang="cs-CZ" sz="2400" dirty="0">
              <a:solidFill>
                <a:prstClr val="black"/>
              </a:solidFill>
            </a:endParaRPr>
          </a:p>
          <a:p>
            <a:pPr marL="0" indent="0">
              <a:buNone/>
            </a:pP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31707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POUŽITÉ ZDROJE 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sz="1400" dirty="0" smtClean="0"/>
              <a:t>S.3: </a:t>
            </a:r>
            <a:r>
              <a:rPr lang="cs-CZ" sz="1400" dirty="0" err="1" smtClean="0"/>
              <a:t>Voevoda</a:t>
            </a:r>
            <a:r>
              <a:rPr lang="cs-CZ" sz="1400" dirty="0" smtClean="0"/>
              <a:t>,</a:t>
            </a:r>
            <a:r>
              <a:rPr lang="cs-CZ" sz="1400" i="1" dirty="0">
                <a:solidFill>
                  <a:prstClr val="black"/>
                </a:solidFill>
              </a:rPr>
              <a:t> </a:t>
            </a:r>
            <a:r>
              <a:rPr lang="cs-CZ" sz="1400" i="1" dirty="0" err="1">
                <a:solidFill>
                  <a:prstClr val="black"/>
                </a:solidFill>
              </a:rPr>
              <a:t>commons.wikimedia</a:t>
            </a:r>
            <a:r>
              <a:rPr lang="cs-CZ" sz="1400" i="1" dirty="0">
                <a:solidFill>
                  <a:prstClr val="black"/>
                </a:solidFill>
              </a:rPr>
              <a:t> ,</a:t>
            </a:r>
            <a:r>
              <a:rPr lang="cs-CZ" sz="1400" dirty="0">
                <a:solidFill>
                  <a:prstClr val="black"/>
                </a:solidFill>
              </a:rPr>
              <a:t> [</a:t>
            </a:r>
            <a:r>
              <a:rPr lang="cs-CZ" sz="1400" dirty="0" smtClean="0">
                <a:solidFill>
                  <a:prstClr val="black"/>
                </a:solidFill>
              </a:rPr>
              <a:t>2013–04 - 23 </a:t>
            </a:r>
            <a:r>
              <a:rPr lang="cs-CZ" sz="1400" dirty="0">
                <a:solidFill>
                  <a:prstClr val="black"/>
                </a:solidFill>
              </a:rPr>
              <a:t>]. Dostupné na www: </a:t>
            </a:r>
            <a:r>
              <a:rPr lang="cs-CZ" sz="1400" dirty="0">
                <a:solidFill>
                  <a:prstClr val="black"/>
                </a:solidFill>
                <a:hlinkClick r:id="rId2"/>
              </a:rPr>
              <a:t>http://</a:t>
            </a:r>
            <a:r>
              <a:rPr lang="cs-CZ" sz="1400" dirty="0" smtClean="0">
                <a:solidFill>
                  <a:prstClr val="black"/>
                </a:solidFill>
                <a:hlinkClick r:id="rId2"/>
              </a:rPr>
              <a:t>cs.wikipedia.org/wiki/Soubor:Soviet_guerilla.jpg</a:t>
            </a:r>
            <a:endParaRPr lang="cs-CZ" sz="1400" dirty="0" smtClean="0">
              <a:solidFill>
                <a:prstClr val="black"/>
              </a:solidFill>
            </a:endParaRPr>
          </a:p>
          <a:p>
            <a:r>
              <a:rPr lang="cs-CZ" sz="1400" dirty="0" smtClean="0">
                <a:solidFill>
                  <a:prstClr val="black"/>
                </a:solidFill>
              </a:rPr>
              <a:t>S.4: </a:t>
            </a:r>
            <a:r>
              <a:rPr lang="cs-CZ" sz="1400" dirty="0" smtClean="0"/>
              <a:t>PM,</a:t>
            </a:r>
            <a:r>
              <a:rPr lang="cs-CZ" sz="1400" i="1" dirty="0" smtClean="0">
                <a:solidFill>
                  <a:prstClr val="black"/>
                </a:solidFill>
              </a:rPr>
              <a:t> </a:t>
            </a:r>
            <a:r>
              <a:rPr lang="cs-CZ" sz="1400" i="1" dirty="0" err="1">
                <a:solidFill>
                  <a:prstClr val="black"/>
                </a:solidFill>
              </a:rPr>
              <a:t>commons.wikimedia</a:t>
            </a:r>
            <a:r>
              <a:rPr lang="cs-CZ" sz="1400" i="1" dirty="0">
                <a:solidFill>
                  <a:prstClr val="black"/>
                </a:solidFill>
              </a:rPr>
              <a:t> ,</a:t>
            </a:r>
            <a:r>
              <a:rPr lang="cs-CZ" sz="1400" dirty="0">
                <a:solidFill>
                  <a:prstClr val="black"/>
                </a:solidFill>
              </a:rPr>
              <a:t> [2013–04 - 23 ]. Dostupné na www: </a:t>
            </a:r>
            <a:r>
              <a:rPr lang="cs-CZ" sz="1400" dirty="0">
                <a:solidFill>
                  <a:prstClr val="black"/>
                </a:solidFill>
                <a:hlinkClick r:id="rId3"/>
              </a:rPr>
              <a:t>http://</a:t>
            </a:r>
            <a:r>
              <a:rPr lang="cs-CZ" sz="1400" dirty="0" smtClean="0">
                <a:solidFill>
                  <a:prstClr val="black"/>
                </a:solidFill>
                <a:hlinkClick r:id="rId3"/>
              </a:rPr>
              <a:t>cs.wikipedia.org/wiki/Soubor:Dukla_Pass_battle_monument.jpg</a:t>
            </a:r>
            <a:endParaRPr lang="cs-CZ" sz="1400" dirty="0" smtClean="0">
              <a:solidFill>
                <a:prstClr val="black"/>
              </a:solidFill>
            </a:endParaRPr>
          </a:p>
          <a:p>
            <a:r>
              <a:rPr lang="cs-CZ" sz="1400" dirty="0" smtClean="0">
                <a:solidFill>
                  <a:prstClr val="black"/>
                </a:solidFill>
              </a:rPr>
              <a:t>S.6: </a:t>
            </a:r>
            <a:r>
              <a:rPr lang="cs-CZ" sz="1400" dirty="0" err="1"/>
              <a:t>Stadtkommunikation</a:t>
            </a:r>
            <a:r>
              <a:rPr lang="cs-CZ" sz="1400" dirty="0"/>
              <a:t> </a:t>
            </a:r>
            <a:r>
              <a:rPr lang="cs-CZ" sz="1400" dirty="0" err="1" smtClean="0"/>
              <a:t>Linz</a:t>
            </a:r>
            <a:r>
              <a:rPr lang="cs-CZ" sz="1400" dirty="0" smtClean="0"/>
              <a:t>, </a:t>
            </a:r>
            <a:r>
              <a:rPr lang="cs-CZ" sz="1400" i="1" dirty="0" err="1">
                <a:solidFill>
                  <a:prstClr val="black"/>
                </a:solidFill>
              </a:rPr>
              <a:t>commons.wikimedia</a:t>
            </a:r>
            <a:r>
              <a:rPr lang="cs-CZ" sz="1400" i="1" dirty="0">
                <a:solidFill>
                  <a:prstClr val="black"/>
                </a:solidFill>
              </a:rPr>
              <a:t> ,</a:t>
            </a:r>
            <a:r>
              <a:rPr lang="cs-CZ" sz="1400" dirty="0">
                <a:solidFill>
                  <a:prstClr val="black"/>
                </a:solidFill>
              </a:rPr>
              <a:t> </a:t>
            </a:r>
            <a:r>
              <a:rPr lang="cs-CZ" sz="1400" dirty="0" smtClean="0">
                <a:solidFill>
                  <a:prstClr val="black"/>
                </a:solidFill>
              </a:rPr>
              <a:t> </a:t>
            </a:r>
            <a:r>
              <a:rPr lang="cs-CZ" sz="1400" dirty="0">
                <a:solidFill>
                  <a:prstClr val="black"/>
                </a:solidFill>
              </a:rPr>
              <a:t>[</a:t>
            </a:r>
            <a:r>
              <a:rPr lang="cs-CZ" sz="1400" dirty="0" smtClean="0">
                <a:solidFill>
                  <a:prstClr val="black"/>
                </a:solidFill>
              </a:rPr>
              <a:t>2013–04 </a:t>
            </a:r>
            <a:r>
              <a:rPr lang="cs-CZ" sz="1400" dirty="0">
                <a:solidFill>
                  <a:prstClr val="black"/>
                </a:solidFill>
              </a:rPr>
              <a:t>- 23 ]. Dostupné na www: </a:t>
            </a:r>
            <a:r>
              <a:rPr lang="cs-CZ" sz="1400" dirty="0">
                <a:solidFill>
                  <a:prstClr val="black"/>
                </a:solidFill>
                <a:hlinkClick r:id="rId4"/>
              </a:rPr>
              <a:t>http://</a:t>
            </a:r>
            <a:r>
              <a:rPr lang="cs-CZ" sz="1400" dirty="0" smtClean="0">
                <a:solidFill>
                  <a:prstClr val="black"/>
                </a:solidFill>
                <a:hlinkClick r:id="rId4"/>
              </a:rPr>
              <a:t>cs.wikipedia.org/wiki/Soubor:Linz_view_2.jpg</a:t>
            </a:r>
            <a:endParaRPr lang="cs-CZ" sz="1400" dirty="0" smtClean="0">
              <a:solidFill>
                <a:prstClr val="black"/>
              </a:solidFill>
            </a:endParaRPr>
          </a:p>
          <a:p>
            <a:r>
              <a:rPr lang="cs-CZ" sz="1400" dirty="0">
                <a:hlinkClick r:id="rId5"/>
              </a:rPr>
              <a:t>Jiří </a:t>
            </a:r>
            <a:r>
              <a:rPr lang="cs-CZ" sz="1400" dirty="0" smtClean="0">
                <a:hlinkClick r:id="rId5"/>
              </a:rPr>
              <a:t>Nedorost</a:t>
            </a:r>
            <a:r>
              <a:rPr lang="cs-CZ" sz="1400" dirty="0" smtClean="0"/>
              <a:t>,</a:t>
            </a:r>
            <a:r>
              <a:rPr lang="cs-CZ" sz="1400" i="1" dirty="0">
                <a:solidFill>
                  <a:prstClr val="black"/>
                </a:solidFill>
              </a:rPr>
              <a:t> </a:t>
            </a:r>
            <a:r>
              <a:rPr lang="cs-CZ" sz="1400" i="1" dirty="0" err="1">
                <a:solidFill>
                  <a:prstClr val="black"/>
                </a:solidFill>
              </a:rPr>
              <a:t>commons.wikimedia</a:t>
            </a:r>
            <a:r>
              <a:rPr lang="cs-CZ" sz="1400" i="1" dirty="0">
                <a:solidFill>
                  <a:prstClr val="black"/>
                </a:solidFill>
              </a:rPr>
              <a:t> ,</a:t>
            </a:r>
            <a:r>
              <a:rPr lang="cs-CZ" sz="1400" dirty="0" smtClean="0">
                <a:solidFill>
                  <a:prstClr val="black"/>
                </a:solidFill>
              </a:rPr>
              <a:t> [2013–04 </a:t>
            </a:r>
            <a:r>
              <a:rPr lang="cs-CZ" sz="1400" dirty="0">
                <a:solidFill>
                  <a:prstClr val="black"/>
                </a:solidFill>
              </a:rPr>
              <a:t>- 23 ]. Dostupné na www: </a:t>
            </a:r>
            <a:r>
              <a:rPr lang="cs-CZ" sz="1400" dirty="0">
                <a:solidFill>
                  <a:prstClr val="black"/>
                </a:solidFill>
                <a:hlinkClick r:id="rId6"/>
              </a:rPr>
              <a:t>http://</a:t>
            </a:r>
            <a:r>
              <a:rPr lang="cs-CZ" sz="1400" dirty="0" smtClean="0">
                <a:solidFill>
                  <a:prstClr val="black"/>
                </a:solidFill>
                <a:hlinkClick r:id="rId6"/>
              </a:rPr>
              <a:t>cs.wikipedia.org/wiki/Soubor:CBud_sqr.jpg</a:t>
            </a:r>
            <a:endParaRPr lang="cs-CZ" sz="1400" dirty="0" smtClean="0">
              <a:solidFill>
                <a:prstClr val="black"/>
              </a:solidFill>
            </a:endParaRPr>
          </a:p>
          <a:p>
            <a:r>
              <a:rPr lang="cs-CZ" sz="1400" dirty="0" smtClean="0">
                <a:hlinkClick r:id="rId7" action="ppaction://hlinkfile" tooltip="User:Mnoha11 (stránka neexistuje)"/>
              </a:rPr>
              <a:t>Mnoha11</a:t>
            </a:r>
            <a:r>
              <a:rPr lang="cs-CZ" sz="1400" dirty="0" smtClean="0"/>
              <a:t>, </a:t>
            </a:r>
            <a:r>
              <a:rPr lang="cs-CZ" sz="1400" i="1" dirty="0" err="1">
                <a:solidFill>
                  <a:prstClr val="black"/>
                </a:solidFill>
              </a:rPr>
              <a:t>commons.wikimedia</a:t>
            </a:r>
            <a:r>
              <a:rPr lang="cs-CZ" sz="1400" i="1" dirty="0">
                <a:solidFill>
                  <a:prstClr val="black"/>
                </a:solidFill>
              </a:rPr>
              <a:t> ,</a:t>
            </a:r>
            <a:r>
              <a:rPr lang="cs-CZ" sz="1400" dirty="0">
                <a:solidFill>
                  <a:prstClr val="black"/>
                </a:solidFill>
              </a:rPr>
              <a:t> 2013–04 - 23 ]. Dostupné na www: </a:t>
            </a:r>
            <a:r>
              <a:rPr lang="cs-CZ" sz="1400" dirty="0">
                <a:solidFill>
                  <a:prstClr val="black"/>
                </a:solidFill>
                <a:hlinkClick r:id="rId8"/>
              </a:rPr>
              <a:t>http://</a:t>
            </a:r>
            <a:r>
              <a:rPr lang="cs-CZ" sz="1400" dirty="0" smtClean="0">
                <a:solidFill>
                  <a:prstClr val="black"/>
                </a:solidFill>
                <a:hlinkClick r:id="rId8"/>
              </a:rPr>
              <a:t>cs.wikipedia.org/wiki/Soubor:Plze%C5%88_12.3.2012.jpg</a:t>
            </a:r>
            <a:endParaRPr lang="cs-CZ" sz="1400" dirty="0" smtClean="0">
              <a:solidFill>
                <a:prstClr val="black"/>
              </a:solidFill>
            </a:endParaRPr>
          </a:p>
          <a:p>
            <a:r>
              <a:rPr lang="cs-CZ" sz="1400" dirty="0" err="1">
                <a:hlinkClick r:id="rId9" action="ppaction://hlinkfile" tooltip="User:Bobak"/>
              </a:rPr>
              <a:t>Bobak</a:t>
            </a:r>
            <a:r>
              <a:rPr lang="cs-CZ" sz="1400" dirty="0">
                <a:hlinkClick r:id="rId9" action="ppaction://hlinkfile" tooltip="User:Bobak"/>
              </a:rPr>
              <a:t> </a:t>
            </a:r>
            <a:r>
              <a:rPr lang="cs-CZ" sz="1400" dirty="0" err="1" smtClean="0">
                <a:hlinkClick r:id="rId9" action="ppaction://hlinkfile" tooltip="User:Bobak"/>
              </a:rPr>
              <a:t>Ha'Eri</a:t>
            </a:r>
            <a:r>
              <a:rPr lang="cs-CZ" sz="1400" dirty="0" smtClean="0"/>
              <a:t>,</a:t>
            </a:r>
            <a:r>
              <a:rPr lang="cs-CZ" sz="1400" i="1" dirty="0">
                <a:solidFill>
                  <a:prstClr val="black"/>
                </a:solidFill>
              </a:rPr>
              <a:t> </a:t>
            </a:r>
            <a:r>
              <a:rPr lang="cs-CZ" sz="1400" i="1" dirty="0" err="1">
                <a:solidFill>
                  <a:prstClr val="black"/>
                </a:solidFill>
              </a:rPr>
              <a:t>commons.wikimedia</a:t>
            </a:r>
            <a:r>
              <a:rPr lang="cs-CZ" sz="1400" i="1" dirty="0">
                <a:solidFill>
                  <a:prstClr val="black"/>
                </a:solidFill>
              </a:rPr>
              <a:t> ,</a:t>
            </a:r>
            <a:r>
              <a:rPr lang="cs-CZ" sz="1400" dirty="0">
                <a:solidFill>
                  <a:prstClr val="black"/>
                </a:solidFill>
              </a:rPr>
              <a:t> 2013–04 - 23 ]. Dostupné na www: </a:t>
            </a:r>
            <a:r>
              <a:rPr lang="cs-CZ" sz="1400" dirty="0">
                <a:solidFill>
                  <a:prstClr val="black"/>
                </a:solidFill>
                <a:hlinkClick r:id="rId10"/>
              </a:rPr>
              <a:t>http://</a:t>
            </a:r>
            <a:r>
              <a:rPr lang="cs-CZ" sz="1400" dirty="0" smtClean="0">
                <a:solidFill>
                  <a:prstClr val="black"/>
                </a:solidFill>
                <a:hlinkClick r:id="rId10"/>
              </a:rPr>
              <a:t>cs.wikipedia.org/wiki/Soubor:2007-KarlovyVary-143s.jpg</a:t>
            </a:r>
            <a:endParaRPr lang="cs-CZ" sz="1400" dirty="0" smtClean="0">
              <a:solidFill>
                <a:prstClr val="black"/>
              </a:solidFill>
            </a:endParaRPr>
          </a:p>
          <a:p>
            <a:r>
              <a:rPr lang="cs-CZ" sz="1400" dirty="0">
                <a:hlinkClick r:id="rId11" action="ppaction://hlinkfile" tooltip="User:Rolf 41 (stránka neexistuje)"/>
              </a:rPr>
              <a:t>Rolf </a:t>
            </a:r>
            <a:r>
              <a:rPr lang="cs-CZ" sz="1400" dirty="0" smtClean="0">
                <a:hlinkClick r:id="rId11" action="ppaction://hlinkfile" tooltip="User:Rolf 41 (stránka neexistuje)"/>
              </a:rPr>
              <a:t>41</a:t>
            </a:r>
            <a:r>
              <a:rPr lang="cs-CZ" sz="1400" dirty="0" smtClean="0"/>
              <a:t>,</a:t>
            </a:r>
            <a:r>
              <a:rPr lang="cs-CZ" sz="1400" i="1" dirty="0">
                <a:solidFill>
                  <a:prstClr val="black"/>
                </a:solidFill>
              </a:rPr>
              <a:t> </a:t>
            </a:r>
            <a:r>
              <a:rPr lang="cs-CZ" sz="1400" i="1" dirty="0" err="1">
                <a:solidFill>
                  <a:prstClr val="black"/>
                </a:solidFill>
              </a:rPr>
              <a:t>commons.wikimedia</a:t>
            </a:r>
            <a:r>
              <a:rPr lang="cs-CZ" sz="1400" i="1" dirty="0">
                <a:solidFill>
                  <a:prstClr val="black"/>
                </a:solidFill>
              </a:rPr>
              <a:t> ,</a:t>
            </a:r>
            <a:r>
              <a:rPr lang="cs-CZ" sz="1400" dirty="0">
                <a:solidFill>
                  <a:prstClr val="black"/>
                </a:solidFill>
              </a:rPr>
              <a:t> 2013–04 - 23 ]. Dostupné na www: </a:t>
            </a:r>
            <a:r>
              <a:rPr lang="cs-CZ" sz="1400" dirty="0">
                <a:solidFill>
                  <a:prstClr val="black"/>
                </a:solidFill>
                <a:hlinkClick r:id="rId12"/>
              </a:rPr>
              <a:t>http://cs.wikipedia.org/wiki/Soubor:Sachsen,_Chemnitz,_Neues_Rathaus,_Einweihung_1911,_</a:t>
            </a:r>
            <a:r>
              <a:rPr lang="cs-CZ" sz="1400" dirty="0" smtClean="0">
                <a:solidFill>
                  <a:prstClr val="black"/>
                </a:solidFill>
                <a:hlinkClick r:id="rId12"/>
              </a:rPr>
              <a:t>Foto_vom_06.09.2011.jpg</a:t>
            </a:r>
            <a:endParaRPr lang="cs-CZ" sz="1400" dirty="0" smtClean="0">
              <a:solidFill>
                <a:prstClr val="black"/>
              </a:solidFill>
            </a:endParaRPr>
          </a:p>
          <a:p>
            <a:r>
              <a:rPr lang="cs-CZ" sz="1400" dirty="0" smtClean="0">
                <a:solidFill>
                  <a:prstClr val="black"/>
                </a:solidFill>
              </a:rPr>
              <a:t>S.9:</a:t>
            </a:r>
            <a:r>
              <a:rPr lang="cs-CZ" sz="1400" dirty="0"/>
              <a:t>Own </a:t>
            </a:r>
            <a:r>
              <a:rPr lang="cs-CZ" sz="1400" dirty="0" err="1"/>
              <a:t>work</a:t>
            </a:r>
            <a:r>
              <a:rPr lang="cs-CZ" sz="1400" dirty="0"/>
              <a:t> </a:t>
            </a:r>
            <a:r>
              <a:rPr lang="cs-CZ" sz="1400" dirty="0" smtClean="0"/>
              <a:t>, </a:t>
            </a:r>
            <a:r>
              <a:rPr lang="cs-CZ" sz="1400" i="1" dirty="0" err="1">
                <a:solidFill>
                  <a:prstClr val="black"/>
                </a:solidFill>
              </a:rPr>
              <a:t>commons.wikimedia</a:t>
            </a:r>
            <a:r>
              <a:rPr lang="cs-CZ" sz="1400" i="1" dirty="0">
                <a:solidFill>
                  <a:prstClr val="black"/>
                </a:solidFill>
              </a:rPr>
              <a:t> ,</a:t>
            </a:r>
            <a:r>
              <a:rPr lang="cs-CZ" sz="1400" dirty="0">
                <a:solidFill>
                  <a:prstClr val="black"/>
                </a:solidFill>
              </a:rPr>
              <a:t> 2013–04 - 23 ]. Dostupné na www: </a:t>
            </a:r>
            <a:r>
              <a:rPr lang="cs-CZ" sz="1400" dirty="0">
                <a:solidFill>
                  <a:prstClr val="black"/>
                </a:solidFill>
                <a:hlinkClick r:id="rId13"/>
              </a:rPr>
              <a:t>http://</a:t>
            </a:r>
            <a:r>
              <a:rPr lang="cs-CZ" sz="1400" dirty="0" smtClean="0">
                <a:solidFill>
                  <a:prstClr val="black"/>
                </a:solidFill>
                <a:hlinkClick r:id="rId13"/>
              </a:rPr>
              <a:t>cs.wikipedia.org/wiki/Soubor:Patton2.jpg</a:t>
            </a:r>
            <a:endParaRPr lang="cs-CZ" sz="1400" dirty="0" smtClean="0">
              <a:solidFill>
                <a:prstClr val="black"/>
              </a:solidFill>
            </a:endParaRPr>
          </a:p>
          <a:p>
            <a:r>
              <a:rPr lang="cs-CZ" sz="1400" dirty="0" err="1" smtClean="0">
                <a:hlinkClick r:id="rId14" action="ppaction://hlinkfile" tooltip="User:Ondrej.konicek (stránka neexistuje)"/>
              </a:rPr>
              <a:t>Ondrej.konicek</a:t>
            </a:r>
            <a:r>
              <a:rPr lang="cs-CZ" sz="1400" dirty="0" smtClean="0"/>
              <a:t>,</a:t>
            </a:r>
            <a:r>
              <a:rPr lang="cs-CZ" sz="1400" i="1" dirty="0">
                <a:solidFill>
                  <a:prstClr val="black"/>
                </a:solidFill>
              </a:rPr>
              <a:t> </a:t>
            </a:r>
            <a:r>
              <a:rPr lang="cs-CZ" sz="1400" i="1" dirty="0" err="1">
                <a:solidFill>
                  <a:prstClr val="black"/>
                </a:solidFill>
              </a:rPr>
              <a:t>commons.wikimedia</a:t>
            </a:r>
            <a:r>
              <a:rPr lang="cs-CZ" sz="1400" i="1" dirty="0">
                <a:solidFill>
                  <a:prstClr val="black"/>
                </a:solidFill>
              </a:rPr>
              <a:t> ,</a:t>
            </a:r>
            <a:r>
              <a:rPr lang="cs-CZ" sz="1400" dirty="0">
                <a:solidFill>
                  <a:prstClr val="black"/>
                </a:solidFill>
              </a:rPr>
              <a:t> 2013–04 - 23 ]. Dostupné na www: http://cs.wikipedia.org/wiki/Soubor:Plze%C5%88,_pomn%C3%ADk_osvobozen%C3%AD_U_Pr%C3%A1ce.JPG</a:t>
            </a:r>
            <a:endParaRPr lang="cs-CZ" sz="1400" dirty="0" smtClean="0">
              <a:solidFill>
                <a:prstClr val="black"/>
              </a:solidFill>
            </a:endParaRPr>
          </a:p>
          <a:p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193739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125</TotalTime>
  <Words>429</Words>
  <Application>Microsoft Office PowerPoint</Application>
  <PresentationFormat>Předvádění na obrazovce (4:3)</PresentationFormat>
  <Paragraphs>65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systému Office</vt:lpstr>
      <vt:lpstr>Prezentace aplikace PowerPoint</vt:lpstr>
      <vt:lpstr>ANOTACE</vt:lpstr>
      <vt:lpstr>Prezentace aplikace PowerPoint</vt:lpstr>
      <vt:lpstr>ŘEŠENÍ</vt:lpstr>
      <vt:lpstr>Prezentace aplikace PowerPoint</vt:lpstr>
      <vt:lpstr>Prezentace aplikace PowerPoint</vt:lpstr>
      <vt:lpstr>ŘEŠENÍ</vt:lpstr>
      <vt:lpstr>Prezentace aplikace PowerPoint</vt:lpstr>
      <vt:lpstr>MOŽNÉ ŘEŠENÍ</vt:lpstr>
      <vt:lpstr>METODICKÝ NÁVOD</vt:lpstr>
      <vt:lpstr>POUŽITÉ ZDROJE 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PC-29SQ</dc:creator>
  <cp:lastModifiedBy>PC-29SQ</cp:lastModifiedBy>
  <cp:revision>28</cp:revision>
  <dcterms:created xsi:type="dcterms:W3CDTF">2013-04-18T12:22:49Z</dcterms:created>
  <dcterms:modified xsi:type="dcterms:W3CDTF">2013-04-24T04:09:06Z</dcterms:modified>
</cp:coreProperties>
</file>