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959684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06985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089917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51694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63161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287170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63979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77098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70699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56572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02291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42A12-DCC7-4ACA-A376-A464723133F1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A9953C-76DA-46CF-B5C2-FCD0E5A22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124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Barykada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Fridrich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Prag_Altstaedter_Ring_rathaus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e/Terezin_CZ_Ater95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rykada.jpg" TargetMode="External"/><Relationship Id="rId2" Type="http://schemas.openxmlformats.org/officeDocument/2006/relationships/hyperlink" Target="file:///\\en.wikipedia.org\wiki\Sylwester_Brau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Terezin_CZ_Memorial_Cemetery_01.JPG" TargetMode="External"/><Relationship Id="rId4" Type="http://schemas.openxmlformats.org/officeDocument/2006/relationships/hyperlink" Target="//commons.wikimedia.org/wiki/User:Miaow_Mia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51720" y="692696"/>
            <a:ext cx="4572000" cy="375487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D.9.A.31_kvetnove_povstani_zide_v_protektoratu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26.04.2013</a:t>
            </a:r>
            <a:endParaRPr lang="cs-CZ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pPr lvl="0"/>
            <a:r>
              <a:rPr lang="cs-CZ" b="1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Název: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KVĚTNOVÉ POVSTÁNÍ, ŽIDÉ V PROTEKTORÁTU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</a:rPr>
              <a:t>Název projektu: </a:t>
            </a:r>
            <a:r>
              <a:rPr lang="cs-CZ" b="1" dirty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1241" y="4590256"/>
            <a:ext cx="849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KVĚTNOVÉ POVSTÁNÍ, ŽIDÉ V PROTEKTORÁTU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0115" y="534709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146038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i="1" dirty="0">
                <a:solidFill>
                  <a:prstClr val="black"/>
                </a:solidFill>
              </a:rPr>
              <a:t>Dějepis 9.ročník</a:t>
            </a:r>
          </a:p>
          <a:p>
            <a:pPr lvl="0"/>
            <a:r>
              <a:rPr lang="cs-CZ" b="1" i="1" dirty="0">
                <a:solidFill>
                  <a:prstClr val="black"/>
                </a:solidFill>
              </a:rPr>
              <a:t>Práce s textem – rozvoj čtenářské gramotnosti</a:t>
            </a:r>
          </a:p>
          <a:p>
            <a:pPr lvl="0"/>
            <a:r>
              <a:rPr lang="cs-CZ" b="1" i="1" dirty="0" smtClean="0">
                <a:solidFill>
                  <a:prstClr val="black"/>
                </a:solidFill>
              </a:rPr>
              <a:t>Vyhledávání informací</a:t>
            </a:r>
          </a:p>
          <a:p>
            <a:pPr lvl="0"/>
            <a:r>
              <a:rPr lang="cs-CZ" b="1" i="1" dirty="0" smtClean="0">
                <a:solidFill>
                  <a:prstClr val="black"/>
                </a:solidFill>
              </a:rPr>
              <a:t>Sestavení souvislého </a:t>
            </a:r>
            <a:r>
              <a:rPr lang="cs-CZ" b="1" i="1" dirty="0" smtClean="0">
                <a:solidFill>
                  <a:prstClr val="black"/>
                </a:solidFill>
              </a:rPr>
              <a:t>textu</a:t>
            </a:r>
          </a:p>
          <a:p>
            <a:pPr lvl="0"/>
            <a:r>
              <a:rPr lang="cs-CZ" b="1" i="1" dirty="0" smtClean="0">
                <a:solidFill>
                  <a:prstClr val="black"/>
                </a:solidFill>
              </a:rPr>
              <a:t>Regionální historie</a:t>
            </a:r>
            <a:endParaRPr lang="cs-CZ" b="1" i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b="1" i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59418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Téma: PRAŽSKÉ KVĚTNOVÉ POVSTÁNÍ</a:t>
            </a:r>
          </a:p>
          <a:p>
            <a:r>
              <a:rPr lang="cs-CZ" sz="2400" b="1" i="1" dirty="0" smtClean="0"/>
              <a:t>Podle následující osnovy si vyhledej informace (PC, učební text) a sestav souvislý text o průběhu povstání</a:t>
            </a:r>
          </a:p>
          <a:p>
            <a:endParaRPr lang="cs-CZ" sz="2400" b="1" i="1" dirty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5.květen 1945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ČNR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Budova Českého rozhlasu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Barikády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8.5.1945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351690791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thumb/2/2d/Barykada.jpg/250px-Barykad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7689869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95862" y="5480357"/>
            <a:ext cx="691276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KE STAVBĚ BARIKÁD LIDÉ POUŽÍVALI VŠE, CO BYLO PO RUCE. K ČEMU SLOUŽILY?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4597489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>
                <a:solidFill>
                  <a:srgbClr val="FF0000"/>
                </a:solidFill>
              </a:rPr>
              <a:t>MOŽNÉ </a:t>
            </a:r>
            <a:r>
              <a:rPr lang="cs-CZ" b="1" u="sng" smtClean="0">
                <a:solidFill>
                  <a:srgbClr val="FF0000"/>
                </a:solidFill>
              </a:rPr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800" b="1" i="1" dirty="0" smtClean="0"/>
              <a:t>Pražské povstání  vypuklo 5. května 1945</a:t>
            </a:r>
          </a:p>
          <a:p>
            <a:pPr>
              <a:buFont typeface="Courier New" pitchFamily="49" charset="0"/>
              <a:buChar char="o"/>
            </a:pPr>
            <a:r>
              <a:rPr lang="cs-CZ" sz="2800" b="1" i="1" dirty="0" smtClean="0"/>
              <a:t>Řídila ho Česká národní rada – byli v ní zastoupeni antifašisté a komunisté</a:t>
            </a:r>
          </a:p>
          <a:p>
            <a:pPr>
              <a:buFont typeface="Courier New" pitchFamily="49" charset="0"/>
              <a:buChar char="o"/>
            </a:pPr>
            <a:r>
              <a:rPr lang="cs-CZ" sz="2800" b="1" i="1" dirty="0" smtClean="0"/>
              <a:t>Český rozhlas volal, aby všichni šli Praze na pomoc</a:t>
            </a:r>
          </a:p>
          <a:p>
            <a:pPr>
              <a:buFont typeface="Courier New" pitchFamily="49" charset="0"/>
              <a:buChar char="o"/>
            </a:pPr>
            <a:r>
              <a:rPr lang="cs-CZ" sz="2800" b="1" i="1" dirty="0" smtClean="0"/>
              <a:t>Lidé stavěli v ulicích barikády, aby zabránili průchodu německých jednotek</a:t>
            </a:r>
          </a:p>
          <a:p>
            <a:pPr>
              <a:buFont typeface="Courier New" pitchFamily="49" charset="0"/>
              <a:buChar char="o"/>
            </a:pPr>
            <a:r>
              <a:rPr lang="cs-CZ" sz="2800" b="1" i="1" dirty="0" smtClean="0"/>
              <a:t>8.5. 1945přijala ČNR kapitulaci německých vojsk</a:t>
            </a:r>
          </a:p>
          <a:p>
            <a:pPr>
              <a:buFont typeface="Courier New" pitchFamily="49" charset="0"/>
              <a:buChar char="o"/>
            </a:pPr>
            <a:r>
              <a:rPr lang="cs-CZ" sz="2800" b="1" i="1" dirty="0" smtClean="0"/>
              <a:t>9.5. 1945 přijela do Prahy sovětská armáda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4028951476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9/97/Fridrich01.jpg/220px-Fridrich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4918064" cy="27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4/40/Prag_Altstaedter_Ring_rathaus.jpg/220px-Prag_Altstaedter_Ring_rathau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3392688"/>
            <a:ext cx="2363429" cy="33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1196752"/>
            <a:ext cx="316835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STAROMĚSTSKÁ RADNICE PŘED DRUHOU SVĚTOVOU VÁLKOU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077072"/>
            <a:ext cx="460851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STAROMĚSTSKÁ RADNICE DNES  PRAVÉ KŘÍDLO ZA PRAŽSKÉHO POVSTÁNÍ SHOŘELO; STAVBA BYLA PONECHÁNA V TOMTO STAVU NA PAMÁTKU VÁLEČNÝCH UDÁLOSTÍ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38176410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Terezin CZ Ater9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7620000" cy="499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611789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BRÁNA MALÉ PEVNOSTI V TEREZÍNĚ	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9172091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Zjistěte co nejvíce údajů o životě v Terezíně v době protektorátu</a:t>
            </a:r>
            <a:endParaRPr lang="cs-CZ" sz="2400" b="1" i="1" dirty="0"/>
          </a:p>
        </p:txBody>
      </p:sp>
      <p:pic>
        <p:nvPicPr>
          <p:cNvPr id="3074" name="Picture 2" descr="http://upload.wikimedia.org/wikipedia/commons/thumb/3/35/Terezin_CZ_Memorial_Cemetery_01.JPG/120px-Terezin_CZ_Memorial_Cemetery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52936"/>
            <a:ext cx="3599999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3968189"/>
            <a:ext cx="230425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NÁRODNÍ HŘBITOV V TEREZÍNĚ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4719691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q"/>
            </a:pPr>
            <a:r>
              <a:rPr lang="cs-CZ" sz="2000" b="1" i="1" dirty="0" smtClean="0"/>
              <a:t>Terezín je malé město v litoměřickém okrese</a:t>
            </a:r>
          </a:p>
          <a:p>
            <a:pPr lvl="1">
              <a:buFont typeface="Wingdings" pitchFamily="2" charset="2"/>
              <a:buChar char="q"/>
            </a:pPr>
            <a:r>
              <a:rPr lang="cs-CZ" sz="2000" b="1" i="1" dirty="0" smtClean="0"/>
              <a:t>Pevnost založil Josef II. a město pojmenoval podle své matky Marie Terezie</a:t>
            </a:r>
          </a:p>
          <a:p>
            <a:pPr lvl="1">
              <a:buFont typeface="Wingdings" pitchFamily="2" charset="2"/>
              <a:buChar char="q"/>
            </a:pPr>
            <a:r>
              <a:rPr lang="cs-CZ" sz="2000" b="1" i="1" dirty="0" smtClean="0"/>
              <a:t>Za protektorátu se město stalo židovským ghettem</a:t>
            </a:r>
          </a:p>
          <a:p>
            <a:pPr lvl="1">
              <a:buFont typeface="Wingdings" pitchFamily="2" charset="2"/>
              <a:buChar char="q"/>
            </a:pPr>
            <a:r>
              <a:rPr lang="cs-CZ" sz="2000" b="1" i="1" dirty="0" smtClean="0"/>
              <a:t>Malá pevnost sloužila jako věznice pražského gestapa</a:t>
            </a:r>
          </a:p>
          <a:p>
            <a:pPr lvl="1">
              <a:buFont typeface="Wingdings" pitchFamily="2" charset="2"/>
              <a:buChar char="q"/>
            </a:pPr>
            <a:r>
              <a:rPr lang="cs-CZ" sz="2000" b="1" i="1" dirty="0" smtClean="0"/>
              <a:t>Z ghetta byli Židé odváženi do likvidačních koncentračních táborů</a:t>
            </a:r>
          </a:p>
          <a:p>
            <a:pPr lvl="1">
              <a:buFont typeface="Wingdings" pitchFamily="2" charset="2"/>
              <a:buChar char="q"/>
            </a:pPr>
            <a:r>
              <a:rPr lang="cs-CZ" sz="2000" b="1" i="1" dirty="0" smtClean="0"/>
              <a:t>V současnosti je v prostorách Malé pevnosti Památník Terezín – národní kulturní památka</a:t>
            </a:r>
            <a:endParaRPr lang="cs-CZ" sz="2000" b="1" i="1" dirty="0"/>
          </a:p>
        </p:txBody>
      </p:sp>
      <p:pic>
        <p:nvPicPr>
          <p:cNvPr id="4098" name="Picture 2" descr="http://upload.wikimedia.org/wikipedia/commons/thumb/0/0e/Terezin_CZ_Kf72.jpg/120px-Terezin_CZ_Kf7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717032"/>
            <a:ext cx="2783999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4365104"/>
            <a:ext cx="259228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POPRAVIŠTĚ V MALÉ PEVNOSTI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472104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prstClr val="black"/>
                </a:solidFill>
              </a:rPr>
              <a:t>METODICKÝ NÁVOD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 směřuje k dalšímu rozvoji čtenářské gramotnosti</a:t>
            </a:r>
          </a:p>
          <a:p>
            <a:r>
              <a:rPr lang="cs-CZ" sz="2400" dirty="0" smtClean="0"/>
              <a:t>Cílem je nejen vyhledat si informace, ale uspořádat je do souvislého textu</a:t>
            </a:r>
          </a:p>
          <a:p>
            <a:r>
              <a:rPr lang="cs-CZ" sz="2400" dirty="0" smtClean="0"/>
              <a:t>Objevuje se zde prvek regionálních dějin – Litoměřicko, Památník Terezín</a:t>
            </a:r>
          </a:p>
          <a:p>
            <a:pPr lvl="0"/>
            <a:r>
              <a:rPr lang="cs-CZ" sz="2400" b="1" u="sng" dirty="0">
                <a:solidFill>
                  <a:prstClr val="black"/>
                </a:solidFill>
              </a:rPr>
              <a:t>Klíčová slova: </a:t>
            </a:r>
            <a:r>
              <a:rPr lang="cs-CZ" sz="2400" dirty="0">
                <a:solidFill>
                  <a:prstClr val="black"/>
                </a:solidFill>
              </a:rPr>
              <a:t>viz </a:t>
            </a:r>
            <a:r>
              <a:rPr lang="cs-CZ" sz="2400" dirty="0" smtClean="0">
                <a:solidFill>
                  <a:prstClr val="black"/>
                </a:solidFill>
              </a:rPr>
              <a:t>snímek 5, 9</a:t>
            </a:r>
          </a:p>
          <a:p>
            <a:pPr lvl="0"/>
            <a:r>
              <a:rPr lang="cs-CZ" sz="2400" b="1" u="sng" dirty="0" smtClean="0">
                <a:solidFill>
                  <a:prstClr val="black"/>
                </a:solidFill>
              </a:rPr>
              <a:t>Inovace: </a:t>
            </a:r>
            <a:r>
              <a:rPr lang="cs-CZ" sz="2400" dirty="0" smtClean="0">
                <a:solidFill>
                  <a:prstClr val="black"/>
                </a:solidFill>
              </a:rPr>
              <a:t>vyhledávání na internetu a v textu, vytváření souvislého textu, využití poznatků </a:t>
            </a:r>
            <a:r>
              <a:rPr lang="cs-CZ" sz="2400" smtClean="0">
                <a:solidFill>
                  <a:prstClr val="black"/>
                </a:solidFill>
              </a:rPr>
              <a:t>z regionu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730332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S.3:</a:t>
            </a:r>
            <a:r>
              <a:rPr lang="cs-CZ" sz="1800" dirty="0" smtClean="0">
                <a:effectLst/>
                <a:hlinkClick r:id="rId2" action="ppaction://hlinkfile" tooltip="en:Sylwester Braun"/>
              </a:rPr>
              <a:t>Sylwester Braun</a:t>
            </a:r>
            <a:r>
              <a:rPr lang="cs-CZ" sz="1800" dirty="0" smtClean="0">
                <a:effectLst/>
              </a:rPr>
              <a:t> ,</a:t>
            </a:r>
            <a:r>
              <a:rPr lang="cs-CZ" sz="1800" dirty="0" smtClean="0"/>
              <a:t> </a:t>
            </a:r>
            <a:r>
              <a:rPr lang="cs-CZ" sz="1800" i="1" dirty="0" smtClean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[2013–04 - </a:t>
            </a:r>
            <a:r>
              <a:rPr lang="cs-CZ" sz="1800" dirty="0" smtClean="0">
                <a:solidFill>
                  <a:prstClr val="black"/>
                </a:solidFill>
              </a:rPr>
              <a:t>24 </a:t>
            </a:r>
            <a:r>
              <a:rPr lang="cs-CZ" sz="1800" dirty="0">
                <a:solidFill>
                  <a:prstClr val="black"/>
                </a:solidFill>
              </a:rPr>
              <a:t>]. Dostupné na www: </a:t>
            </a:r>
            <a:r>
              <a:rPr lang="cs-CZ" sz="18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3"/>
              </a:rPr>
              <a:t>cs.wikipedia.org/wiki/Soubor:Barykada.jpg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S.6:</a:t>
            </a:r>
            <a:r>
              <a:rPr lang="cs-CZ" sz="1800" dirty="0"/>
              <a:t>Foto F. </a:t>
            </a:r>
            <a:r>
              <a:rPr lang="cs-CZ" sz="1800" dirty="0" smtClean="0"/>
              <a:t>Fridrich,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i="1" dirty="0" smtClean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[2013–04 - 24 ].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</a:t>
            </a:r>
            <a:r>
              <a:rPr lang="cs-CZ" sz="1800" dirty="0" smtClean="0">
                <a:solidFill>
                  <a:prstClr val="black"/>
                </a:solidFill>
              </a:rPr>
              <a:t>cs.wikipedia.org/wiki/Soubor:Fridrich01.jpg</a:t>
            </a:r>
          </a:p>
          <a:p>
            <a:r>
              <a:rPr lang="cs-CZ" sz="1800" dirty="0"/>
              <a:t>Hans Peter </a:t>
            </a:r>
            <a:r>
              <a:rPr lang="cs-CZ" sz="1800" dirty="0" err="1" smtClean="0"/>
              <a:t>Schaefer</a:t>
            </a:r>
            <a:r>
              <a:rPr lang="cs-CZ" sz="1800" dirty="0" smtClean="0"/>
              <a:t>,</a:t>
            </a:r>
            <a:r>
              <a:rPr lang="cs-CZ" sz="1800" dirty="0"/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i="1" dirty="0" smtClean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[2013–04 - 24 ].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</a:t>
            </a:r>
            <a:r>
              <a:rPr lang="cs-CZ" sz="1800" dirty="0" smtClean="0">
                <a:solidFill>
                  <a:prstClr val="black"/>
                </a:solidFill>
              </a:rPr>
              <a:t>cs.wikipedia.org/wiki/</a:t>
            </a:r>
            <a:r>
              <a:rPr lang="cs-CZ" sz="1800" dirty="0" err="1" smtClean="0">
                <a:solidFill>
                  <a:prstClr val="black"/>
                </a:solidFill>
              </a:rPr>
              <a:t>Soubor:Prag_Altstaedter_Ring_rathaus.jpg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S.7: </a:t>
            </a:r>
            <a:r>
              <a:rPr lang="cs-CZ" sz="1800" dirty="0"/>
              <a:t>Hans </a:t>
            </a:r>
            <a:r>
              <a:rPr lang="cs-CZ" sz="1800" dirty="0" err="1" smtClean="0"/>
              <a:t>Weingartz</a:t>
            </a:r>
            <a:r>
              <a:rPr lang="cs-CZ" sz="1800" dirty="0" smtClean="0"/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[2013–04 - 24 ].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</a:t>
            </a:r>
            <a:r>
              <a:rPr lang="cs-CZ" sz="1800" dirty="0" smtClean="0">
                <a:solidFill>
                  <a:prstClr val="black"/>
                </a:solidFill>
              </a:rPr>
              <a:t>cs.wikipedia.org/wiki/Soubor:Terezin_CZ_Ater95.jpg</a:t>
            </a:r>
          </a:p>
          <a:p>
            <a:r>
              <a:rPr lang="cs-CZ" sz="1800" dirty="0" smtClean="0">
                <a:solidFill>
                  <a:prstClr val="black"/>
                </a:solidFill>
              </a:rPr>
              <a:t>S.8:</a:t>
            </a:r>
            <a:r>
              <a:rPr lang="cs-CZ" sz="1800" dirty="0">
                <a:hlinkClick r:id="rId4" action="ppaction://hlinkfile" tooltip="User:Miaow Miaow"/>
              </a:rPr>
              <a:t>User:Miaow </a:t>
            </a:r>
            <a:r>
              <a:rPr lang="cs-CZ" sz="1800" dirty="0" err="1" smtClean="0">
                <a:hlinkClick r:id="rId4" action="ppaction://hlinkfile" tooltip="User:Miaow Miaow"/>
              </a:rPr>
              <a:t>Miaow</a:t>
            </a:r>
            <a:r>
              <a:rPr lang="cs-CZ" sz="1800" dirty="0" smtClean="0"/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[2013–04 - 24 ]. Dostupné na www: </a:t>
            </a:r>
            <a:r>
              <a:rPr lang="cs-CZ" sz="18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5"/>
              </a:rPr>
              <a:t>cs.wikipedia.org/wiki/Soubor:Terezin_CZ_Memorial_Cemetery_01.JPG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S.9:</a:t>
            </a:r>
            <a:r>
              <a:rPr lang="cs-CZ" sz="1800" dirty="0">
                <a:solidFill>
                  <a:prstClr val="black"/>
                </a:solidFill>
              </a:rPr>
              <a:t> Hans </a:t>
            </a:r>
            <a:r>
              <a:rPr lang="cs-CZ" sz="1800" dirty="0" err="1">
                <a:solidFill>
                  <a:prstClr val="black"/>
                </a:solidFill>
              </a:rPr>
              <a:t>Weingartz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[2013–04 - 24 ].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://cs.wikipedia.org/wiki/Soubor:Terezin_CZ_Kf72.jpg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44760163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406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ÚKOL</vt:lpstr>
      <vt:lpstr>Prezentace aplikace PowerPoint</vt:lpstr>
      <vt:lpstr>MOŽNÉ ŘEŠENÍ </vt:lpstr>
      <vt:lpstr>Prezentace aplikace PowerPoint</vt:lpstr>
      <vt:lpstr>Prezentace aplikace PowerPoint</vt:lpstr>
      <vt:lpstr>ÚKOL</vt:lpstr>
      <vt:lpstr>Prezentace aplikace PowerPoint</vt:lpstr>
      <vt:lpstr>METODICKÝ NÁVOD</vt:lpstr>
      <vt:lpstr>POUŽITÉ ZDROJE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PC-29SQ</cp:lastModifiedBy>
  <cp:revision>19</cp:revision>
  <dcterms:created xsi:type="dcterms:W3CDTF">2013-04-24T04:50:53Z</dcterms:created>
  <dcterms:modified xsi:type="dcterms:W3CDTF">2013-04-24T09:14:54Z</dcterms:modified>
</cp:coreProperties>
</file>