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60" r:id="rId14"/>
    <p:sldId id="270" r:id="rId15"/>
    <p:sldId id="25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315D242-AA8A-4E0A-A613-3DD4C1E6C6A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BE85AF3-5833-4DC0-9355-11179C2D3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15D242-AA8A-4E0A-A613-3DD4C1E6C6A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E85AF3-5833-4DC0-9355-11179C2D3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315D242-AA8A-4E0A-A613-3DD4C1E6C6A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BE85AF3-5833-4DC0-9355-11179C2D3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15D242-AA8A-4E0A-A613-3DD4C1E6C6A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E85AF3-5833-4DC0-9355-11179C2D3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15D242-AA8A-4E0A-A613-3DD4C1E6C6A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E85AF3-5833-4DC0-9355-11179C2D3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15D242-AA8A-4E0A-A613-3DD4C1E6C6A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E85AF3-5833-4DC0-9355-11179C2D3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315D242-AA8A-4E0A-A613-3DD4C1E6C6A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E85AF3-5833-4DC0-9355-11179C2D3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15D242-AA8A-4E0A-A613-3DD4C1E6C6A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E85AF3-5833-4DC0-9355-11179C2D3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15D242-AA8A-4E0A-A613-3DD4C1E6C6A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E85AF3-5833-4DC0-9355-11179C2D32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15D242-AA8A-4E0A-A613-3DD4C1E6C6A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E85AF3-5833-4DC0-9355-11179C2D3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315D242-AA8A-4E0A-A613-3DD4C1E6C6A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BE85AF3-5833-4DC0-9355-11179C2D3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315D242-AA8A-4E0A-A613-3DD4C1E6C6A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BE85AF3-5833-4DC0-9355-11179C2D3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059447.jpg" TargetMode="External"/><Relationship Id="rId13" Type="http://schemas.openxmlformats.org/officeDocument/2006/relationships/hyperlink" Target="http://officeimg.vo.msecnd.net/en-us/images/MH900432493.jpg" TargetMode="External"/><Relationship Id="rId3" Type="http://schemas.openxmlformats.org/officeDocument/2006/relationships/hyperlink" Target="http://www.bozpzeman.cz/userfiles/image/obchod.jpg" TargetMode="External"/><Relationship Id="rId7" Type="http://schemas.openxmlformats.org/officeDocument/2006/relationships/hyperlink" Target="http://officeimg.vo.msecnd.net/en-us/images/MH900336374.gif" TargetMode="External"/><Relationship Id="rId12" Type="http://schemas.openxmlformats.org/officeDocument/2006/relationships/hyperlink" Target="http://officeimg.vo.msecnd.net/en-us/images/MH900361692.jpg" TargetMode="External"/><Relationship Id="rId2" Type="http://schemas.openxmlformats.org/officeDocument/2006/relationships/hyperlink" Target="http://www.dirett.cz/com/obcho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404421.jpg" TargetMode="External"/><Relationship Id="rId11" Type="http://schemas.openxmlformats.org/officeDocument/2006/relationships/hyperlink" Target="http://officeimg.vo.msecnd.net/en-us/images/MH900439885.jpg" TargetMode="External"/><Relationship Id="rId5" Type="http://schemas.openxmlformats.org/officeDocument/2006/relationships/hyperlink" Target="http://officeimg.vo.msecnd.net/en-us/images/MH900300595.gif" TargetMode="External"/><Relationship Id="rId15" Type="http://schemas.openxmlformats.org/officeDocument/2006/relationships/hyperlink" Target="http://officeimg.vo.msecnd.net/en-us/images/MH900071342.jpg" TargetMode="External"/><Relationship Id="rId10" Type="http://schemas.openxmlformats.org/officeDocument/2006/relationships/hyperlink" Target="http://officeimg.vo.msecnd.net/en-us/images/MH900439883.jpg" TargetMode="External"/><Relationship Id="rId4" Type="http://schemas.openxmlformats.org/officeDocument/2006/relationships/hyperlink" Target="http://officeimg.vo.msecnd.net/en-us/images/MB900398285.jpg" TargetMode="External"/><Relationship Id="rId9" Type="http://schemas.openxmlformats.org/officeDocument/2006/relationships/hyperlink" Target="http://officeimg.vo.msecnd.net/en-us/images/MH900343727.jpg" TargetMode="External"/><Relationship Id="rId14" Type="http://schemas.openxmlformats.org/officeDocument/2006/relationships/hyperlink" Target="http://officeimg.vo.msecnd.net/en-us/images/MH900437555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320040"/>
            <a:ext cx="5788496" cy="1524784"/>
          </a:xfrm>
        </p:spPr>
        <p:txBody>
          <a:bodyPr>
            <a:normAutofit/>
          </a:bodyPr>
          <a:lstStyle/>
          <a:p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</a:br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r>
              <a:rPr lang="cs-CZ" sz="3200" b="0" cap="none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latin typeface="Calibri"/>
              </a:rPr>
              <a:t/>
            </a:r>
            <a:br>
              <a:rPr lang="cs-CZ" sz="3200" b="0" cap="none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latin typeface="Calibri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3907816"/>
          </a:xfrm>
        </p:spPr>
        <p:txBody>
          <a:bodyPr/>
          <a:lstStyle/>
          <a:p>
            <a:pPr marL="0" lvl="0" indent="0" algn="ctr">
              <a:buClr>
                <a:srgbClr val="FE8637"/>
              </a:buClr>
              <a:buSzPct val="70000"/>
              <a:buNone/>
            </a:pPr>
            <a:r>
              <a:rPr lang="cs-CZ" sz="32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buClr>
                <a:srgbClr val="FE8637"/>
              </a:buClr>
              <a:buSzPct val="70000"/>
              <a:buNone/>
            </a:pPr>
            <a:endParaRPr lang="cs-CZ" sz="2400" dirty="0">
              <a:solidFill>
                <a:prstClr val="black"/>
              </a:solidFill>
              <a:latin typeface="Century Schoolbook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148748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5" y="2132856"/>
            <a:ext cx="7632847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6753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ČINNOSTI PRODAVAČE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6966" y="350100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49541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767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PRODAVAČI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239000" cy="50429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Přesun zboží ze skladu do prodejní místnosti.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56490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72128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PRODAVAČI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Clr>
                <a:srgbClr val="B13F9A"/>
              </a:buClr>
              <a:buFont typeface="+mj-lt"/>
              <a:buAutoNum type="arabicPeriod" startAt="2"/>
            </a:pPr>
            <a:r>
              <a:rPr lang="cs-CZ" sz="2200" dirty="0">
                <a:solidFill>
                  <a:prstClr val="black"/>
                </a:solidFill>
              </a:rPr>
              <a:t>Vystavení zboží v prodejní místnosti.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12976"/>
            <a:ext cx="2857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05122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PRODAVAČI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Clr>
                <a:srgbClr val="B13F9A"/>
              </a:buClr>
              <a:buFont typeface="+mj-lt"/>
              <a:buAutoNum type="arabicPeriod" startAt="3"/>
            </a:pPr>
            <a:r>
              <a:rPr lang="cs-CZ" sz="2400" dirty="0">
                <a:solidFill>
                  <a:prstClr val="black"/>
                </a:solidFill>
              </a:rPr>
              <a:t>Pomoc zákazníkovi při výběru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457200" lvl="0" indent="-457200">
              <a:buClr>
                <a:srgbClr val="B13F9A"/>
              </a:buClr>
              <a:buFont typeface="+mj-lt"/>
              <a:buAutoNum type="arabicPeriod" startAt="3"/>
            </a:pPr>
            <a:endParaRPr lang="cs-CZ" sz="2400" dirty="0" smtClean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70892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75642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PRODAVAČI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Clr>
                <a:srgbClr val="B13F9A"/>
              </a:buClr>
              <a:buFont typeface="+mj-lt"/>
              <a:buAutoNum type="arabicPeriod" startAt="4"/>
            </a:pPr>
            <a:r>
              <a:rPr lang="cs-CZ" sz="2400" dirty="0">
                <a:solidFill>
                  <a:prstClr val="black"/>
                </a:solidFill>
              </a:rPr>
              <a:t>Balení a zajišťování dodávky zboží v případě potřeby.</a:t>
            </a:r>
          </a:p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3691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5278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-12700"/>
            <a:ext cx="7956376" cy="687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PRODAVAČI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Clr>
                <a:srgbClr val="B13F9A"/>
              </a:buClr>
              <a:buFont typeface="+mj-lt"/>
              <a:buAutoNum type="arabicPeriod" startAt="5"/>
            </a:pPr>
            <a:r>
              <a:rPr lang="cs-CZ" sz="2400" dirty="0">
                <a:solidFill>
                  <a:prstClr val="black"/>
                </a:solidFill>
              </a:rPr>
              <a:t>Vystavení dokladu o prodeji zboží.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48922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PRODAVAČI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Clr>
                <a:srgbClr val="B13F9A"/>
              </a:buClr>
              <a:buFont typeface="+mj-lt"/>
              <a:buAutoNum type="arabicPeriod" startAt="6"/>
            </a:pPr>
            <a:r>
              <a:rPr lang="cs-CZ" sz="2400" dirty="0">
                <a:solidFill>
                  <a:prstClr val="black"/>
                </a:solidFill>
              </a:rPr>
              <a:t>Podle formy prodeje provede inkaso </a:t>
            </a:r>
            <a:r>
              <a:rPr lang="cs-CZ" sz="2400" dirty="0" smtClean="0">
                <a:solidFill>
                  <a:prstClr val="black"/>
                </a:solidFill>
              </a:rPr>
              <a:t>peněz.</a:t>
            </a:r>
          </a:p>
          <a:p>
            <a:pPr marL="457200" lvl="0" indent="-457200">
              <a:buClr>
                <a:srgbClr val="B13F9A"/>
              </a:buClr>
              <a:buFont typeface="+mj-lt"/>
              <a:buAutoNum type="arabicPeriod" startAt="6"/>
            </a:pPr>
            <a:r>
              <a:rPr lang="cs-CZ" sz="2400" dirty="0" smtClean="0">
                <a:solidFill>
                  <a:prstClr val="black"/>
                </a:solidFill>
              </a:rPr>
              <a:t>Vydání </a:t>
            </a:r>
            <a:r>
              <a:rPr lang="cs-CZ" sz="2400" dirty="0">
                <a:solidFill>
                  <a:prstClr val="black"/>
                </a:solidFill>
              </a:rPr>
              <a:t>záručního listu či jiného </a:t>
            </a:r>
            <a:r>
              <a:rPr lang="cs-CZ" sz="2400" dirty="0" smtClean="0">
                <a:solidFill>
                  <a:prstClr val="black"/>
                </a:solidFill>
              </a:rPr>
              <a:t>dokladu a </a:t>
            </a:r>
            <a:r>
              <a:rPr lang="cs-CZ" sz="2400" dirty="0" smtClean="0">
                <a:solidFill>
                  <a:prstClr val="black"/>
                </a:solidFill>
              </a:rPr>
              <a:t>rozloučení </a:t>
            </a:r>
            <a:r>
              <a:rPr lang="cs-CZ" sz="2400" dirty="0" smtClean="0">
                <a:solidFill>
                  <a:prstClr val="black"/>
                </a:solidFill>
              </a:rPr>
              <a:t>se se zákazníkem.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4290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60801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PRODAVAČI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Clr>
                <a:srgbClr val="B13F9A"/>
              </a:buClr>
              <a:buFont typeface="+mj-lt"/>
              <a:buAutoNum type="arabicPeriod" startAt="8"/>
            </a:pPr>
            <a:r>
              <a:rPr lang="cs-CZ" sz="2400" dirty="0">
                <a:solidFill>
                  <a:prstClr val="black"/>
                </a:solidFill>
              </a:rPr>
              <a:t>Odběr, přejímka, uskladnění a ošetření </a:t>
            </a:r>
            <a:r>
              <a:rPr lang="cs-CZ" sz="2400" dirty="0" smtClean="0">
                <a:solidFill>
                  <a:prstClr val="black"/>
                </a:solidFill>
              </a:rPr>
              <a:t>zboží.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78092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59880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7632848" cy="5373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PRODAVAČI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Clr>
                <a:srgbClr val="B13F9A"/>
              </a:buClr>
              <a:buFont typeface="+mj-lt"/>
              <a:buAutoNum type="arabicPeriod" startAt="9"/>
            </a:pPr>
            <a:r>
              <a:rPr lang="cs-CZ" sz="2400" dirty="0">
                <a:solidFill>
                  <a:prstClr val="black"/>
                </a:solidFill>
              </a:rPr>
              <a:t>Průzkum spotřebitelské </a:t>
            </a:r>
            <a:r>
              <a:rPr lang="cs-CZ" sz="2400" dirty="0" smtClean="0">
                <a:solidFill>
                  <a:prstClr val="black"/>
                </a:solidFill>
              </a:rPr>
              <a:t>poptávky.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53405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PRODAVAČI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Clr>
                <a:srgbClr val="B13F9A"/>
              </a:buClr>
              <a:buFont typeface="+mj-lt"/>
              <a:buAutoNum type="arabicPeriod" startAt="10"/>
            </a:pPr>
            <a:r>
              <a:rPr lang="cs-CZ" sz="2400" dirty="0">
                <a:solidFill>
                  <a:prstClr val="black"/>
                </a:solidFill>
              </a:rPr>
              <a:t>Účast na inventurách – fyzický </a:t>
            </a:r>
            <a:r>
              <a:rPr lang="cs-CZ" sz="2400" dirty="0" smtClean="0">
                <a:solidFill>
                  <a:prstClr val="black"/>
                </a:solidFill>
              </a:rPr>
              <a:t>stav.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9289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93248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PRODAVAČI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Clr>
                <a:srgbClr val="B13F9A"/>
              </a:buClr>
              <a:buFont typeface="+mj-lt"/>
              <a:buAutoNum type="arabicPeriod" startAt="11"/>
            </a:pPr>
            <a:r>
              <a:rPr lang="cs-CZ" sz="2400" dirty="0">
                <a:solidFill>
                  <a:prstClr val="black"/>
                </a:solidFill>
              </a:rPr>
              <a:t>Aranžování zboží v prodejní </a:t>
            </a:r>
            <a:r>
              <a:rPr lang="cs-CZ" sz="2400" dirty="0" smtClean="0">
                <a:solidFill>
                  <a:prstClr val="black"/>
                </a:solidFill>
              </a:rPr>
              <a:t>místnosti.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56490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89806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PRODAVAČI – PRACOVNÍ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0" indent="-457200">
              <a:buClr>
                <a:srgbClr val="B13F9A"/>
              </a:buClr>
              <a:buFont typeface="+mj-lt"/>
              <a:buAutoNum type="arabicPeriod" startAt="12"/>
            </a:pPr>
            <a:r>
              <a:rPr lang="cs-CZ" sz="2400" dirty="0" smtClean="0">
                <a:solidFill>
                  <a:prstClr val="black"/>
                </a:solidFill>
              </a:rPr>
              <a:t>Plnění </a:t>
            </a:r>
            <a:r>
              <a:rPr lang="cs-CZ" sz="2400" dirty="0">
                <a:solidFill>
                  <a:prstClr val="black"/>
                </a:solidFill>
              </a:rPr>
              <a:t>dalších úkolů zadaných vedoucím prodejny, týkající se prodeje </a:t>
            </a:r>
            <a:r>
              <a:rPr lang="cs-CZ" sz="2400" dirty="0" smtClean="0">
                <a:solidFill>
                  <a:prstClr val="black"/>
                </a:solidFill>
              </a:rPr>
              <a:t>zboží.</a:t>
            </a:r>
          </a:p>
          <a:p>
            <a:pPr marL="0" lvl="0" indent="0">
              <a:buClr>
                <a:srgbClr val="B13F9A"/>
              </a:buClr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 Např. vyřizování reklamace…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06896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54140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Vyjmenujte činnosti prodavače v obchodě.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znamená provádět spotřebitelskou poptávku.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provádíme odběr zboží?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dělá prodavač při fyzické inventuře.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Kterým slovem nahradím slovo inkaso?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509120"/>
            <a:ext cx="1835845" cy="2051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90177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1600" dirty="0">
                <a:solidFill>
                  <a:prstClr val="black"/>
                </a:solidFill>
                <a:latin typeface="Century Schoolbook"/>
              </a:rPr>
              <a:t>Odborná učebnice: Mojmír Novotný, OBCHODNÍ PROVOZ pro střední odborná učiliště, vydalo nakladatelství učebnic FORTUNA v roce 2005, ISBN 80-7168-845-2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www.dirett.cz/com/obchod.jpg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www.bozpzeman.cz/userfiles/image/obchod.jpg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officeimg.vo.msecnd.net/en-us/images/MB900398285.jpg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officeimg.vo.msecnd.net/en-us/images/MH900300595.gif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officeimg.vo.msecnd.net/en-us/images/MH900404421.jpg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officeimg.vo.msecnd.net/en-us/images/MH900336374.gif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officeimg.vo.msecnd.net/en-us/images/MH900059447.jpg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officeimg.vo.msecnd.net/en-us/images/MH900343727.jpg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officeimg.vo.msecnd.net/en-us/images/MH900439883.jpg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officeimg.vo.msecnd.net/en-us/images/MH900439885.jpg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officeimg.vo.msecnd.net/en-us/images/MH900361692.jpg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officeimg.vo.msecnd.net/en-us/images/MH900432493.jpg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officeimg.vo.msecnd.net/en-us/images/MH900437555.jpg</a:t>
            </a:r>
            <a:endParaRPr lang="cs-CZ" sz="1600" dirty="0" smtClean="0"/>
          </a:p>
          <a:p>
            <a:r>
              <a:rPr lang="cs-CZ" sz="1600" dirty="0">
                <a:hlinkClick r:id="rId15"/>
              </a:rPr>
              <a:t>http://</a:t>
            </a:r>
            <a:r>
              <a:rPr lang="cs-CZ" sz="1600" dirty="0" smtClean="0">
                <a:hlinkClick r:id="rId15"/>
              </a:rPr>
              <a:t>officeimg.vo.msecnd.net/en-us/images/MH900071342.jpg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609097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9600" dirty="0" smtClean="0"/>
              <a:t>KONEC</a:t>
            </a:r>
            <a:endParaRPr lang="cs-CZ" sz="9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717032"/>
            <a:ext cx="4492625" cy="268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243182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70</TotalTime>
  <Words>250</Words>
  <Application>Microsoft Office PowerPoint</Application>
  <PresentationFormat>Předvádění na obrazovce (4:3)</PresentationFormat>
  <Paragraphs>50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Bohatý</vt:lpstr>
      <vt:lpstr>Střední průmyslová škola a Střední odborná škola gastronomie a služeb, Most, příspěvková organizace </vt:lpstr>
      <vt:lpstr>PRACOVNÍ ČINNOSTI PRODAVAČE</vt:lpstr>
      <vt:lpstr>PRODAVAČI – PRACOVNÍ ČINNOSTI</vt:lpstr>
      <vt:lpstr>PRODAVAČI – PRACOVNÍ ČINNOSTI</vt:lpstr>
      <vt:lpstr>PRODAVAČI – PRACOVNÍ ČINNOSTI</vt:lpstr>
      <vt:lpstr>PRODAVAČI – PRACOVNÍ ČINNOSTI</vt:lpstr>
      <vt:lpstr>PRODAVAČI – PRACOVNÍ ČINNOSTI</vt:lpstr>
      <vt:lpstr>PRODAVAČI – PRACOVNÍ ČINNOSTI</vt:lpstr>
      <vt:lpstr>PRODAVAČI – PRACOVNÍ ČINNOSTI</vt:lpstr>
      <vt:lpstr>PRODAVAČI – PRACOVNÍ ČINNOSTI</vt:lpstr>
      <vt:lpstr>PRODAVAČI – PRACOVNÍ ČINNOSTI</vt:lpstr>
      <vt:lpstr>PRODAVAČI – PRACOVNÍ ČINNOSTI</vt:lpstr>
      <vt:lpstr>PRODAVAČI – PRACOVNÍ ČINNOSTI</vt:lpstr>
      <vt:lpstr>OPAKOVÁNÍ:</vt:lpstr>
      <vt:lpstr>ZDROJE:</vt:lpstr>
      <vt:lpstr>KONEC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Dum</cp:lastModifiedBy>
  <cp:revision>12</cp:revision>
  <dcterms:created xsi:type="dcterms:W3CDTF">2013-05-24T22:27:46Z</dcterms:created>
  <dcterms:modified xsi:type="dcterms:W3CDTF">2013-05-26T09:19:26Z</dcterms:modified>
</cp:coreProperties>
</file>