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2" r:id="rId5"/>
    <p:sldId id="263" r:id="rId6"/>
    <p:sldId id="264" r:id="rId7"/>
    <p:sldId id="265" r:id="rId8"/>
    <p:sldId id="266" r:id="rId9"/>
    <p:sldId id="267" r:id="rId10"/>
    <p:sldId id="260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14F1F-A92B-4D23-8A02-C0D2C787B7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1264-B5EF-4920-87D4-E0B517F9CB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14F1F-A92B-4D23-8A02-C0D2C787B7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1264-B5EF-4920-87D4-E0B517F9CB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14F1F-A92B-4D23-8A02-C0D2C787B7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1264-B5EF-4920-87D4-E0B517F9CB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14F1F-A92B-4D23-8A02-C0D2C787B7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1264-B5EF-4920-87D4-E0B517F9CB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14F1F-A92B-4D23-8A02-C0D2C787B7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1264-B5EF-4920-87D4-E0B517F9CB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14F1F-A92B-4D23-8A02-C0D2C787B7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1264-B5EF-4920-87D4-E0B517F9CB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14F1F-A92B-4D23-8A02-C0D2C787B7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1264-B5EF-4920-87D4-E0B517F9CB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14F1F-A92B-4D23-8A02-C0D2C787B7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1264-B5EF-4920-87D4-E0B517F9CB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14F1F-A92B-4D23-8A02-C0D2C787B7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1264-B5EF-4920-87D4-E0B517F9CB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14F1F-A92B-4D23-8A02-C0D2C787B7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1264-B5EF-4920-87D4-E0B517F9CB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214F1F-A92B-4D23-8A02-C0D2C787B7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F1264-B5EF-4920-87D4-E0B517F9CB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9214F1F-A92B-4D23-8A02-C0D2C787B7D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9AF1264-B5EF-4920-87D4-E0B517F9CB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Defendants_in_the_dock_at_nuremberg_trials.jpg" TargetMode="Externa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United_Nations_HQ_-_New_York_City.jpg" TargetMode="Externa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Flag_of_the_United_Nations.svg" TargetMode="Externa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6/66/Reagan_and_Gorbachev_hold_discussions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United_Nations_HQ_-_New_York_City.jpg" TargetMode="External"/><Relationship Id="rId2" Type="http://schemas.openxmlformats.org/officeDocument/2006/relationships/hyperlink" Target="http://cs.wikipedia.org/wiki/Soubor:Defendants_in_the_dock_at_nuremberg_trials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cs.wikipedia.org/wiki/Soubor:Flag_of_the_United_Nations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51751" y="925818"/>
            <a:ext cx="4572000" cy="3508653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ZŠ Štětí, Ostrovní 300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_ </a:t>
            </a:r>
            <a:r>
              <a:rPr lang="cs-CZ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D.9.A.34_studená _válka_</a:t>
            </a:r>
          </a:p>
          <a:p>
            <a:pPr lvl="0"/>
            <a:r>
              <a:rPr lang="cs-CZ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15.05.2013</a:t>
            </a:r>
          </a:p>
          <a:p>
            <a:pPr lvl="0"/>
            <a:r>
              <a:rPr lang="cs-CZ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</a:t>
            </a:r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devátý</a:t>
            </a:r>
          </a:p>
          <a:p>
            <a:pPr lvl="0"/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pPr lvl="0"/>
            <a:r>
              <a:rPr lang="cs-CZ" b="1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Název: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STUDENÁ VÁLKA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pPr lvl="0"/>
            <a:r>
              <a:rPr lang="cs-CZ" dirty="0">
                <a:solidFill>
                  <a:prstClr val="black"/>
                </a:solidFill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28860" y="4572008"/>
            <a:ext cx="51845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  <a:latin typeface="Calibri"/>
              </a:rPr>
              <a:t>STUDENÁ VÁLKA</a:t>
            </a:r>
            <a:endParaRPr lang="cs-CZ" sz="3600" b="1" dirty="0">
              <a:solidFill>
                <a:srgbClr val="FF0000"/>
              </a:solidFill>
              <a:latin typeface="Calibri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00115" y="534709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1009227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88640" y="476672"/>
            <a:ext cx="6512511" cy="1143000"/>
          </a:xfrm>
        </p:spPr>
        <p:txBody>
          <a:bodyPr/>
          <a:lstStyle/>
          <a:p>
            <a:r>
              <a:rPr lang="cs-CZ" sz="4400" u="sng" dirty="0">
                <a:solidFill>
                  <a:srgbClr val="FF0000"/>
                </a:solidFill>
                <a:effectLst/>
                <a:latin typeface="Calibri"/>
              </a:rPr>
              <a:t>ANOTACE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1844824"/>
            <a:ext cx="723629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lvl="0" indent="-571500">
              <a:buFont typeface="Arial" pitchFamily="34" charset="0"/>
              <a:buChar char="•"/>
            </a:pPr>
            <a:r>
              <a:rPr lang="cs-CZ" sz="3600" b="1" i="1" dirty="0">
                <a:solidFill>
                  <a:prstClr val="black"/>
                </a:solidFill>
                <a:latin typeface="Calibri" pitchFamily="34" charset="0"/>
              </a:rPr>
              <a:t>Dějepis 9.ročník</a:t>
            </a:r>
          </a:p>
          <a:p>
            <a:pPr marL="571500" lvl="0" indent="-571500">
              <a:buFont typeface="Arial" pitchFamily="34" charset="0"/>
              <a:buChar char="•"/>
            </a:pPr>
            <a:r>
              <a:rPr lang="cs-CZ" sz="3600" b="1" i="1" dirty="0">
                <a:solidFill>
                  <a:prstClr val="black"/>
                </a:solidFill>
                <a:latin typeface="Calibri" pitchFamily="34" charset="0"/>
              </a:rPr>
              <a:t>Práce s textem – rozvoj čtenářské gramotnosti</a:t>
            </a:r>
          </a:p>
          <a:p>
            <a:pPr marL="571500" lvl="0" indent="-571500">
              <a:buFont typeface="Arial" pitchFamily="34" charset="0"/>
              <a:buChar char="•"/>
            </a:pPr>
            <a:r>
              <a:rPr lang="cs-CZ" sz="3600" b="1" i="1" dirty="0">
                <a:solidFill>
                  <a:prstClr val="black"/>
                </a:solidFill>
                <a:latin typeface="Calibri" pitchFamily="34" charset="0"/>
              </a:rPr>
              <a:t>Upevnění znalostí</a:t>
            </a:r>
          </a:p>
          <a:p>
            <a:pPr marL="571500" lvl="0" indent="-571500">
              <a:buFont typeface="Arial" pitchFamily="34" charset="0"/>
              <a:buChar char="•"/>
            </a:pPr>
            <a:r>
              <a:rPr lang="cs-CZ" sz="3600" b="1" i="1" dirty="0">
                <a:solidFill>
                  <a:prstClr val="black"/>
                </a:solidFill>
                <a:latin typeface="Calibri" pitchFamily="34" charset="0"/>
              </a:rPr>
              <a:t>Orientace v </a:t>
            </a:r>
            <a:r>
              <a:rPr lang="cs-CZ" sz="3600" b="1" i="1" dirty="0" smtClean="0">
                <a:solidFill>
                  <a:prstClr val="black"/>
                </a:solidFill>
                <a:latin typeface="Calibri" pitchFamily="34" charset="0"/>
              </a:rPr>
              <a:t>textu a na internetu</a:t>
            </a:r>
            <a:endParaRPr lang="cs-CZ" sz="3600" b="1" i="1" dirty="0">
              <a:solidFill>
                <a:prstClr val="black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44301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12576" y="692696"/>
            <a:ext cx="6512511" cy="1143000"/>
          </a:xfrm>
        </p:spPr>
        <p:txBody>
          <a:bodyPr/>
          <a:lstStyle/>
          <a:p>
            <a:r>
              <a:rPr lang="cs-CZ" sz="3600" u="sng" dirty="0" smtClean="0">
                <a:solidFill>
                  <a:srgbClr val="FF0000"/>
                </a:solidFill>
              </a:rPr>
              <a:t>OPAKOVÁNÍ</a:t>
            </a:r>
            <a:endParaRPr lang="cs-CZ" sz="3600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844824"/>
            <a:ext cx="763284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VĚTY OBSAHUJÍ CHYBNÉ ÚDAJE. OPRAVTE JE.</a:t>
            </a:r>
          </a:p>
          <a:p>
            <a:endParaRPr lang="cs-CZ" dirty="0"/>
          </a:p>
          <a:p>
            <a:pPr marL="342900" indent="-342900">
              <a:buFont typeface="+mj-lt"/>
              <a:buAutoNum type="arabicPeriod"/>
            </a:pPr>
            <a:r>
              <a:rPr lang="cs-CZ" sz="2400" b="1" i="1" dirty="0" smtClean="0">
                <a:latin typeface="Calibri" pitchFamily="34" charset="0"/>
              </a:rPr>
              <a:t>První poválečná konference proběhla v Berlíně.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b="1" i="1" dirty="0" smtClean="0">
                <a:latin typeface="Calibri" pitchFamily="34" charset="0"/>
              </a:rPr>
              <a:t>USA zastupoval F.D. Roosevelt.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b="1" i="1" dirty="0" smtClean="0">
                <a:latin typeface="Calibri" pitchFamily="34" charset="0"/>
              </a:rPr>
              <a:t>Německo bylo rozděleno do pěti okupačních zón.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b="1" i="1" dirty="0" smtClean="0">
                <a:latin typeface="Calibri" pitchFamily="34" charset="0"/>
              </a:rPr>
              <a:t>Poválečné soudní procesy proběhly v Drážďanech.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b="1" i="1" dirty="0" smtClean="0">
                <a:latin typeface="Calibri" pitchFamily="34" charset="0"/>
              </a:rPr>
              <a:t>Souzeni byli jak nacističtí zločinci, tak i vybraní řadoví vojáci.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b="1" i="1" dirty="0" smtClean="0">
                <a:latin typeface="Calibri" pitchFamily="34" charset="0"/>
              </a:rPr>
              <a:t>Souzeni byli všichni váleční zločinci.</a:t>
            </a:r>
          </a:p>
          <a:p>
            <a:pPr marL="342900" indent="-342900">
              <a:buFont typeface="+mj-lt"/>
              <a:buAutoNum type="arabicPeriod"/>
            </a:pPr>
            <a:endParaRPr lang="cs-CZ" sz="2400" b="1" i="1" dirty="0">
              <a:latin typeface="Calibri" pitchFamily="34" charset="0"/>
            </a:endParaRPr>
          </a:p>
          <a:p>
            <a:endParaRPr lang="cs-CZ" b="1" i="1" dirty="0" smtClean="0"/>
          </a:p>
          <a:p>
            <a:pPr marL="342900" indent="-342900">
              <a:buFont typeface="+mj-lt"/>
              <a:buAutoNum type="arabicPeriod"/>
            </a:pP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xmlns="" val="42821027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28600" y="476672"/>
            <a:ext cx="6512511" cy="1143000"/>
          </a:xfrm>
        </p:spPr>
        <p:txBody>
          <a:bodyPr/>
          <a:lstStyle/>
          <a:p>
            <a:r>
              <a:rPr lang="cs-CZ" u="sng" dirty="0">
                <a:solidFill>
                  <a:srgbClr val="FF0000"/>
                </a:solidFill>
              </a:rPr>
              <a:t>ŘEŠENÍ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916832"/>
            <a:ext cx="66967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b="1" i="1" dirty="0" smtClean="0">
                <a:latin typeface="Calibri" pitchFamily="34" charset="0"/>
                <a:cs typeface="Calibri" pitchFamily="34" charset="0"/>
              </a:rPr>
              <a:t>V POSTUPIMI</a:t>
            </a:r>
          </a:p>
          <a:p>
            <a:pPr marL="342900" indent="-342900">
              <a:buAutoNum type="arabicPeriod"/>
            </a:pPr>
            <a:r>
              <a:rPr lang="cs-CZ" b="1" i="1" dirty="0" smtClean="0">
                <a:latin typeface="Calibri" pitchFamily="34" charset="0"/>
                <a:cs typeface="Calibri" pitchFamily="34" charset="0"/>
              </a:rPr>
              <a:t>HARRY TRUMAN</a:t>
            </a:r>
          </a:p>
          <a:p>
            <a:pPr marL="342900" indent="-342900">
              <a:buAutoNum type="arabicPeriod"/>
            </a:pPr>
            <a:r>
              <a:rPr lang="cs-CZ" b="1" i="1" dirty="0" smtClean="0">
                <a:latin typeface="Calibri" pitchFamily="34" charset="0"/>
                <a:cs typeface="Calibri" pitchFamily="34" charset="0"/>
              </a:rPr>
              <a:t>DO 4 ZÓN</a:t>
            </a:r>
          </a:p>
          <a:p>
            <a:pPr marL="342900" indent="-342900">
              <a:buAutoNum type="arabicPeriod"/>
            </a:pPr>
            <a:r>
              <a:rPr lang="cs-CZ" b="1" i="1" dirty="0" smtClean="0">
                <a:latin typeface="Calibri" pitchFamily="34" charset="0"/>
                <a:cs typeface="Calibri" pitchFamily="34" charset="0"/>
              </a:rPr>
              <a:t>V NORIMBERKU</a:t>
            </a:r>
          </a:p>
          <a:p>
            <a:pPr marL="342900" indent="-342900">
              <a:buAutoNum type="arabicPeriod"/>
            </a:pPr>
            <a:r>
              <a:rPr lang="cs-CZ" b="1" i="1" dirty="0" smtClean="0">
                <a:latin typeface="Calibri" pitchFamily="34" charset="0"/>
                <a:cs typeface="Calibri" pitchFamily="34" charset="0"/>
              </a:rPr>
              <a:t>POUZE VÁLEČNÍ ZLOČINCI A NACISTICKÉ ORGANIZACE</a:t>
            </a:r>
          </a:p>
          <a:p>
            <a:pPr marL="342900" indent="-342900">
              <a:buAutoNum type="arabicPeriod"/>
            </a:pPr>
            <a:r>
              <a:rPr lang="cs-CZ" b="1" i="1" dirty="0" smtClean="0">
                <a:latin typeface="Calibri" pitchFamily="34" charset="0"/>
                <a:cs typeface="Calibri" pitchFamily="34" charset="0"/>
              </a:rPr>
              <a:t>NĚKTERÝM SE PODAŘILO UPRCHNOUT</a:t>
            </a:r>
          </a:p>
          <a:p>
            <a:pPr marL="342900" indent="-342900">
              <a:buAutoNum type="arabicPeriod"/>
            </a:pPr>
            <a:endParaRPr lang="cs-CZ" b="1" i="1" dirty="0" smtClean="0"/>
          </a:p>
          <a:p>
            <a:pPr marL="342900" indent="-342900">
              <a:buAutoNum type="arabicPeriod"/>
            </a:pPr>
            <a:endParaRPr lang="cs-CZ" b="1" i="1" dirty="0"/>
          </a:p>
        </p:txBody>
      </p:sp>
      <p:pic>
        <p:nvPicPr>
          <p:cNvPr id="1026" name="Picture 2" descr="http://upload.wikimedia.org/wikipedia/commons/thumb/3/39/Defendants_in_the_dock_at_nuremberg_trials.jpg/220px-Defendants_in_the_dock_at_nuremberg_trial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861048"/>
            <a:ext cx="2838376" cy="22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4797152"/>
            <a:ext cx="266429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NORIMBERSKÝ PROCES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79906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5"/>
          <p:cNvSpPr>
            <a:spLocks noGrp="1"/>
          </p:cNvSpPr>
          <p:nvPr>
            <p:ph type="subTitle" idx="1"/>
          </p:nvPr>
        </p:nvSpPr>
        <p:spPr>
          <a:xfrm>
            <a:off x="755576" y="1052736"/>
            <a:ext cx="7272807" cy="4881929"/>
          </a:xfrm>
        </p:spPr>
        <p:txBody>
          <a:bodyPr>
            <a:norm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000" b="1" i="1" dirty="0" smtClean="0">
                <a:latin typeface="Calibri" pitchFamily="34" charset="0"/>
              </a:rPr>
              <a:t>ORGANIZACE SPOJENÝCH NÁRODŮ nahradila Společnost národů, která  selhala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b="1" i="1" dirty="0" smtClean="0">
                <a:latin typeface="Calibri" pitchFamily="34" charset="0"/>
              </a:rPr>
              <a:t>Byla založena 24.10.1945 v San Franciscu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b="1" i="1" dirty="0" smtClean="0">
                <a:latin typeface="Calibri" pitchFamily="34" charset="0"/>
              </a:rPr>
              <a:t>Zakládajících států bylo 51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b="1" i="1" dirty="0" smtClean="0">
                <a:latin typeface="Calibri" pitchFamily="34" charset="0"/>
              </a:rPr>
              <a:t>VYHLEDEJTE HLAVNÍ CÍLE TÉTO </a:t>
            </a:r>
            <a:r>
              <a:rPr lang="cs-CZ" sz="2000" b="1" i="1" dirty="0" smtClean="0">
                <a:latin typeface="Calibri" pitchFamily="34" charset="0"/>
              </a:rPr>
              <a:t>ORGANIZACE (PC</a:t>
            </a:r>
            <a:r>
              <a:rPr lang="cs-CZ" sz="2000" b="1" i="1" dirty="0" smtClean="0">
                <a:latin typeface="Calibri" pitchFamily="34" charset="0"/>
              </a:rPr>
              <a:t>)</a:t>
            </a:r>
          </a:p>
          <a:p>
            <a:pPr lvl="1"/>
            <a:endParaRPr lang="cs-CZ" sz="1800" b="1" i="1" dirty="0">
              <a:latin typeface="Calibri" pitchFamily="34" charset="0"/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968649" y="260648"/>
            <a:ext cx="7175351" cy="864096"/>
          </a:xfrm>
        </p:spPr>
        <p:txBody>
          <a:bodyPr/>
          <a:lstStyle/>
          <a:p>
            <a:r>
              <a:rPr lang="cs-CZ" sz="3600" u="sng" dirty="0" smtClean="0">
                <a:solidFill>
                  <a:srgbClr val="FF0000"/>
                </a:solidFill>
              </a:rPr>
              <a:t>VZNIK OSN</a:t>
            </a:r>
            <a:endParaRPr lang="cs-CZ" sz="3600" u="sng" dirty="0">
              <a:solidFill>
                <a:srgbClr val="FF0000"/>
              </a:solidFill>
            </a:endParaRPr>
          </a:p>
        </p:txBody>
      </p:sp>
      <p:pic>
        <p:nvPicPr>
          <p:cNvPr id="2050" name="Picture 2" descr="http://upload.wikimedia.org/wikipedia/commons/thumb/b/bd/United_Nations_HQ_-_New_York_City.jpg/240px-United_Nations_HQ_-_New_York_Cit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84984"/>
            <a:ext cx="3793173" cy="25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860032" y="4725144"/>
            <a:ext cx="331236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BUDOVA OSN V NEW YORKU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8834860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827584" y="1484784"/>
            <a:ext cx="7200799" cy="4449881"/>
          </a:xfrm>
        </p:spPr>
        <p:txBody>
          <a:bodyPr/>
          <a:lstStyle/>
          <a:p>
            <a:pPr marL="342900" indent="-342900">
              <a:buFont typeface="Wingdings" pitchFamily="2" charset="2"/>
              <a:buChar char="Ø"/>
            </a:pPr>
            <a:r>
              <a:rPr lang="cs-CZ" b="1" i="1" dirty="0" smtClean="0">
                <a:latin typeface="Calibri" pitchFamily="34" charset="0"/>
              </a:rPr>
              <a:t>ZAJIŠTĚNÍ SVĚTOVÉHO MÍRU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b="1" i="1" dirty="0" smtClean="0">
                <a:latin typeface="Calibri" pitchFamily="34" charset="0"/>
              </a:rPr>
              <a:t>OCHRANA LIDSKÝCH PRÁV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b="1" i="1" dirty="0" smtClean="0">
                <a:latin typeface="Calibri" pitchFamily="34" charset="0"/>
              </a:rPr>
              <a:t>ZAJIŠTĚNÍ ROVNOPRÁVNOSTI VŠECH NÁRODŮ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b="1" i="1" dirty="0" smtClean="0">
                <a:latin typeface="Calibri" pitchFamily="34" charset="0"/>
              </a:rPr>
              <a:t>ZLEPŠENÍ VŠEOBECNÉ ŽIVOTNÍ ÚROVNĚ NA CELÉM SVĚTĚ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b="1" i="1" u="sng" dirty="0" smtClean="0">
                <a:latin typeface="Calibri" pitchFamily="34" charset="0"/>
              </a:rPr>
              <a:t>!!! DISKUTUJTE, JAK SE DAŘÍ OSN TYTO CÍLE PLNIT!!!</a:t>
            </a:r>
            <a:endParaRPr lang="cs-CZ" b="1" i="1" u="sng" dirty="0">
              <a:latin typeface="Calibri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195736" y="548680"/>
            <a:ext cx="7175351" cy="936104"/>
          </a:xfrm>
        </p:spPr>
        <p:txBody>
          <a:bodyPr/>
          <a:lstStyle/>
          <a:p>
            <a:r>
              <a:rPr lang="cs-CZ" u="sng" dirty="0">
                <a:solidFill>
                  <a:srgbClr val="FF0000"/>
                </a:solidFill>
              </a:rPr>
              <a:t>ŘEŠENÍ </a:t>
            </a:r>
            <a:endParaRPr lang="cs-CZ" dirty="0"/>
          </a:p>
        </p:txBody>
      </p:sp>
      <p:pic>
        <p:nvPicPr>
          <p:cNvPr id="3074" name="Picture 2" descr="Vlajka OSN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3572921" cy="237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76056" y="5157192"/>
            <a:ext cx="187220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alibri" pitchFamily="34" charset="0"/>
              </a:rPr>
              <a:t>VLAJKA OSN</a:t>
            </a:r>
            <a:endParaRPr lang="cs-CZ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06340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539552" y="1124744"/>
            <a:ext cx="7632847" cy="4809921"/>
          </a:xfrm>
        </p:spPr>
        <p:txBody>
          <a:bodyPr/>
          <a:lstStyle/>
          <a:p>
            <a:pPr marL="342900" indent="-342900">
              <a:buFont typeface="Courier New" pitchFamily="49" charset="0"/>
              <a:buChar char="o"/>
            </a:pPr>
            <a:r>
              <a:rPr lang="cs-CZ" b="1" i="1" dirty="0" smtClean="0">
                <a:latin typeface="Calibri" pitchFamily="34" charset="0"/>
              </a:rPr>
              <a:t>STUDENÁ VÁLKA: padesátileté období po druhé světové válce, silné mezinárodní napětí, mezi hlavními nepřáteli – USA a SSSR – ale nedošlo k přímému ozbrojenému střetu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b="1" i="1" dirty="0" smtClean="0">
                <a:latin typeface="Calibri" pitchFamily="34" charset="0"/>
              </a:rPr>
              <a:t>Oba státy chtěly využít situace v Evropě oslabené válkou a ovládnout ji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b="1" i="1" dirty="0" smtClean="0">
                <a:latin typeface="Calibri" pitchFamily="34" charset="0"/>
              </a:rPr>
              <a:t>USA: demokratický stát, prosazovaly demokracii i v jiných státech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b="1" i="1" dirty="0" smtClean="0">
                <a:latin typeface="Calibri" pitchFamily="34" charset="0"/>
              </a:rPr>
              <a:t>SSSR: totalitní stát, snažil se šířit komunismus i do jiných států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b="1" i="1" dirty="0" smtClean="0">
                <a:latin typeface="Calibri" pitchFamily="34" charset="0"/>
              </a:rPr>
              <a:t>ÚKOL: VYHLEDEJ FÁZE STUDENÉ VÁLKY (PC, UČEBNÍ TEXT)</a:t>
            </a:r>
            <a:endParaRPr lang="cs-CZ" b="1" i="1" dirty="0">
              <a:latin typeface="Calibri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547664" y="476672"/>
            <a:ext cx="7175351" cy="720080"/>
          </a:xfrm>
        </p:spPr>
        <p:txBody>
          <a:bodyPr/>
          <a:lstStyle/>
          <a:p>
            <a:r>
              <a:rPr lang="cs-CZ" sz="3600" u="sng" dirty="0" smtClean="0">
                <a:solidFill>
                  <a:srgbClr val="FF0000"/>
                </a:solidFill>
                <a:latin typeface="Calibri" pitchFamily="34" charset="0"/>
              </a:rPr>
              <a:t>STUDENÁ VÁLKA</a:t>
            </a:r>
            <a:endParaRPr lang="cs-CZ" sz="3600" u="sng" dirty="0">
              <a:solidFill>
                <a:srgbClr val="FF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138706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14348" y="357167"/>
            <a:ext cx="7786741" cy="5577498"/>
          </a:xfrm>
        </p:spPr>
        <p:txBody>
          <a:bodyPr/>
          <a:lstStyle/>
          <a:p>
            <a:r>
              <a:rPr lang="cs-CZ" b="1" u="sng" dirty="0" smtClean="0">
                <a:latin typeface="Calibri" pitchFamily="34" charset="0"/>
                <a:cs typeface="Calibri" pitchFamily="34" charset="0"/>
              </a:rPr>
              <a:t>ŘEŠENÍ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b="1" i="1" dirty="0" smtClean="0">
                <a:latin typeface="Calibri" pitchFamily="34" charset="0"/>
                <a:cs typeface="Calibri" pitchFamily="34" charset="0"/>
              </a:rPr>
              <a:t>1946 – 1953 – období zadržování komunismu = snaha bránit SSSR v expanzi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b="1" i="1" dirty="0" smtClean="0">
                <a:latin typeface="Calibri" pitchFamily="34" charset="0"/>
                <a:cs typeface="Calibri" pitchFamily="34" charset="0"/>
              </a:rPr>
              <a:t>1953 – 1960 – období zatlačování komunismu = snaha zatlačit SSSR zpět ze získaných pozic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b="1" i="1" dirty="0" smtClean="0">
                <a:latin typeface="Calibri" pitchFamily="34" charset="0"/>
                <a:cs typeface="Calibri" pitchFamily="34" charset="0"/>
              </a:rPr>
              <a:t>60.léta – druhé období zadržování komunismu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b="1" i="1" dirty="0" smtClean="0">
                <a:latin typeface="Calibri" pitchFamily="34" charset="0"/>
                <a:cs typeface="Calibri" pitchFamily="34" charset="0"/>
              </a:rPr>
              <a:t>70. – 80.léta – období uvolňování – začátek spolupráce mezi oběma státy – dohody o odzbrojování</a:t>
            </a:r>
            <a:endParaRPr lang="cs-CZ" sz="2800" b="1" i="1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Reagan and Gorbachev hold discussion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57224" y="214290"/>
            <a:ext cx="7143750" cy="481012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928662" y="5072074"/>
            <a:ext cx="7000924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PREZIDENT USA RONALD REGAN A GENERÁLNÍ TAJEMNÍK SSSR MICHAIL SERGEJEVIČ GORBAČOV V ROCE 1985. STUDENÁ VÁKA SKONČILA PRÁVĚ PŮSOBENÍM GORBAČOVA, KTERÉ VEDLO K ROZPADU SSSR 1991. USA SE STALY DOMINANTNÍ VELMOCÍ.</a:t>
            </a: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928662" y="1571613"/>
            <a:ext cx="7215237" cy="4363052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Jedná se o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celohodinový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program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Opakováním rozvíjíme čtenářskou gramotnost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V další části zdůrazníme význam OSN pro udržení světového míru, je možné zhlédnout o této organizaci i krátký dokument ( odkaz na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youtube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První řešitele úkolu ke studené válce můžeme odměnit (vlastní klasifikační kritéria)</a:t>
            </a:r>
          </a:p>
          <a:p>
            <a:pPr lvl="0">
              <a:buFont typeface="Arial" pitchFamily="34" charset="0"/>
              <a:buChar char="•"/>
            </a:pPr>
            <a:r>
              <a:rPr lang="cs-CZ" sz="2000" b="1" u="sng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Klíčová slova: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viz snímek 4, 5, 6, 7,8</a:t>
            </a:r>
          </a:p>
          <a:p>
            <a:pPr lvl="0">
              <a:buFont typeface="Arial" pitchFamily="34" charset="0"/>
              <a:buChar char="•"/>
            </a:pPr>
            <a:r>
              <a:rPr lang="cs-CZ" sz="2000" b="1" u="sng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Inovace: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opakování zajímavou formou, orientace v textu </a:t>
            </a:r>
            <a:r>
              <a:rPr lang="cs-CZ" sz="2000" b="1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aa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vyhledávání informací v něm i na PC</a:t>
            </a:r>
            <a:endParaRPr lang="cs-CZ" sz="2000" b="1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endParaRPr lang="cs-CZ" b="1" i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817581" y="428605"/>
            <a:ext cx="7175351" cy="928694"/>
          </a:xfrm>
        </p:spPr>
        <p:txBody>
          <a:bodyPr/>
          <a:lstStyle/>
          <a:p>
            <a:r>
              <a:rPr lang="cs-CZ" sz="4400" u="sng" dirty="0">
                <a:solidFill>
                  <a:prstClr val="black"/>
                </a:solidFill>
                <a:effectLst/>
                <a:latin typeface="Calibri"/>
              </a:rPr>
              <a:t>METODICKÝ NÁVOD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91929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6512511" cy="1143000"/>
          </a:xfrm>
        </p:spPr>
        <p:txBody>
          <a:bodyPr/>
          <a:lstStyle/>
          <a:p>
            <a:r>
              <a:rPr lang="cs-CZ" u="sng" dirty="0">
                <a:latin typeface="Calibri" pitchFamily="34" charset="0"/>
              </a:rPr>
              <a:t>POUŽITÉ ZDROJE 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 flipH="1">
            <a:off x="395536" y="1413164"/>
            <a:ext cx="7695519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S.4: Greta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Kempton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,</a:t>
            </a:r>
            <a:r>
              <a:rPr lang="cs-CZ" sz="2000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i="1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,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[2013–05 -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014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]. Dostupné na www: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  <a:hlinkClick r:id="rId2"/>
              </a:rPr>
              <a:t>http://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  <a:hlinkClick r:id="rId2"/>
              </a:rPr>
              <a:t>cs.wikipedia.org/wiki/Soubor:Defendants_in_the_dock_at_nuremberg_trials.jpg</a:t>
            </a: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S.5: </a:t>
            </a:r>
            <a:r>
              <a:rPr lang="cs-CZ" sz="2000" dirty="0" err="1" smtClean="0">
                <a:effectLst/>
                <a:latin typeface="Calibri" pitchFamily="34" charset="0"/>
                <a:cs typeface="Calibri" pitchFamily="34" charset="0"/>
              </a:rPr>
              <a:t>Empoor</a:t>
            </a:r>
            <a:r>
              <a:rPr lang="cs-CZ" sz="2000" dirty="0" smtClean="0">
                <a:effectLst/>
                <a:latin typeface="Calibri" pitchFamily="34" charset="0"/>
                <a:cs typeface="Calibri" pitchFamily="34" charset="0"/>
              </a:rPr>
              <a:t>,</a:t>
            </a:r>
            <a:r>
              <a:rPr lang="cs-CZ" sz="2000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i="1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,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[2013–05 - 014 ]. Dostupné na www: 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  <a:hlinkClick r:id="rId3"/>
              </a:rPr>
              <a:t>http://cs.wikipedia.org/wiki/Soubor:United_Nations_HQ_-_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  <a:hlinkClick r:id="rId3"/>
              </a:rPr>
              <a:t>New_York_City.jpg</a:t>
            </a: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S.6:</a:t>
            </a:r>
            <a:r>
              <a:rPr lang="cs-CZ" sz="2000" dirty="0" smtClean="0">
                <a:effectLst/>
                <a:latin typeface="Calibri" pitchFamily="34" charset="0"/>
                <a:cs typeface="Calibri" pitchFamily="34" charset="0"/>
              </a:rPr>
              <a:t>Wilfried </a:t>
            </a:r>
            <a:r>
              <a:rPr lang="cs-CZ" sz="2000" dirty="0" err="1" smtClean="0">
                <a:effectLst/>
                <a:latin typeface="Calibri" pitchFamily="34" charset="0"/>
                <a:cs typeface="Calibri" pitchFamily="34" charset="0"/>
              </a:rPr>
              <a:t>Huss</a:t>
            </a:r>
            <a:r>
              <a:rPr lang="cs-CZ" sz="2000" dirty="0" smtClean="0">
                <a:effectLst/>
                <a:latin typeface="Calibri" pitchFamily="34" charset="0"/>
                <a:cs typeface="Calibri" pitchFamily="34" charset="0"/>
              </a:rPr>
              <a:t> ,</a:t>
            </a:r>
            <a:r>
              <a:rPr lang="cs-CZ" sz="2000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i="1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commons.wikimedia</a:t>
            </a:r>
            <a:r>
              <a:rPr lang="cs-CZ" sz="2000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,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[2013–05 - 014 ]. Dostupné na www: </a:t>
            </a: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     </a:t>
            </a:r>
            <a:r>
              <a:rPr lang="cs-CZ" sz="2000" dirty="0" smtClean="0">
                <a:latin typeface="Calibri" pitchFamily="34" charset="0"/>
                <a:cs typeface="Calibri" pitchFamily="34" charset="0"/>
                <a:hlinkClick r:id="rId4"/>
              </a:rPr>
              <a:t>http://cs.wikipedia.org/wiki/Soubor:Flag_of_the_United_Nations.svg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Calibri" pitchFamily="34" charset="0"/>
                <a:cs typeface="Calibri" pitchFamily="34" charset="0"/>
              </a:rPr>
              <a:t>    S.9: autor neznámý, ,</a:t>
            </a:r>
            <a:r>
              <a:rPr lang="cs-CZ" sz="20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i="1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commons.wikimedia</a:t>
            </a:r>
            <a:r>
              <a:rPr lang="cs-CZ" sz="2000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,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[2013–05 - 014 ]. Dostupné na    www: http://cs.wikipedia.org/wiki/Soubor:Reagan_and_Gorbachev_hold_discussions.jpg</a:t>
            </a: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77795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129</TotalTime>
  <Words>494</Words>
  <Application>Microsoft Office PowerPoint</Application>
  <PresentationFormat>Předvádění na obrazovce (4:3)</PresentationFormat>
  <Paragraphs>69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Snímek 1</vt:lpstr>
      <vt:lpstr>ANOTACE</vt:lpstr>
      <vt:lpstr>OPAKOVÁNÍ</vt:lpstr>
      <vt:lpstr>ŘEŠENÍ </vt:lpstr>
      <vt:lpstr>VZNIK OSN</vt:lpstr>
      <vt:lpstr>ŘEŠENÍ </vt:lpstr>
      <vt:lpstr>STUDENÁ VÁLKA</vt:lpstr>
      <vt:lpstr>Snímek 8</vt:lpstr>
      <vt:lpstr>Snímek 9</vt:lpstr>
      <vt:lpstr>METODICKÝ NÁVOD</vt:lpstr>
      <vt:lpstr>POUŽITÉ ZDROJE 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PC-29SQ</dc:creator>
  <cp:lastModifiedBy>U1</cp:lastModifiedBy>
  <cp:revision>23</cp:revision>
  <dcterms:created xsi:type="dcterms:W3CDTF">2013-05-14T05:02:42Z</dcterms:created>
  <dcterms:modified xsi:type="dcterms:W3CDTF">2013-05-28T19:22:49Z</dcterms:modified>
</cp:coreProperties>
</file>