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4" r:id="rId7"/>
    <p:sldId id="265" r:id="rId8"/>
    <p:sldId id="266" r:id="rId9"/>
    <p:sldId id="267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0387988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4647718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2064003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145314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3153792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5415600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68748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0586497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1964372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3491226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118335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shingle">
          <a:fgClr>
            <a:schemeClr val="accent6">
              <a:lumMod val="40000"/>
              <a:lumOff val="60000"/>
            </a:schemeClr>
          </a:fgClr>
          <a:bgClr>
            <a:schemeClr val="accent3">
              <a:lumMod val="60000"/>
              <a:lumOff val="4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6C519-B900-44F5-A038-4192BD185DD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1E732-19FE-4FC3-9CCC-241F641BFA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760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hurchill_portrait_NYP_45063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8/8b/EiserneVorhang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6/George_Catlett_Marshall,_general_of_the_US_army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NATO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oubor:Cizov_opo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usek_po_zelezne_opone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DNV_opona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Image:BlankMap-Europe-1985.png" TargetMode="External"/><Relationship Id="rId2" Type="http://schemas.openxmlformats.org/officeDocument/2006/relationships/hyperlink" Target="http://cs.wikipedia.org/wiki/Soubor:Churchill_portrait_NYP_4506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cs.wikipedia.org\wiki\User:Che" TargetMode="External"/><Relationship Id="rId5" Type="http://schemas.openxmlformats.org/officeDocument/2006/relationships/hyperlink" Target="file:///\\commons.wikimedia.org\wiki\User:Ladin" TargetMode="External"/><Relationship Id="rId4" Type="http://schemas.openxmlformats.org/officeDocument/2006/relationships/hyperlink" Target="http://cs.wikipedia.org/wiki/Soubor:EiserneVorhan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051720" y="476672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 </a:t>
            </a:r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D.9.A.35_prvni _</a:t>
            </a:r>
            <a:r>
              <a:rPr lang="cs-CZ" b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faze_studene_valky</a:t>
            </a:r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</a:t>
            </a:r>
            <a:endParaRPr lang="cs-CZ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17.05.2013</a:t>
            </a:r>
            <a:endParaRPr lang="cs-CZ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Předmět</a:t>
            </a:r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DĚJEPIS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Název: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PRVNÍ FÁZE STUDENÉ VÁLKY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63688" y="4413060"/>
            <a:ext cx="5615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PRVNÍ FÁZE STUDENÉ VÁLKY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0115" y="534709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9312043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i="1" dirty="0">
                <a:solidFill>
                  <a:prstClr val="black"/>
                </a:solidFill>
              </a:rPr>
              <a:t>Dějepis 9.ročník</a:t>
            </a:r>
          </a:p>
          <a:p>
            <a:pPr lvl="0"/>
            <a:r>
              <a:rPr lang="cs-CZ" b="1" i="1" dirty="0">
                <a:solidFill>
                  <a:prstClr val="black"/>
                </a:solidFill>
              </a:rPr>
              <a:t>Práce s textem – rozvoj čtenářské gramotnosti</a:t>
            </a:r>
          </a:p>
          <a:p>
            <a:pPr lvl="0"/>
            <a:r>
              <a:rPr lang="cs-CZ" b="1" i="1" dirty="0">
                <a:solidFill>
                  <a:prstClr val="black"/>
                </a:solidFill>
              </a:rPr>
              <a:t>Upevnění znalostí</a:t>
            </a:r>
          </a:p>
          <a:p>
            <a:pPr lvl="0"/>
            <a:r>
              <a:rPr lang="cs-CZ" b="1" i="1" dirty="0">
                <a:solidFill>
                  <a:prstClr val="black"/>
                </a:solidFill>
              </a:rPr>
              <a:t>Orientace v </a:t>
            </a:r>
            <a:r>
              <a:rPr lang="cs-CZ" b="1" i="1" dirty="0" smtClean="0">
                <a:solidFill>
                  <a:prstClr val="black"/>
                </a:solidFill>
              </a:rPr>
              <a:t>textu a na dějepisné mapě</a:t>
            </a:r>
            <a:endParaRPr lang="cs-CZ" b="1" i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81420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KDO JSEM?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Narodil jsem se roku 1874. Byl jsem britským politikem a premiérem (1940 – 1945, 1951 – 19545). Znáte mě z probírání učiva o druhé světové válce. V období studené války jsem pronesl projev, ve kterém jsem poprvé použil pojem „železná opona“, který se vžil.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5171869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inston Churchill">
            <a:hlinkClick r:id="rId2" tooltip="Winston Churchill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80728"/>
            <a:ext cx="3512178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5517232"/>
            <a:ext cx="26642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WINSTON CHURCHILL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836712"/>
            <a:ext cx="3888432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VYSVĚTLETE POJEM ŽELEZNÁ OPONA A UKAŽTE POJMY S TÍM SOUVISEJÍCÍ NA MAPĚ.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717032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ŽELEZNÁ OPONA VEDLA OD BALTU PO JADRAN.ROZDĚLILA EVROPU NA ČÁST ZÁPADNÍ  NA JEDNÉ STRANĚ A STŘEDNÍ A VÝCHODNÍ NA STRANĚ DRUHÉ.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97227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iserneVorhang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5522850" cy="56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01962" y="6027542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ROZDĚLENÍ EVROPY ŽELEZNOU OPONOU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352628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i="1" u="sng" dirty="0" smtClean="0"/>
              <a:t>PRVNÍ FÁZE STUDENÉ VÁLKY – 1946 – 1953</a:t>
            </a:r>
          </a:p>
          <a:p>
            <a:pPr>
              <a:buFont typeface="Wingdings" pitchFamily="2" charset="2"/>
              <a:buChar char="Ø"/>
            </a:pPr>
            <a:r>
              <a:rPr lang="cs-CZ" sz="2000" b="1" i="1" dirty="0" smtClean="0"/>
              <a:t>Rozdělení světa na dva tábory – západní blok (demokratický) a východní blok (komunistický)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i="1" dirty="0" smtClean="0"/>
              <a:t>Poválečné hospodářské problémy  ve všech evropských státech i v USA (krize z nadvýroby)</a:t>
            </a:r>
          </a:p>
          <a:p>
            <a:pPr>
              <a:buFont typeface="Wingdings" pitchFamily="2" charset="2"/>
              <a:buChar char="Ø"/>
            </a:pPr>
            <a:r>
              <a:rPr lang="cs-CZ" sz="2000" b="1" i="1" dirty="0" smtClean="0"/>
              <a:t>MARSHALŮV PLÁN – autor americký politik George </a:t>
            </a:r>
            <a:r>
              <a:rPr lang="cs-CZ" sz="2000" b="1" i="1" dirty="0" err="1" smtClean="0"/>
              <a:t>Marshall</a:t>
            </a:r>
            <a:r>
              <a:rPr lang="cs-CZ" sz="2000" b="1" i="1" dirty="0" smtClean="0"/>
              <a:t>, nabídka zboží i nevysokých finančních půjček</a:t>
            </a:r>
          </a:p>
          <a:p>
            <a:pPr>
              <a:buFont typeface="Wingdings" pitchFamily="2" charset="2"/>
              <a:buChar char="Ø"/>
            </a:pPr>
            <a:r>
              <a:rPr lang="cs-CZ" sz="2000" b="1" i="1" dirty="0" smtClean="0"/>
              <a:t>Během čtyř let dostaly evropské státy od USA 13 miliard dolarů a dostaly se tak na předválečnou úroveň</a:t>
            </a:r>
          </a:p>
          <a:p>
            <a:pPr>
              <a:buFont typeface="Wingdings" pitchFamily="2" charset="2"/>
              <a:buChar char="Ø"/>
            </a:pPr>
            <a:r>
              <a:rPr lang="cs-CZ" sz="2000" b="1" i="1" dirty="0" smtClean="0"/>
              <a:t>Východní blok pod vedením SSSR plán odmítl =&gt; zaostávání ve výrobě (i ČSR)</a:t>
            </a:r>
            <a:endParaRPr lang="cs-CZ" sz="2000" b="1" i="1" dirty="0"/>
          </a:p>
        </p:txBody>
      </p:sp>
      <p:pic>
        <p:nvPicPr>
          <p:cNvPr id="3074" name="Picture 2" descr="Soubor:George Catlett Marshall, general of the US arm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789040"/>
            <a:ext cx="2582385" cy="29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5085184"/>
            <a:ext cx="244827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GENERÁL GEORGE MARSHALL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108285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</a:rPr>
              <a:t>VYHLEDEJ NA INTERNETU NEBO V TEXTU VÝZNAM ZKRATKY </a:t>
            </a:r>
            <a:r>
              <a:rPr lang="cs-CZ" sz="3600" b="1" u="sng" dirty="0" smtClean="0">
                <a:solidFill>
                  <a:srgbClr val="FF0000"/>
                </a:solidFill>
              </a:rPr>
              <a:t>NATO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Organizace Severoatlantické smlouvy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Vznikla v roce 1949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Zakládající státy – USA a západoevropské státy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Vojenská organizace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Cíl – chránit jakéhokoli člena, kdyby byl napaden</a:t>
            </a:r>
            <a:endParaRPr lang="cs-CZ" sz="2400" b="1" i="1" dirty="0"/>
          </a:p>
        </p:txBody>
      </p:sp>
      <p:pic>
        <p:nvPicPr>
          <p:cNvPr id="4098" name="Picture 2" descr="Vlajka NATO/OTAN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49080"/>
            <a:ext cx="2736000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3968" y="5175080"/>
            <a:ext cx="180020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VLAJKA NATO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191526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„</a:t>
            </a:r>
            <a:r>
              <a:rPr lang="cs-CZ" b="1" i="1" dirty="0" smtClean="0"/>
              <a:t>železná opona“ nebyl tak úplně pojem pomyslný</a:t>
            </a:r>
          </a:p>
          <a:p>
            <a:r>
              <a:rPr lang="cs-CZ" b="1" i="1" dirty="0" smtClean="0"/>
              <a:t>Protože mnoho lidí bylo v komunistických státech nespokojeno, snažili se někteří z nich dostat do vysněných západních zemí, jak se </a:t>
            </a:r>
            <a:r>
              <a:rPr lang="cs-CZ" b="1" i="1" dirty="0" smtClean="0"/>
              <a:t>dalo</a:t>
            </a:r>
            <a:endParaRPr lang="cs-CZ" b="1" i="1" dirty="0" smtClean="0"/>
          </a:p>
          <a:p>
            <a:r>
              <a:rPr lang="cs-CZ" b="1" i="1" dirty="0" smtClean="0"/>
              <a:t>Nebylo to jednoduché, mnozí z nich při útěcích přes hranice zahynuli</a:t>
            </a:r>
          </a:p>
          <a:p>
            <a:r>
              <a:rPr lang="cs-CZ" b="1" i="1" dirty="0" smtClean="0"/>
              <a:t>Podívejte se na zbytky „železné opony“ na našich hranicích se západními sousedy (Německo, Rakousko</a:t>
            </a:r>
            <a:r>
              <a:rPr lang="cs-CZ" b="1" i="1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43287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5/53/Cizov_opona.JPG/220px-Cizov_opo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3407999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upload.wikimedia.org/wikipedia/commons/thumb/9/9d/DNV_opona.jpg/170px-DNV_opon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84696"/>
            <a:ext cx="2642101" cy="35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upload.wikimedia.org/wikipedia/commons/thumb/7/7a/Prusek_po_zelezne_opone.jpg/170px-Prusek_po_zelezne_opon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1543" y="3518696"/>
            <a:ext cx="2237701" cy="29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71218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prstClr val="black"/>
                </a:solidFill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je určen na celou hodinu</a:t>
            </a:r>
          </a:p>
          <a:p>
            <a:r>
              <a:rPr lang="cs-CZ" sz="2400" dirty="0" smtClean="0"/>
              <a:t>S osobností Churchilla můžeme zopakovat učivo o bitvě o Británii a jeho význam v rámci těchto historických událostí</a:t>
            </a:r>
          </a:p>
          <a:p>
            <a:r>
              <a:rPr lang="cs-CZ" sz="2400" dirty="0" smtClean="0"/>
              <a:t>Blíže vysvětlíme termín „železná opona“, žáci pracují s mapou</a:t>
            </a:r>
          </a:p>
          <a:p>
            <a:r>
              <a:rPr lang="cs-CZ" sz="2400" dirty="0" smtClean="0"/>
              <a:t>M. plán- zaměříme se na rozdílné hospodářské aspekty v různých typech států, důsledky druhé světové války</a:t>
            </a:r>
          </a:p>
          <a:p>
            <a:r>
              <a:rPr lang="cs-CZ" sz="2400" b="1" u="sng" dirty="0" smtClean="0"/>
              <a:t>Klíčová slova:</a:t>
            </a:r>
            <a:r>
              <a:rPr lang="cs-CZ" sz="2400" dirty="0" smtClean="0"/>
              <a:t> s. 4, 6-8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zopakování pojmů zábavnou formou, procvičení orientace na mapě, vyhledávání na internetu</a:t>
            </a:r>
            <a:endParaRPr lang="cs-CZ" sz="2400" b="1" u="sng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411386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prstClr val="black"/>
                </a:solidFill>
              </a:rPr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S.4: </a:t>
            </a:r>
            <a:r>
              <a:rPr lang="cs-CZ" sz="1800" dirty="0" err="1" smtClean="0">
                <a:effectLst/>
              </a:rPr>
              <a:t>British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Government</a:t>
            </a:r>
            <a:r>
              <a:rPr lang="cs-CZ" sz="1800" dirty="0" smtClean="0">
                <a:effectLst/>
              </a:rPr>
              <a:t>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</a:t>
            </a:r>
            <a:r>
              <a:rPr lang="cs-CZ" sz="1800" dirty="0" smtClean="0">
                <a:solidFill>
                  <a:prstClr val="black"/>
                </a:solidFill>
              </a:rPr>
              <a:t>15 </a:t>
            </a:r>
            <a:r>
              <a:rPr lang="cs-CZ" sz="1800" dirty="0">
                <a:solidFill>
                  <a:prstClr val="black"/>
                </a:solidFill>
              </a:rPr>
              <a:t>]. Dostupné na www: </a:t>
            </a:r>
            <a:r>
              <a:rPr lang="cs-CZ" sz="18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2"/>
              </a:rPr>
              <a:t>cs.wikipedia.org/wiki/Soubor:Churchill_portrait_NYP_45063.jpg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S.5: </a:t>
            </a:r>
            <a:r>
              <a:rPr lang="cs-CZ" sz="1800" dirty="0" smtClean="0">
                <a:effectLst/>
                <a:hlinkClick r:id="rId3"/>
              </a:rPr>
              <a:t>BlankMap-Europe-1985</a:t>
            </a:r>
            <a:r>
              <a:rPr lang="cs-CZ" sz="1800" dirty="0" smtClean="0">
                <a:effectLst/>
              </a:rPr>
              <a:t>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[2013–05 - 15 ]. Dostupné na www: </a:t>
            </a:r>
            <a:r>
              <a:rPr lang="cs-CZ" sz="18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4"/>
              </a:rPr>
              <a:t>cs.wikipedia.org/wiki/Soubor:EiserneVorhang.png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S.6: autor neznámý,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[2013–05 - 15 ]. Dostupné na wwwhttp://cs.wikipedia.org/wiki/Soubor:George_Catlett_Marshall,_general_of_the_US_army.jpg</a:t>
            </a:r>
            <a:r>
              <a:rPr lang="cs-CZ" sz="1800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sz="1800" dirty="0" smtClean="0">
                <a:solidFill>
                  <a:prstClr val="black"/>
                </a:solidFill>
              </a:rPr>
              <a:t>S.7:</a:t>
            </a:r>
            <a:r>
              <a:rPr lang="cs-CZ" sz="1800" dirty="0" smtClean="0">
                <a:effectLst/>
              </a:rPr>
              <a:t> NATO,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[2013–05 - 15 ].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</a:t>
            </a:r>
            <a:r>
              <a:rPr lang="cs-CZ" sz="1800" dirty="0" smtClean="0">
                <a:solidFill>
                  <a:prstClr val="black"/>
                </a:solidFill>
              </a:rPr>
              <a:t>cs.wikipedia.org/wiki/</a:t>
            </a:r>
            <a:r>
              <a:rPr lang="cs-CZ" sz="1800" dirty="0" err="1" smtClean="0">
                <a:solidFill>
                  <a:prstClr val="black"/>
                </a:solidFill>
              </a:rPr>
              <a:t>Soubor:Flag_of_NATO.svg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S.8: </a:t>
            </a:r>
            <a:r>
              <a:rPr lang="cs-CZ" sz="1800" dirty="0" err="1" smtClean="0">
                <a:effectLst/>
                <a:hlinkClick r:id="rId5" action="ppaction://hlinkfile" tooltip="User:Ladin"/>
              </a:rPr>
              <a:t>user:Ladin</a:t>
            </a:r>
            <a:r>
              <a:rPr lang="cs-CZ" sz="1800" dirty="0" smtClean="0">
                <a:effectLst/>
              </a:rPr>
              <a:t>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[2013–05 - 15 </a:t>
            </a:r>
            <a:r>
              <a:rPr lang="cs-CZ" sz="1800" dirty="0" smtClean="0">
                <a:solidFill>
                  <a:prstClr val="black"/>
                </a:solidFill>
              </a:rPr>
              <a:t>]. </a:t>
            </a:r>
            <a:r>
              <a:rPr lang="cs-CZ" sz="1800" dirty="0">
                <a:solidFill>
                  <a:prstClr val="black"/>
                </a:solidFill>
              </a:rPr>
              <a:t>Dostupné na 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dirty="0" err="1" smtClean="0">
                <a:solidFill>
                  <a:prstClr val="black"/>
                </a:solidFill>
              </a:rPr>
              <a:t>www:</a:t>
            </a:r>
            <a:r>
              <a:rPr lang="cs-CZ" sz="1800" dirty="0" err="1" smtClean="0"/>
              <a:t>http</a:t>
            </a:r>
            <a:r>
              <a:rPr lang="cs-CZ" sz="1800" dirty="0" smtClean="0"/>
              <a:t>://cs.wikipedia.org/wiki/</a:t>
            </a:r>
            <a:r>
              <a:rPr lang="cs-CZ" sz="1800" dirty="0" err="1" smtClean="0"/>
              <a:t>Soubor:Cizov_opona.JPG</a:t>
            </a:r>
            <a:endParaRPr lang="cs-CZ" sz="1800" dirty="0" smtClean="0"/>
          </a:p>
          <a:p>
            <a:r>
              <a:rPr lang="cs-CZ" sz="1800" dirty="0" err="1" smtClean="0">
                <a:effectLst/>
              </a:rPr>
              <a:t>Olympus</a:t>
            </a:r>
            <a:r>
              <a:rPr lang="cs-CZ" sz="1800" dirty="0" smtClean="0">
                <a:effectLst/>
              </a:rPr>
              <a:t> C350,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[2013–05 - 15 ]. Dostupné na 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</a:t>
            </a:r>
            <a:r>
              <a:rPr lang="cs-CZ" sz="1800" dirty="0" smtClean="0">
                <a:solidFill>
                  <a:prstClr val="black"/>
                </a:solidFill>
              </a:rPr>
              <a:t>cs.wikipedia.org/wiki/</a:t>
            </a:r>
            <a:r>
              <a:rPr lang="cs-CZ" sz="1800" dirty="0" err="1" smtClean="0">
                <a:solidFill>
                  <a:prstClr val="black"/>
                </a:solidFill>
              </a:rPr>
              <a:t>Soubor:DNV_opona.jpg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err="1" smtClean="0">
                <a:effectLst/>
              </a:rPr>
              <a:t>Original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uploader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was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smtClean="0">
                <a:effectLst/>
                <a:hlinkClick r:id="rId6" action="ppaction://hlinkfile" tooltip="cs:User:Che"/>
              </a:rPr>
              <a:t>Che</a:t>
            </a:r>
            <a:r>
              <a:rPr lang="cs-CZ" sz="1800" dirty="0" smtClean="0">
                <a:effectLst/>
              </a:rPr>
              <a:t>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[2013–05 - 15 ]. Dostupné na </a:t>
            </a:r>
            <a:r>
              <a:rPr lang="cs-CZ" sz="1800" dirty="0" err="1">
                <a:solidFill>
                  <a:prstClr val="black"/>
                </a:solidFill>
              </a:rPr>
              <a:t>www:http</a:t>
            </a:r>
            <a:r>
              <a:rPr lang="cs-CZ" sz="1800" dirty="0">
                <a:solidFill>
                  <a:prstClr val="black"/>
                </a:solidFill>
              </a:rPr>
              <a:t>://cs.wikipedia.org/wiki/</a:t>
            </a:r>
            <a:r>
              <a:rPr lang="cs-CZ" sz="1800" dirty="0" err="1">
                <a:solidFill>
                  <a:prstClr val="black"/>
                </a:solidFill>
              </a:rPr>
              <a:t>Soubor:Prusek_po_zelezne_opone.jpg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7446525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519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KDO JSEM?</vt:lpstr>
      <vt:lpstr>Snímek 4</vt:lpstr>
      <vt:lpstr>Snímek 5</vt:lpstr>
      <vt:lpstr>Snímek 6</vt:lpstr>
      <vt:lpstr>VYHLEDEJ NA INTERNETU NEBO V TEXTU VÝZNAM ZKRATKY NATO</vt:lpstr>
      <vt:lpstr>Snímek 8</vt:lpstr>
      <vt:lpstr>Snímek 9</vt:lpstr>
      <vt:lpstr>METODICKÝ NÁVOD</vt:lpstr>
      <vt:lpstr>POUŽITÉ ZDROJE 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U1</cp:lastModifiedBy>
  <cp:revision>20</cp:revision>
  <dcterms:created xsi:type="dcterms:W3CDTF">2013-05-15T05:06:35Z</dcterms:created>
  <dcterms:modified xsi:type="dcterms:W3CDTF">2013-05-28T19:18:55Z</dcterms:modified>
</cp:coreProperties>
</file>