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9" r:id="rId1"/>
  </p:sldMasterIdLst>
  <p:notesMasterIdLst>
    <p:notesMasterId r:id="rId13"/>
  </p:notesMasterIdLst>
  <p:sldIdLst>
    <p:sldId id="257" r:id="rId2"/>
    <p:sldId id="258" r:id="rId3"/>
    <p:sldId id="259" r:id="rId4"/>
    <p:sldId id="267" r:id="rId5"/>
    <p:sldId id="261" r:id="rId6"/>
    <p:sldId id="264" r:id="rId7"/>
    <p:sldId id="274" r:id="rId8"/>
    <p:sldId id="265" r:id="rId9"/>
    <p:sldId id="272" r:id="rId10"/>
    <p:sldId id="275" r:id="rId11"/>
    <p:sldId id="273" r:id="rId12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7F7"/>
    <a:srgbClr val="CC0000"/>
    <a:srgbClr val="94666D"/>
    <a:srgbClr val="764663"/>
    <a:srgbClr val="865C62"/>
    <a:srgbClr val="BD9FA3"/>
    <a:srgbClr val="ECB2E1"/>
    <a:srgbClr val="666699"/>
    <a:srgbClr val="CC3399"/>
    <a:srgbClr val="FF9999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</a:rPr>
            <a:t>NÁZEV</a:t>
          </a:r>
          <a:r>
            <a:rPr lang="cs-CZ" sz="2000" smtClean="0">
              <a:latin typeface="Calibri" pitchFamily="34" charset="0"/>
            </a:rPr>
            <a:t>:</a:t>
          </a:r>
          <a:r>
            <a:rPr lang="cs-CZ" sz="2000" baseline="0" smtClean="0">
              <a:latin typeface="Calibri" pitchFamily="34" charset="0"/>
            </a:rPr>
            <a:t> </a:t>
          </a:r>
          <a:r>
            <a:rPr lang="cs-CZ" sz="2000" baseline="0" smtClean="0">
              <a:latin typeface="Calibri" pitchFamily="34" charset="0"/>
            </a:rPr>
            <a:t>VY_52_INOVACE_01_F+Z_20</a:t>
          </a:r>
          <a:endParaRPr lang="cs-CZ" sz="2000" dirty="0">
            <a:latin typeface="Calibri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</a:rPr>
            <a:t>NÁZEV ŠKOLY: </a:t>
          </a:r>
          <a:r>
            <a:rPr lang="cs-CZ" sz="1100" dirty="0" smtClean="0">
              <a:latin typeface="Calibri" pitchFamily="34" charset="0"/>
            </a:rPr>
            <a:t>Základní škola, Uherský Ostroh, okres Uherské Hradiště, příspěvková organizace</a:t>
          </a:r>
          <a:endParaRPr lang="cs-CZ" sz="1100" dirty="0">
            <a:latin typeface="Calibri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</a:rPr>
            <a:t>AUTOR: RNDr. Ivana </a:t>
          </a:r>
          <a:r>
            <a:rPr lang="cs-CZ" sz="2000" dirty="0" err="1" smtClean="0">
              <a:latin typeface="Calibri" pitchFamily="34" charset="0"/>
            </a:rPr>
            <a:t>Bělohradová</a:t>
          </a:r>
          <a:endParaRPr lang="cs-CZ" sz="2000" dirty="0">
            <a:latin typeface="Calibri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</a:rPr>
            <a:t>TÉMA: F – 9.B – Ohmův zákon, výpočet R, U, I</a:t>
          </a:r>
          <a:endParaRPr lang="cs-CZ" sz="2000" dirty="0">
            <a:latin typeface="Calibri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</a:rPr>
            <a:t>ČÍSLO PROJEKTU:CZ.1.07/1.4.00/21.1616 </a:t>
          </a:r>
          <a:endParaRPr lang="cs-CZ" sz="2000" dirty="0">
            <a:latin typeface="Calibri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1057" custLinFactNeighborY="2034"/>
      <dgm:spPr>
        <a:solidFill>
          <a:schemeClr val="tx2">
            <a:lumMod val="50000"/>
          </a:schemeClr>
        </a:solidFill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solidFill>
          <a:schemeClr val="accent1"/>
        </a:solidFill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07466DB-1603-4387-A223-6E177BF7A339}" type="presOf" srcId="{D1B46980-6531-4606-95E6-44980827E919}" destId="{2BE915AB-18AA-4053-B92C-3BFC9ED204BB}" srcOrd="1" destOrd="0" presId="urn:microsoft.com/office/officeart/2005/8/layout/target3"/>
    <dgm:cxn modelId="{84C84836-0F2A-4AA1-BD1F-D934BCA7C8E3}" type="presOf" srcId="{757F3AB3-0718-4624-B441-E567A8F0AB56}" destId="{333A1088-737F-45CB-B68E-254E46348037}" srcOrd="0" destOrd="0" presId="urn:microsoft.com/office/officeart/2005/8/layout/target3"/>
    <dgm:cxn modelId="{E1A0FAFE-F4AE-4484-BAA3-FDCA5D2C0AC2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A5AD078-1DA9-4405-A612-35BBCBC6AC88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D64EF9B-6F3F-4566-8DBF-44CA4BDD0CD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41F5E3D-51D1-449A-9996-AA6C981BFECA}" type="presOf" srcId="{B651F6E3-6281-48DB-9319-2AEAFDAE7572}" destId="{6BB5E863-4638-4E1D-BFDE-399D028AC4ED}" srcOrd="1" destOrd="0" presId="urn:microsoft.com/office/officeart/2005/8/layout/target3"/>
    <dgm:cxn modelId="{5E34820F-B25A-4CE2-87E5-6498368EBFEE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A89BD8A-9F8D-45BD-B6EB-1D4C50917121}" type="presOf" srcId="{4C35D32F-0EAB-4CD7-82EE-45574DC2A586}" destId="{8BEBB6EC-1DAA-4CAC-8A25-BC0FCBD5DBD5}" srcOrd="0" destOrd="0" presId="urn:microsoft.com/office/officeart/2005/8/layout/target3"/>
    <dgm:cxn modelId="{EC679FBD-84F4-4440-8AEA-0A8F39C88550}" type="presOf" srcId="{D1B46980-6531-4606-95E6-44980827E919}" destId="{6140AFEC-043D-4C43-A2F9-D0F5331DF3A3}" srcOrd="0" destOrd="0" presId="urn:microsoft.com/office/officeart/2005/8/layout/target3"/>
    <dgm:cxn modelId="{9193BC1E-C604-4667-A00D-108623D25949}" type="presOf" srcId="{B651F6E3-6281-48DB-9319-2AEAFDAE7572}" destId="{619D679B-A015-4ECF-8348-D1034C574F40}" srcOrd="0" destOrd="0" presId="urn:microsoft.com/office/officeart/2005/8/layout/target3"/>
    <dgm:cxn modelId="{78043A32-5102-4BFA-9F33-2262955DDFF2}" type="presOf" srcId="{D8197B8C-B260-4A16-BDF4-0947B075E274}" destId="{25B08C86-7E15-44DC-BE7F-FFB55DD49D12}" srcOrd="0" destOrd="0" presId="urn:microsoft.com/office/officeart/2005/8/layout/target3"/>
    <dgm:cxn modelId="{524851B1-29E3-4C56-88C1-DF82CACFE135}" type="presParOf" srcId="{333A1088-737F-45CB-B68E-254E46348037}" destId="{F5ABB229-8D3B-4694-996A-96F23CF14429}" srcOrd="0" destOrd="0" presId="urn:microsoft.com/office/officeart/2005/8/layout/target3"/>
    <dgm:cxn modelId="{2F8990D7-A6AD-4509-B1A6-C96DDF2AA644}" type="presParOf" srcId="{333A1088-737F-45CB-B68E-254E46348037}" destId="{F41139FD-01EE-4571-8B17-4FB00FC51163}" srcOrd="1" destOrd="0" presId="urn:microsoft.com/office/officeart/2005/8/layout/target3"/>
    <dgm:cxn modelId="{B1462777-4488-4FB6-85CB-A6B3A104A8F2}" type="presParOf" srcId="{333A1088-737F-45CB-B68E-254E46348037}" destId="{D005CE8C-CC26-4C3E-AC11-E15060ECD759}" srcOrd="2" destOrd="0" presId="urn:microsoft.com/office/officeart/2005/8/layout/target3"/>
    <dgm:cxn modelId="{7778D20F-8E93-4F63-A179-1F6C455C5B47}" type="presParOf" srcId="{333A1088-737F-45CB-B68E-254E46348037}" destId="{2C702D82-9B77-49B7-9568-BB8EB47C3372}" srcOrd="3" destOrd="0" presId="urn:microsoft.com/office/officeart/2005/8/layout/target3"/>
    <dgm:cxn modelId="{4D1012C4-CEB7-4D1A-895F-02E631693EA1}" type="presParOf" srcId="{333A1088-737F-45CB-B68E-254E46348037}" destId="{A52A0455-90FF-4808-ABD0-F02540D31D5A}" srcOrd="4" destOrd="0" presId="urn:microsoft.com/office/officeart/2005/8/layout/target3"/>
    <dgm:cxn modelId="{60C1E5C5-3DA4-40CC-A66E-30E8A7368F15}" type="presParOf" srcId="{333A1088-737F-45CB-B68E-254E46348037}" destId="{6140AFEC-043D-4C43-A2F9-D0F5331DF3A3}" srcOrd="5" destOrd="0" presId="urn:microsoft.com/office/officeart/2005/8/layout/target3"/>
    <dgm:cxn modelId="{09BF8434-0495-4CAF-AA71-73601C1EE3E6}" type="presParOf" srcId="{333A1088-737F-45CB-B68E-254E46348037}" destId="{9358AC05-5D7D-4327-9F80-1AD486AEA664}" srcOrd="6" destOrd="0" presId="urn:microsoft.com/office/officeart/2005/8/layout/target3"/>
    <dgm:cxn modelId="{8BD697F3-3ACA-46A4-A65B-A54442637CD7}" type="presParOf" srcId="{333A1088-737F-45CB-B68E-254E46348037}" destId="{313FC574-E1CD-4FB4-B054-0B805CE0447D}" srcOrd="7" destOrd="0" presId="urn:microsoft.com/office/officeart/2005/8/layout/target3"/>
    <dgm:cxn modelId="{411920B0-50F6-489C-9D17-36D75BA36A28}" type="presParOf" srcId="{333A1088-737F-45CB-B68E-254E46348037}" destId="{619D679B-A015-4ECF-8348-D1034C574F40}" srcOrd="8" destOrd="0" presId="urn:microsoft.com/office/officeart/2005/8/layout/target3"/>
    <dgm:cxn modelId="{A729B4A2-361D-4A1B-97A2-9EEAE96097EF}" type="presParOf" srcId="{333A1088-737F-45CB-B68E-254E46348037}" destId="{322283A8-4A27-4CDA-BAE3-F381106A9174}" srcOrd="9" destOrd="0" presId="urn:microsoft.com/office/officeart/2005/8/layout/target3"/>
    <dgm:cxn modelId="{7A8E6893-EE5B-4F58-8277-F74F000311A4}" type="presParOf" srcId="{333A1088-737F-45CB-B68E-254E46348037}" destId="{FFC9F71D-1B4F-4AD9-A4A6-86ADEFC8AF5C}" srcOrd="10" destOrd="0" presId="urn:microsoft.com/office/officeart/2005/8/layout/target3"/>
    <dgm:cxn modelId="{BBD2CEAC-3F7A-4450-9E5B-D07A6291DE44}" type="presParOf" srcId="{333A1088-737F-45CB-B68E-254E46348037}" destId="{25B08C86-7E15-44DC-BE7F-FFB55DD49D12}" srcOrd="11" destOrd="0" presId="urn:microsoft.com/office/officeart/2005/8/layout/target3"/>
    <dgm:cxn modelId="{7C92DBDC-0328-4059-8D37-2707609A6C3C}" type="presParOf" srcId="{333A1088-737F-45CB-B68E-254E46348037}" destId="{76644BE8-9D7C-4C09-B250-3D10AF48CBB7}" srcOrd="12" destOrd="0" presId="urn:microsoft.com/office/officeart/2005/8/layout/target3"/>
    <dgm:cxn modelId="{4400FA4D-666D-43EB-8CEF-055F0B26DC05}" type="presParOf" srcId="{333A1088-737F-45CB-B68E-254E46348037}" destId="{EE85B701-7295-41C0-BA7A-34D3756A2AE6}" srcOrd="13" destOrd="0" presId="urn:microsoft.com/office/officeart/2005/8/layout/target3"/>
    <dgm:cxn modelId="{D5788945-885C-479A-A80F-FE3052755B08}" type="presParOf" srcId="{333A1088-737F-45CB-B68E-254E46348037}" destId="{8BEBB6EC-1DAA-4CAC-8A25-BC0FCBD5DBD5}" srcOrd="14" destOrd="0" presId="urn:microsoft.com/office/officeart/2005/8/layout/target3"/>
    <dgm:cxn modelId="{A128738F-1BC4-4B47-ABCD-09A18F2AAEDF}" type="presParOf" srcId="{333A1088-737F-45CB-B68E-254E46348037}" destId="{AED2198E-93D5-4001-81B4-73124B309672}" srcOrd="15" destOrd="0" presId="urn:microsoft.com/office/officeart/2005/8/layout/target3"/>
    <dgm:cxn modelId="{7E371DD7-CF02-4023-8EDD-E37DA8980616}" type="presParOf" srcId="{333A1088-737F-45CB-B68E-254E46348037}" destId="{2BE915AB-18AA-4053-B92C-3BFC9ED204BB}" srcOrd="16" destOrd="0" presId="urn:microsoft.com/office/officeart/2005/8/layout/target3"/>
    <dgm:cxn modelId="{EF384B61-2BBE-47B5-A7A2-9DD888EC6A05}" type="presParOf" srcId="{333A1088-737F-45CB-B68E-254E46348037}" destId="{6BB5E863-4638-4E1D-BFDE-399D028AC4ED}" srcOrd="17" destOrd="0" presId="urn:microsoft.com/office/officeart/2005/8/layout/target3"/>
    <dgm:cxn modelId="{217CC6E0-2568-47AD-9F8E-B83B253CFB3A}" type="presParOf" srcId="{333A1088-737F-45CB-B68E-254E46348037}" destId="{5A5FFA88-C948-4069-8E93-59FA12366E83}" srcOrd="18" destOrd="0" presId="urn:microsoft.com/office/officeart/2005/8/layout/target3"/>
    <dgm:cxn modelId="{F2B059BD-F047-473D-A08A-C30F71A517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bg1"/>
        </a:solid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Uherský Ostroh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46235" y="448572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tx2">
            <a:lumMod val="50000"/>
          </a:schemeClr>
        </a:solid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RNDr. Ivana </a:t>
          </a:r>
          <a:r>
            <a:rPr lang="cs-CZ" sz="2000" kern="1200" dirty="0" err="1" smtClean="0"/>
            <a:t>Bělohradová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bg1"/>
        </a:solid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VY_32_INOVACE_01_TEMA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/>
        </a:solid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bg1"/>
        </a:solid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6363" cy="5117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>
              <a:defRPr sz="1300"/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294" y="0"/>
            <a:ext cx="3076363" cy="5117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algn="r">
              <a:defRPr sz="1300"/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2188" y="768350"/>
            <a:ext cx="5114925" cy="38369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930" y="4861441"/>
            <a:ext cx="5679440" cy="4605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721106"/>
            <a:ext cx="3076363" cy="5117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>
              <a:defRPr sz="1300"/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294" y="9721106"/>
            <a:ext cx="3076363" cy="5117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algn="r">
              <a:defRPr sz="1300"/>
            </a:lvl1pPr>
          </a:lstStyle>
          <a:p>
            <a:fld id="{81DF8729-5ECD-43B6-B1A9-4A362477E0B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5762153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7AC1D0EB-A4DF-4763-BA0A-080F2C6A8B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BAE2C-1727-4111-895F-3E3AB38994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138FE32-E1A4-466C-BDE5-9A12C58C80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773B1-B2B6-4BAF-A6A5-6DD7D2994C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F810D-5B90-4D38-9F61-3A5C00359F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7F9CE-9EF5-4CA6-B8B8-AFA9EF9B83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531C0-D886-4217-8751-4B0820ADC9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BB788-9772-46EA-A5C2-7517A00781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765EEB-D74A-4684-ABC6-593B618B6B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2D70E6-8FEC-4FC6-B87B-6D18B03F07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143B1-C028-42E9-AD0E-ADCD253F06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5DA1D79-7D33-4BDB-8786-A95FC8BEDE6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70" r:id="rId1"/>
    <p:sldLayoutId id="2147484071" r:id="rId2"/>
    <p:sldLayoutId id="2147484072" r:id="rId3"/>
    <p:sldLayoutId id="2147484073" r:id="rId4"/>
    <p:sldLayoutId id="2147484074" r:id="rId5"/>
    <p:sldLayoutId id="2147484075" r:id="rId6"/>
    <p:sldLayoutId id="2147484076" r:id="rId7"/>
    <p:sldLayoutId id="2147484077" r:id="rId8"/>
    <p:sldLayoutId id="2147484078" r:id="rId9"/>
    <p:sldLayoutId id="2147484079" r:id="rId10"/>
    <p:sldLayoutId id="2147484080" r:id="rId11"/>
  </p:sldLayoutIdLst>
  <p:transition>
    <p:wipe dir="d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algn="l" rotWithShape="0">
                    <a:schemeClr val="tx2">
                      <a:lumMod val="50000"/>
                      <a:alpha val="40000"/>
                    </a:schemeClr>
                  </a:outerShdw>
                </a:effectLst>
                <a:latin typeface="Arial" pitchFamily="34" charset="0"/>
                <a:cs typeface="Arial" pitchFamily="34" charset="0"/>
              </a:rPr>
              <a:t>Anotace</a:t>
            </a:r>
            <a:endParaRPr lang="cs-CZ" dirty="0">
              <a:solidFill>
                <a:schemeClr val="accent1">
                  <a:lumMod val="75000"/>
                </a:schemeClr>
              </a:solidFill>
              <a:effectLst>
                <a:outerShdw blurRad="50800" dist="38100" algn="l" rotWithShape="0">
                  <a:schemeClr val="tx2">
                    <a:lumMod val="50000"/>
                    <a:alpha val="40000"/>
                  </a:scheme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Cambria" pitchFamily="18" charset="0"/>
                <a:cs typeface="Arial" pitchFamily="34" charset="0"/>
              </a:rPr>
              <a:t>Prezentace je určena </a:t>
            </a:r>
            <a:r>
              <a:rPr lang="cs-CZ" b="1" dirty="0" smtClean="0">
                <a:latin typeface="Cambria" pitchFamily="18" charset="0"/>
                <a:cs typeface="Arial" pitchFamily="34" charset="0"/>
              </a:rPr>
              <a:t>k seznámení žáků s novým učivem </a:t>
            </a:r>
            <a:r>
              <a:rPr lang="cs-CZ" dirty="0" smtClean="0">
                <a:latin typeface="Cambria" pitchFamily="18" charset="0"/>
                <a:cs typeface="Arial" pitchFamily="34" charset="0"/>
              </a:rPr>
              <a:t>– Ohmovým zákonem a výpočtem R, U, I. Také jsou zde uvedeny příklady na procvičení převodů jednotek el. proudu, napětí a odporu.</a:t>
            </a:r>
          </a:p>
          <a:p>
            <a:r>
              <a:rPr lang="cs-CZ" dirty="0" smtClean="0">
                <a:latin typeface="Cambria" pitchFamily="18" charset="0"/>
                <a:cs typeface="Arial" pitchFamily="34" charset="0"/>
              </a:rPr>
              <a:t>Příklady jsou vhodné také k samostatnému či skupinovému procvičení s následnou kontrolou       a případným vysvětlením chyb. Materiál lze výhodně využít i v rámci </a:t>
            </a:r>
            <a:r>
              <a:rPr lang="cs-CZ" b="1" dirty="0" smtClean="0">
                <a:latin typeface="Cambria" pitchFamily="18" charset="0"/>
                <a:cs typeface="Arial" pitchFamily="34" charset="0"/>
              </a:rPr>
              <a:t>shrnutí učiva</a:t>
            </a:r>
            <a:r>
              <a:rPr lang="cs-CZ" dirty="0" smtClean="0">
                <a:latin typeface="Cambria" pitchFamily="18" charset="0"/>
                <a:cs typeface="Arial" pitchFamily="34" charset="0"/>
              </a:rPr>
              <a:t>. </a:t>
            </a:r>
          </a:p>
          <a:p>
            <a:r>
              <a:rPr lang="cs-CZ" dirty="0" smtClean="0">
                <a:latin typeface="Cambria" pitchFamily="18" charset="0"/>
                <a:cs typeface="Arial" pitchFamily="34" charset="0"/>
              </a:rPr>
              <a:t>Práce s tímto materiálem byla užitečným zpestřením hodiny, podle odezvy žáků bylo vše srozumitelné.</a:t>
            </a: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Zpět nebo Předchozí 4">
            <a:hlinkClick r:id="" action="ppaction://hlinkshowjump?jump=previousslide" highlightClick="1"/>
          </p:cNvPr>
          <p:cNvSpPr/>
          <p:nvPr/>
        </p:nvSpPr>
        <p:spPr>
          <a:xfrm>
            <a:off x="7715272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14348" y="2571744"/>
            <a:ext cx="7772400" cy="3071834"/>
          </a:xfrm>
        </p:spPr>
        <p:txBody>
          <a:bodyPr>
            <a:normAutofit/>
          </a:bodyPr>
          <a:lstStyle/>
          <a:p>
            <a:pPr algn="ctr"/>
            <a:r>
              <a:rPr lang="cs-CZ" sz="8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algn="l" rotWithShape="0">
                    <a:schemeClr val="tx2">
                      <a:lumMod val="50000"/>
                      <a:alpha val="40000"/>
                    </a:schemeClr>
                  </a:outerShdw>
                </a:effectLst>
                <a:latin typeface="Cambria" pitchFamily="18" charset="0"/>
                <a:ea typeface="+mj-ea"/>
                <a:cs typeface="Arial" pitchFamily="34" charset="0"/>
              </a:rPr>
              <a:t>Ohmův zákon,</a:t>
            </a:r>
          </a:p>
          <a:p>
            <a:pPr algn="ctr"/>
            <a:r>
              <a:rPr lang="cs-CZ" sz="72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algn="l" rotWithShape="0">
                    <a:schemeClr val="tx2">
                      <a:lumMod val="50000"/>
                      <a:alpha val="40000"/>
                    </a:schemeClr>
                  </a:outerShdw>
                </a:effectLst>
                <a:latin typeface="Cambria" pitchFamily="18" charset="0"/>
                <a:ea typeface="+mj-ea"/>
                <a:cs typeface="Arial" pitchFamily="34" charset="0"/>
              </a:rPr>
              <a:t>výpočet R, U, I </a:t>
            </a:r>
            <a:endParaRPr lang="cs-CZ" sz="7200" dirty="0">
              <a:effectLst>
                <a:outerShdw blurRad="101600" dist="38100" dir="18900000" algn="bl" rotWithShape="0">
                  <a:schemeClr val="accent5">
                    <a:lumMod val="50000"/>
                    <a:alpha val="82000"/>
                  </a:schemeClr>
                </a:outerShdw>
              </a:effectLst>
              <a:latin typeface="+mj-lt"/>
            </a:endParaRP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Zpět nebo Předchozí 4">
            <a:hlinkClick r:id="" action="ppaction://hlinkshowjump?jump=previousslide" highlightClick="1"/>
          </p:cNvPr>
          <p:cNvSpPr/>
          <p:nvPr/>
        </p:nvSpPr>
        <p:spPr>
          <a:xfrm>
            <a:off x="7715272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3286116" y="4429132"/>
            <a:ext cx="2214578" cy="1928826"/>
          </a:xfrm>
          <a:prstGeom prst="roundRect">
            <a:avLst/>
          </a:prstGeom>
          <a:solidFill>
            <a:srgbClr val="FFF7F7"/>
          </a:solidFill>
          <a:ln w="952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14348" y="1928802"/>
            <a:ext cx="7715304" cy="2286016"/>
          </a:xfrm>
          <a:prstGeom prst="rect">
            <a:avLst/>
          </a:prstGeom>
          <a:solidFill>
            <a:srgbClr val="FFF7F7"/>
          </a:solidFill>
          <a:ln w="9525">
            <a:solidFill>
              <a:srgbClr val="C00000">
                <a:alpha val="46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500034" y="1785926"/>
            <a:ext cx="8072494" cy="42862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Cambria" pitchFamily="18" charset="0"/>
              </a:rPr>
              <a:t>    </a:t>
            </a:r>
          </a:p>
          <a:p>
            <a:pPr>
              <a:buNone/>
            </a:pPr>
            <a:r>
              <a:rPr lang="cs-CZ" dirty="0" smtClean="0">
                <a:latin typeface="Cambria" pitchFamily="18" charset="0"/>
              </a:rPr>
              <a:t>    </a:t>
            </a:r>
            <a:r>
              <a:rPr lang="cs-CZ" sz="3200" dirty="0" smtClean="0">
                <a:latin typeface="Cambria" pitchFamily="18" charset="0"/>
              </a:rPr>
              <a:t>Elektrický proud v kovovém vodiči je  </a:t>
            </a:r>
            <a:r>
              <a:rPr lang="cs-CZ" sz="3200" dirty="0" smtClean="0">
                <a:solidFill>
                  <a:srgbClr val="C00000"/>
                </a:solidFill>
                <a:latin typeface="Cambria" pitchFamily="18" charset="0"/>
              </a:rPr>
              <a:t>přímo úměrný napětí</a:t>
            </a:r>
            <a:r>
              <a:rPr lang="cs-CZ" sz="3200" dirty="0" smtClean="0">
                <a:latin typeface="Cambria" pitchFamily="18" charset="0"/>
              </a:rPr>
              <a:t> na koncích vodiče       a </a:t>
            </a:r>
            <a:r>
              <a:rPr lang="cs-CZ" sz="3200" dirty="0" smtClean="0">
                <a:solidFill>
                  <a:srgbClr val="00B0F0"/>
                </a:solidFill>
                <a:latin typeface="Cambria" pitchFamily="18" charset="0"/>
              </a:rPr>
              <a:t>nepřímo úměrný odporu </a:t>
            </a:r>
            <a:r>
              <a:rPr lang="cs-CZ" sz="3200" dirty="0" smtClean="0">
                <a:latin typeface="Cambria" pitchFamily="18" charset="0"/>
              </a:rPr>
              <a:t>vodiče.</a:t>
            </a:r>
          </a:p>
          <a:p>
            <a:pPr>
              <a:buNone/>
            </a:pPr>
            <a:endParaRPr lang="cs-CZ" sz="3200" dirty="0" smtClean="0">
              <a:latin typeface="Cambria" pitchFamily="18" charset="0"/>
            </a:endParaRPr>
          </a:p>
          <a:p>
            <a:pPr>
              <a:buNone/>
            </a:pPr>
            <a:endParaRPr lang="cs-CZ" sz="3200" dirty="0" smtClean="0">
              <a:latin typeface="Cambria" pitchFamily="18" charset="0"/>
            </a:endParaRPr>
          </a:p>
          <a:p>
            <a:pPr>
              <a:buNone/>
            </a:pPr>
            <a:endParaRPr lang="cs-CZ" sz="3200" dirty="0" smtClean="0">
              <a:latin typeface="Cambria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642918"/>
            <a:ext cx="7772400" cy="98903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algn="l" rotWithShape="0">
                    <a:schemeClr val="tx2">
                      <a:lumMod val="50000"/>
                      <a:alpha val="40000"/>
                    </a:schemeClr>
                  </a:outerShdw>
                </a:effectLst>
                <a:latin typeface="Cambria" pitchFamily="18" charset="0"/>
                <a:cs typeface="Arial" pitchFamily="34" charset="0"/>
              </a:rPr>
              <a:t>Ohmův zákon</a:t>
            </a:r>
            <a:endParaRPr lang="cs-CZ" dirty="0">
              <a:effectLst>
                <a:outerShdw blurRad="50800" dist="38100" dir="18900000" algn="bl" rotWithShape="0">
                  <a:schemeClr val="bg2">
                    <a:lumMod val="75000"/>
                    <a:alpha val="81000"/>
                  </a:schemeClr>
                </a:outerShdw>
              </a:effectLst>
              <a:latin typeface="Cambria" pitchFamily="18" charset="0"/>
            </a:endParaRP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12573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8" name="Tlačítko akce: Zpět nebo Předchozí 7">
            <a:hlinkClick r:id="" action="ppaction://hlinkshowjump?jump=previousslide" highlightClick="1"/>
          </p:cNvPr>
          <p:cNvSpPr/>
          <p:nvPr/>
        </p:nvSpPr>
        <p:spPr>
          <a:xfrm>
            <a:off x="7715272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4337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643307" y="4714885"/>
            <a:ext cx="1214446" cy="1285884"/>
          </a:xfrm>
          <a:prstGeom prst="rect">
            <a:avLst/>
          </a:prstGeom>
          <a:noFill/>
        </p:spPr>
      </p:pic>
      <p:sp>
        <p:nvSpPr>
          <p:cNvPr id="14339" name="Rectangle 3"/>
          <p:cNvSpPr>
            <a:spLocks noChangeArrowheads="1"/>
          </p:cNvSpPr>
          <p:nvPr/>
        </p:nvSpPr>
        <p:spPr bwMode="auto">
          <a:xfrm>
            <a:off x="0" y="13144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ástupný symbol pro obsah 15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endParaRPr lang="cs-CZ" sz="4000" dirty="0" smtClean="0">
              <a:latin typeface="Cambria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4000" dirty="0" smtClean="0">
                <a:latin typeface="Cambria" pitchFamily="18" charset="0"/>
              </a:rPr>
              <a:t>I = U : R</a:t>
            </a:r>
          </a:p>
          <a:p>
            <a:pPr>
              <a:buFont typeface="Wingdings" pitchFamily="2" charset="2"/>
              <a:buChar char="§"/>
            </a:pPr>
            <a:r>
              <a:rPr lang="cs-CZ" sz="4000" dirty="0" smtClean="0">
                <a:latin typeface="Cambria" pitchFamily="18" charset="0"/>
              </a:rPr>
              <a:t>U = I </a:t>
            </a:r>
            <a:r>
              <a:rPr lang="cs-CZ" sz="4000" dirty="0" smtClean="0">
                <a:latin typeface="Cambria" pitchFamily="18" charset="0"/>
                <a:sym typeface="Symbol"/>
              </a:rPr>
              <a:t> R</a:t>
            </a:r>
          </a:p>
          <a:p>
            <a:pPr>
              <a:buFont typeface="Wingdings" pitchFamily="2" charset="2"/>
              <a:buChar char="§"/>
            </a:pPr>
            <a:r>
              <a:rPr lang="cs-CZ" sz="4000" dirty="0" smtClean="0">
                <a:latin typeface="Cambria" pitchFamily="18" charset="0"/>
                <a:sym typeface="Symbol"/>
              </a:rPr>
              <a:t>R = U : I                        </a:t>
            </a:r>
            <a:endParaRPr lang="cs-CZ" sz="4000" dirty="0">
              <a:latin typeface="Cambria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71472" y="928670"/>
            <a:ext cx="78581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algn="l" rotWithShape="0">
                    <a:schemeClr val="tx2">
                      <a:lumMod val="50000"/>
                      <a:alpha val="40000"/>
                    </a:schemeClr>
                  </a:outerShdw>
                </a:effectLst>
                <a:latin typeface="Cambria" pitchFamily="18" charset="0"/>
                <a:ea typeface="+mj-ea"/>
                <a:cs typeface="Arial" pitchFamily="34" charset="0"/>
              </a:rPr>
              <a:t>Pomůcka pro odvození vztahů</a:t>
            </a:r>
            <a:endParaRPr lang="cs-CZ" sz="4000" dirty="0" smtClean="0">
              <a:effectLst>
                <a:outerShdw blurRad="50800" dist="38100" dir="18900000" algn="bl" rotWithShape="0">
                  <a:schemeClr val="bg2">
                    <a:lumMod val="75000"/>
                    <a:alpha val="81000"/>
                  </a:schemeClr>
                </a:outerShdw>
              </a:effectLst>
              <a:latin typeface="Cambria" pitchFamily="18" charset="0"/>
              <a:ea typeface="+mj-ea"/>
              <a:cs typeface="+mj-cs"/>
            </a:endParaRPr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lačítko akce: Zpět nebo Předchozí 10">
            <a:hlinkClick r:id="" action="ppaction://hlinkshowjump?jump=previousslide" highlightClick="1"/>
          </p:cNvPr>
          <p:cNvSpPr/>
          <p:nvPr/>
        </p:nvSpPr>
        <p:spPr>
          <a:xfrm>
            <a:off x="7715272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7" name="Skupina 16"/>
          <p:cNvGrpSpPr/>
          <p:nvPr/>
        </p:nvGrpSpPr>
        <p:grpSpPr>
          <a:xfrm>
            <a:off x="4572000" y="2357430"/>
            <a:ext cx="2928958" cy="2857520"/>
            <a:chOff x="4607719" y="2428868"/>
            <a:chExt cx="2928958" cy="2857520"/>
          </a:xfrm>
        </p:grpSpPr>
        <p:sp>
          <p:nvSpPr>
            <p:cNvPr id="12" name="Rovnoramenný trojúhelník 11"/>
            <p:cNvSpPr/>
            <p:nvPr/>
          </p:nvSpPr>
          <p:spPr>
            <a:xfrm>
              <a:off x="4607719" y="2428868"/>
              <a:ext cx="2928958" cy="2857520"/>
            </a:xfrm>
            <a:prstGeom prst="triangle">
              <a:avLst/>
            </a:prstGeom>
            <a:gradFill>
              <a:gsLst>
                <a:gs pos="0">
                  <a:srgbClr val="C00000">
                    <a:alpha val="98000"/>
                  </a:srgb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5036347" y="4235713"/>
              <a:ext cx="785818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5400" dirty="0" smtClean="0">
                  <a:latin typeface="Cambria" pitchFamily="18" charset="0"/>
                  <a:sym typeface="Symbol"/>
                </a:rPr>
                <a:t>I</a:t>
              </a:r>
              <a:endParaRPr lang="cs-CZ" sz="5400" dirty="0">
                <a:latin typeface="Cambria" pitchFamily="18" charset="0"/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6429388" y="4235713"/>
              <a:ext cx="785818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5400" dirty="0" smtClean="0">
                  <a:latin typeface="Cambria" pitchFamily="18" charset="0"/>
                  <a:sym typeface="Symbol"/>
                </a:rPr>
                <a:t>R</a:t>
              </a:r>
              <a:endParaRPr lang="cs-CZ" sz="5400" dirty="0">
                <a:latin typeface="Cambria" pitchFamily="18" charset="0"/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5643570" y="3000372"/>
              <a:ext cx="785818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5400" dirty="0" smtClean="0">
                  <a:latin typeface="Cambria" pitchFamily="18" charset="0"/>
                  <a:sym typeface="Symbol"/>
                </a:rPr>
                <a:t>U</a:t>
              </a:r>
              <a:endParaRPr lang="cs-CZ" sz="5400" dirty="0">
                <a:latin typeface="Cambria" pitchFamily="18" charset="0"/>
              </a:endParaRPr>
            </a:p>
          </p:txBody>
        </p:sp>
      </p:grpSp>
      <p:cxnSp>
        <p:nvCxnSpPr>
          <p:cNvPr id="20" name="Přímá spojovací čára 19"/>
          <p:cNvCxnSpPr/>
          <p:nvPr/>
        </p:nvCxnSpPr>
        <p:spPr>
          <a:xfrm>
            <a:off x="5429256" y="4071942"/>
            <a:ext cx="128588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8043890" cy="92869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algn="l" rotWithShape="0">
                    <a:schemeClr val="tx2">
                      <a:lumMod val="50000"/>
                      <a:alpha val="40000"/>
                    </a:schemeClr>
                  </a:outerShdw>
                </a:effectLst>
                <a:latin typeface="Cambria" pitchFamily="18" charset="0"/>
                <a:cs typeface="Arial" pitchFamily="34" charset="0"/>
              </a:rPr>
              <a:t>Převeď: </a:t>
            </a:r>
            <a:endParaRPr lang="cs-CZ" dirty="0">
              <a:solidFill>
                <a:schemeClr val="accent1">
                  <a:lumMod val="75000"/>
                </a:schemeClr>
              </a:solidFill>
              <a:effectLst>
                <a:outerShdw blurRad="50800" dist="38100" algn="l" rotWithShape="0">
                  <a:schemeClr val="tx2">
                    <a:lumMod val="50000"/>
                    <a:alpha val="40000"/>
                  </a:schemeClr>
                </a:outerShdw>
              </a:effectLst>
              <a:latin typeface="Cambria" pitchFamily="18" charset="0"/>
              <a:cs typeface="Arial" pitchFamily="34" charset="0"/>
            </a:endParaRPr>
          </a:p>
        </p:txBody>
      </p: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7715272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14348" y="1928802"/>
            <a:ext cx="4117947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600" dirty="0" smtClean="0">
                <a:latin typeface="Cambria" pitchFamily="18" charset="0"/>
              </a:rPr>
              <a:t>1,54 </a:t>
            </a:r>
            <a:r>
              <a:rPr lang="cs-CZ" sz="2600" dirty="0" err="1" smtClean="0">
                <a:latin typeface="Cambria" pitchFamily="18" charset="0"/>
              </a:rPr>
              <a:t>kV</a:t>
            </a:r>
            <a:r>
              <a:rPr lang="cs-CZ" sz="2600" dirty="0" smtClean="0">
                <a:latin typeface="Cambria" pitchFamily="18" charset="0"/>
              </a:rPr>
              <a:t> (V) =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600" dirty="0" smtClean="0">
                <a:latin typeface="Cambria" pitchFamily="18" charset="0"/>
              </a:rPr>
              <a:t>0,018 M</a:t>
            </a:r>
            <a:r>
              <a:rPr lang="cs-CZ" sz="2600" dirty="0" smtClean="0">
                <a:latin typeface="Cambria" pitchFamily="18" charset="0"/>
                <a:sym typeface="Symbol"/>
              </a:rPr>
              <a:t></a:t>
            </a:r>
            <a:r>
              <a:rPr lang="cs-CZ" sz="2600" dirty="0" smtClean="0">
                <a:latin typeface="Cambria" pitchFamily="18" charset="0"/>
              </a:rPr>
              <a:t> (</a:t>
            </a:r>
            <a:r>
              <a:rPr lang="cs-CZ" sz="2600" dirty="0" smtClean="0">
                <a:latin typeface="Cambria" pitchFamily="18" charset="0"/>
                <a:sym typeface="Symbol"/>
              </a:rPr>
              <a:t></a:t>
            </a:r>
            <a:r>
              <a:rPr lang="cs-CZ" sz="2600" dirty="0" smtClean="0">
                <a:latin typeface="Cambria" pitchFamily="18" charset="0"/>
              </a:rPr>
              <a:t>) =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600" dirty="0" smtClean="0">
                <a:latin typeface="Cambria" pitchFamily="18" charset="0"/>
              </a:rPr>
              <a:t>16 070 </a:t>
            </a:r>
            <a:r>
              <a:rPr lang="cs-CZ" sz="2600" dirty="0" err="1" smtClean="0">
                <a:latin typeface="Cambria" pitchFamily="18" charset="0"/>
              </a:rPr>
              <a:t>mA</a:t>
            </a:r>
            <a:r>
              <a:rPr lang="cs-CZ" sz="2600" dirty="0" smtClean="0">
                <a:latin typeface="Cambria" pitchFamily="18" charset="0"/>
              </a:rPr>
              <a:t> (A) =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600" dirty="0" smtClean="0">
                <a:latin typeface="Cambria" pitchFamily="18" charset="0"/>
              </a:rPr>
              <a:t>35 </a:t>
            </a:r>
            <a:r>
              <a:rPr lang="cs-CZ" sz="2600" dirty="0" err="1" smtClean="0">
                <a:latin typeface="Cambria" pitchFamily="18" charset="0"/>
              </a:rPr>
              <a:t>kV</a:t>
            </a:r>
            <a:r>
              <a:rPr lang="cs-CZ" sz="2600" dirty="0" smtClean="0">
                <a:latin typeface="Cambria" pitchFamily="18" charset="0"/>
              </a:rPr>
              <a:t> (V) =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600" dirty="0" smtClean="0">
                <a:latin typeface="Cambria" pitchFamily="18" charset="0"/>
              </a:rPr>
              <a:t>0,047 M</a:t>
            </a:r>
            <a:r>
              <a:rPr lang="cs-CZ" sz="2600" dirty="0" smtClean="0">
                <a:latin typeface="Cambria" pitchFamily="18" charset="0"/>
                <a:sym typeface="Symbol"/>
              </a:rPr>
              <a:t></a:t>
            </a:r>
            <a:r>
              <a:rPr lang="cs-CZ" sz="2600" dirty="0" smtClean="0">
                <a:latin typeface="Cambria" pitchFamily="18" charset="0"/>
              </a:rPr>
              <a:t> (k</a:t>
            </a:r>
            <a:r>
              <a:rPr lang="cs-CZ" sz="2600" dirty="0" smtClean="0">
                <a:latin typeface="Cambria" pitchFamily="18" charset="0"/>
                <a:sym typeface="Symbol"/>
              </a:rPr>
              <a:t></a:t>
            </a:r>
            <a:r>
              <a:rPr lang="cs-CZ" sz="2600" dirty="0" smtClean="0">
                <a:latin typeface="Cambria" pitchFamily="18" charset="0"/>
              </a:rPr>
              <a:t>) = 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600" dirty="0" smtClean="0">
                <a:latin typeface="Cambria" pitchFamily="18" charset="0"/>
              </a:rPr>
              <a:t>12 500 V (</a:t>
            </a:r>
            <a:r>
              <a:rPr lang="cs-CZ" sz="2600" dirty="0" err="1" smtClean="0">
                <a:latin typeface="Cambria" pitchFamily="18" charset="0"/>
              </a:rPr>
              <a:t>kV</a:t>
            </a:r>
            <a:r>
              <a:rPr lang="cs-CZ" sz="2600" dirty="0" smtClean="0">
                <a:latin typeface="Cambria" pitchFamily="18" charset="0"/>
              </a:rPr>
              <a:t>) = 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600" dirty="0" smtClean="0">
                <a:latin typeface="Cambria" pitchFamily="18" charset="0"/>
              </a:rPr>
              <a:t>50,4 V (</a:t>
            </a:r>
            <a:r>
              <a:rPr lang="cs-CZ" sz="2600" dirty="0" err="1" smtClean="0">
                <a:latin typeface="Cambria" pitchFamily="18" charset="0"/>
              </a:rPr>
              <a:t>mV</a:t>
            </a:r>
            <a:r>
              <a:rPr lang="cs-CZ" sz="2600" dirty="0" smtClean="0">
                <a:latin typeface="Cambria" pitchFamily="18" charset="0"/>
              </a:rPr>
              <a:t>) =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600" dirty="0" smtClean="0">
                <a:latin typeface="Cambria" pitchFamily="18" charset="0"/>
              </a:rPr>
              <a:t>90 200 </a:t>
            </a:r>
            <a:r>
              <a:rPr lang="cs-CZ" sz="2600" dirty="0" smtClean="0">
                <a:latin typeface="Cambria" pitchFamily="18" charset="0"/>
                <a:sym typeface="Symbol"/>
              </a:rPr>
              <a:t>A</a:t>
            </a:r>
            <a:r>
              <a:rPr lang="cs-CZ" sz="2600" dirty="0" smtClean="0">
                <a:latin typeface="Cambria" pitchFamily="18" charset="0"/>
              </a:rPr>
              <a:t> (A) =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600" dirty="0" smtClean="0">
                <a:latin typeface="Cambria" pitchFamily="18" charset="0"/>
              </a:rPr>
              <a:t>90 200 </a:t>
            </a:r>
            <a:r>
              <a:rPr lang="cs-CZ" sz="2600" dirty="0" smtClean="0">
                <a:latin typeface="Cambria" pitchFamily="18" charset="0"/>
                <a:sym typeface="Symbol"/>
              </a:rPr>
              <a:t>A</a:t>
            </a:r>
            <a:r>
              <a:rPr lang="cs-CZ" sz="2600" dirty="0" smtClean="0">
                <a:latin typeface="Cambria" pitchFamily="18" charset="0"/>
              </a:rPr>
              <a:t> (</a:t>
            </a:r>
            <a:r>
              <a:rPr lang="cs-CZ" sz="2600" dirty="0" err="1" smtClean="0">
                <a:latin typeface="Cambria" pitchFamily="18" charset="0"/>
              </a:rPr>
              <a:t>mA</a:t>
            </a:r>
            <a:r>
              <a:rPr lang="cs-CZ" sz="2600" dirty="0" smtClean="0">
                <a:latin typeface="Cambria" pitchFamily="18" charset="0"/>
              </a:rPr>
              <a:t>) =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600" dirty="0" smtClean="0">
                <a:latin typeface="Cambria" pitchFamily="18" charset="0"/>
              </a:rPr>
              <a:t>580 </a:t>
            </a:r>
            <a:r>
              <a:rPr lang="cs-CZ" sz="2600" dirty="0" err="1" smtClean="0">
                <a:latin typeface="Cambria" pitchFamily="18" charset="0"/>
                <a:sym typeface="Symbol"/>
              </a:rPr>
              <a:t>mV</a:t>
            </a:r>
            <a:r>
              <a:rPr lang="cs-CZ" sz="2600" dirty="0" smtClean="0">
                <a:latin typeface="Cambria" pitchFamily="18" charset="0"/>
              </a:rPr>
              <a:t> (V) =</a:t>
            </a:r>
            <a:endParaRPr lang="cs-CZ" sz="2600" dirty="0">
              <a:latin typeface="Cambria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8043890" cy="92869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algn="l" rotWithShape="0">
                    <a:schemeClr val="tx2">
                      <a:lumMod val="50000"/>
                      <a:alpha val="40000"/>
                    </a:schemeClr>
                  </a:outerShdw>
                </a:effectLst>
                <a:latin typeface="Cambria" pitchFamily="18" charset="0"/>
                <a:cs typeface="Arial" pitchFamily="34" charset="0"/>
              </a:rPr>
              <a:t>Převeď - výsledky: </a:t>
            </a:r>
            <a:endParaRPr lang="cs-CZ" dirty="0">
              <a:solidFill>
                <a:schemeClr val="accent1">
                  <a:lumMod val="75000"/>
                </a:schemeClr>
              </a:solidFill>
              <a:effectLst>
                <a:outerShdw blurRad="50800" dist="38100" algn="l" rotWithShape="0">
                  <a:schemeClr val="tx2">
                    <a:lumMod val="50000"/>
                    <a:alpha val="40000"/>
                  </a:schemeClr>
                </a:outerShdw>
              </a:effectLst>
              <a:latin typeface="Cambria" pitchFamily="18" charset="0"/>
              <a:cs typeface="Arial" pitchFamily="34" charset="0"/>
            </a:endParaRPr>
          </a:p>
        </p:txBody>
      </p: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7715272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14348" y="1928802"/>
            <a:ext cx="471490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600" dirty="0" smtClean="0">
                <a:latin typeface="Cambria" pitchFamily="18" charset="0"/>
              </a:rPr>
              <a:t>1,54 </a:t>
            </a:r>
            <a:r>
              <a:rPr lang="cs-CZ" sz="2600" dirty="0" err="1" smtClean="0">
                <a:latin typeface="Cambria" pitchFamily="18" charset="0"/>
              </a:rPr>
              <a:t>kV</a:t>
            </a:r>
            <a:r>
              <a:rPr lang="cs-CZ" sz="2600" dirty="0" smtClean="0">
                <a:latin typeface="Cambria" pitchFamily="18" charset="0"/>
              </a:rPr>
              <a:t> = 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</a:rPr>
              <a:t>1 540 V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600" dirty="0" smtClean="0">
                <a:latin typeface="Cambria" pitchFamily="18" charset="0"/>
              </a:rPr>
              <a:t>0,018 M</a:t>
            </a:r>
            <a:r>
              <a:rPr lang="cs-CZ" sz="2600" dirty="0" smtClean="0">
                <a:latin typeface="Cambria" pitchFamily="18" charset="0"/>
                <a:sym typeface="Symbol"/>
              </a:rPr>
              <a:t></a:t>
            </a:r>
            <a:r>
              <a:rPr lang="cs-CZ" sz="2600" dirty="0" smtClean="0">
                <a:latin typeface="Cambria" pitchFamily="18" charset="0"/>
              </a:rPr>
              <a:t> = 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</a:rPr>
              <a:t>18 000 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  <a:sym typeface="Symbol"/>
              </a:rPr>
              <a:t>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</a:rPr>
              <a:t> 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600" dirty="0" smtClean="0">
                <a:latin typeface="Cambria" pitchFamily="18" charset="0"/>
              </a:rPr>
              <a:t>16 070 </a:t>
            </a:r>
            <a:r>
              <a:rPr lang="cs-CZ" sz="2600" dirty="0" err="1" smtClean="0">
                <a:latin typeface="Cambria" pitchFamily="18" charset="0"/>
              </a:rPr>
              <a:t>mA</a:t>
            </a:r>
            <a:r>
              <a:rPr lang="cs-CZ" sz="2600" dirty="0" smtClean="0">
                <a:latin typeface="Cambria" pitchFamily="18" charset="0"/>
              </a:rPr>
              <a:t> = 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</a:rPr>
              <a:t>16,07 A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600" dirty="0" smtClean="0">
                <a:latin typeface="Cambria" pitchFamily="18" charset="0"/>
              </a:rPr>
              <a:t>35 </a:t>
            </a:r>
            <a:r>
              <a:rPr lang="cs-CZ" sz="2600" dirty="0" err="1" smtClean="0">
                <a:latin typeface="Cambria" pitchFamily="18" charset="0"/>
              </a:rPr>
              <a:t>kV</a:t>
            </a:r>
            <a:r>
              <a:rPr lang="cs-CZ" sz="2600" dirty="0" smtClean="0">
                <a:latin typeface="Cambria" pitchFamily="18" charset="0"/>
              </a:rPr>
              <a:t> = 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</a:rPr>
              <a:t>35 000 V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600" dirty="0" smtClean="0">
                <a:latin typeface="Cambria" pitchFamily="18" charset="0"/>
              </a:rPr>
              <a:t>0,047 M</a:t>
            </a:r>
            <a:r>
              <a:rPr lang="cs-CZ" sz="2600" dirty="0" smtClean="0">
                <a:latin typeface="Cambria" pitchFamily="18" charset="0"/>
                <a:sym typeface="Symbol"/>
              </a:rPr>
              <a:t></a:t>
            </a:r>
            <a:r>
              <a:rPr lang="cs-CZ" sz="2600" dirty="0" smtClean="0">
                <a:latin typeface="Cambria" pitchFamily="18" charset="0"/>
              </a:rPr>
              <a:t> = 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</a:rPr>
              <a:t>47 k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  <a:sym typeface="Symbol"/>
              </a:rPr>
              <a:t></a:t>
            </a:r>
            <a:r>
              <a:rPr lang="cs-CZ" sz="2600" dirty="0" smtClean="0">
                <a:latin typeface="Cambria" pitchFamily="18" charset="0"/>
              </a:rPr>
              <a:t> 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600" dirty="0" smtClean="0">
                <a:latin typeface="Cambria" pitchFamily="18" charset="0"/>
              </a:rPr>
              <a:t>12 500 V = 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</a:rPr>
              <a:t>12,5 </a:t>
            </a:r>
            <a:r>
              <a:rPr lang="cs-CZ" sz="2600" dirty="0" err="1" smtClean="0">
                <a:solidFill>
                  <a:srgbClr val="C00000"/>
                </a:solidFill>
                <a:latin typeface="Cambria" pitchFamily="18" charset="0"/>
              </a:rPr>
              <a:t>kV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</a:rPr>
              <a:t> 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600" dirty="0" smtClean="0">
                <a:latin typeface="Cambria" pitchFamily="18" charset="0"/>
              </a:rPr>
              <a:t>50,4 V = 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</a:rPr>
              <a:t>50 400 </a:t>
            </a:r>
            <a:r>
              <a:rPr lang="cs-CZ" sz="2600" dirty="0" err="1" smtClean="0">
                <a:solidFill>
                  <a:srgbClr val="C00000"/>
                </a:solidFill>
                <a:latin typeface="Cambria" pitchFamily="18" charset="0"/>
              </a:rPr>
              <a:t>mV</a:t>
            </a:r>
            <a:endParaRPr lang="cs-CZ" sz="2600" dirty="0" smtClean="0">
              <a:solidFill>
                <a:srgbClr val="C00000"/>
              </a:solidFill>
              <a:latin typeface="Cambria" pitchFamily="18" charset="0"/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sz="2600" dirty="0" smtClean="0">
                <a:latin typeface="Cambria" pitchFamily="18" charset="0"/>
              </a:rPr>
              <a:t>90 200 </a:t>
            </a:r>
            <a:r>
              <a:rPr lang="cs-CZ" sz="2600" dirty="0" smtClean="0">
                <a:latin typeface="Cambria" pitchFamily="18" charset="0"/>
                <a:sym typeface="Symbol"/>
              </a:rPr>
              <a:t>A</a:t>
            </a:r>
            <a:r>
              <a:rPr lang="cs-CZ" sz="2600" dirty="0" smtClean="0">
                <a:latin typeface="Cambria" pitchFamily="18" charset="0"/>
              </a:rPr>
              <a:t> = 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</a:rPr>
              <a:t>0,090 2 A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600" dirty="0" smtClean="0">
                <a:latin typeface="Cambria" pitchFamily="18" charset="0"/>
              </a:rPr>
              <a:t>90 200 </a:t>
            </a:r>
            <a:r>
              <a:rPr lang="cs-CZ" sz="2600" dirty="0" smtClean="0">
                <a:latin typeface="Cambria" pitchFamily="18" charset="0"/>
                <a:sym typeface="Symbol"/>
              </a:rPr>
              <a:t>A</a:t>
            </a:r>
            <a:r>
              <a:rPr lang="cs-CZ" sz="2600" dirty="0" smtClean="0">
                <a:latin typeface="Cambria" pitchFamily="18" charset="0"/>
              </a:rPr>
              <a:t> = 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</a:rPr>
              <a:t>90,2 </a:t>
            </a:r>
            <a:r>
              <a:rPr lang="cs-CZ" sz="2600" dirty="0" err="1" smtClean="0">
                <a:solidFill>
                  <a:srgbClr val="C00000"/>
                </a:solidFill>
                <a:latin typeface="Cambria" pitchFamily="18" charset="0"/>
              </a:rPr>
              <a:t>mA</a:t>
            </a:r>
            <a:endParaRPr lang="cs-CZ" sz="2600" dirty="0" smtClean="0">
              <a:solidFill>
                <a:srgbClr val="C00000"/>
              </a:solidFill>
              <a:latin typeface="Cambria" pitchFamily="18" charset="0"/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sz="2600" dirty="0" smtClean="0">
                <a:latin typeface="Cambria" pitchFamily="18" charset="0"/>
              </a:rPr>
              <a:t>580 </a:t>
            </a:r>
            <a:r>
              <a:rPr lang="cs-CZ" sz="2600" dirty="0" err="1" smtClean="0">
                <a:latin typeface="Cambria" pitchFamily="18" charset="0"/>
                <a:sym typeface="Symbol"/>
              </a:rPr>
              <a:t>mV</a:t>
            </a:r>
            <a:r>
              <a:rPr lang="cs-CZ" sz="2600" dirty="0" smtClean="0">
                <a:latin typeface="Cambria" pitchFamily="18" charset="0"/>
              </a:rPr>
              <a:t> (V) = 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</a:rPr>
              <a:t>0,58 V</a:t>
            </a:r>
            <a:endParaRPr lang="cs-CZ" sz="2600" dirty="0">
              <a:solidFill>
                <a:srgbClr val="C00000"/>
              </a:solidFill>
              <a:latin typeface="Cambria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785786" y="1928802"/>
            <a:ext cx="7643866" cy="44832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latin typeface="Cambria" pitchFamily="18" charset="0"/>
              </a:rPr>
              <a:t>Jak velký el. proud prochází spirálou žehličky              s odporem 46 </a:t>
            </a:r>
            <a:r>
              <a:rPr lang="cs-CZ" sz="2600" dirty="0" smtClean="0">
                <a:latin typeface="Cambria" pitchFamily="18" charset="0"/>
                <a:sym typeface="Symbol"/>
              </a:rPr>
              <a:t> při napětí 230 V?</a:t>
            </a:r>
            <a:endParaRPr lang="cs-CZ" sz="2600" dirty="0" smtClean="0">
              <a:latin typeface="Cambria" pitchFamily="18" charset="0"/>
            </a:endParaRPr>
          </a:p>
          <a:p>
            <a:r>
              <a:rPr lang="cs-CZ" sz="2600" dirty="0" smtClean="0">
                <a:latin typeface="Cambria" pitchFamily="18" charset="0"/>
              </a:rPr>
              <a:t>----------------------------------------------------------</a:t>
            </a:r>
          </a:p>
          <a:p>
            <a:r>
              <a:rPr lang="cs-CZ" sz="2600" dirty="0" smtClean="0">
                <a:latin typeface="Cambria" pitchFamily="18" charset="0"/>
              </a:rPr>
              <a:t>I = ? A</a:t>
            </a:r>
          </a:p>
          <a:p>
            <a:r>
              <a:rPr lang="cs-CZ" sz="2600" dirty="0" smtClean="0">
                <a:latin typeface="Cambria" pitchFamily="18" charset="0"/>
                <a:sym typeface="Symbol"/>
              </a:rPr>
              <a:t>R</a:t>
            </a:r>
            <a:r>
              <a:rPr lang="cs-CZ" sz="2600" dirty="0" smtClean="0">
                <a:latin typeface="Cambria" pitchFamily="18" charset="0"/>
              </a:rPr>
              <a:t> = 46 </a:t>
            </a:r>
            <a:r>
              <a:rPr lang="cs-CZ" sz="2600" dirty="0" smtClean="0">
                <a:latin typeface="Cambria" pitchFamily="18" charset="0"/>
                <a:sym typeface="Symbol"/>
              </a:rPr>
              <a:t></a:t>
            </a:r>
            <a:endParaRPr lang="cs-CZ" sz="2600" dirty="0" smtClean="0">
              <a:latin typeface="Cambria" pitchFamily="18" charset="0"/>
            </a:endParaRPr>
          </a:p>
          <a:p>
            <a:r>
              <a:rPr lang="cs-CZ" sz="2600" dirty="0" smtClean="0">
                <a:latin typeface="Cambria" pitchFamily="18" charset="0"/>
              </a:rPr>
              <a:t>U = 230 V</a:t>
            </a:r>
            <a:endParaRPr lang="cs-CZ" sz="2600" baseline="30000" dirty="0" smtClean="0">
              <a:latin typeface="Cambria" pitchFamily="18" charset="0"/>
            </a:endParaRPr>
          </a:p>
          <a:p>
            <a:r>
              <a:rPr lang="cs-CZ" sz="2600" baseline="30000" dirty="0" smtClean="0">
                <a:latin typeface="Cambria" pitchFamily="18" charset="0"/>
              </a:rPr>
              <a:t>----------------------------------------------</a:t>
            </a:r>
          </a:p>
          <a:p>
            <a:r>
              <a:rPr lang="cs-CZ" sz="2600" dirty="0" smtClean="0">
                <a:latin typeface="Cambria" pitchFamily="18" charset="0"/>
              </a:rPr>
              <a:t>I = U : R</a:t>
            </a:r>
          </a:p>
          <a:p>
            <a:r>
              <a:rPr lang="cs-CZ" sz="2600" dirty="0" smtClean="0">
                <a:latin typeface="Cambria" pitchFamily="18" charset="0"/>
              </a:rPr>
              <a:t>I = 230 : 46 </a:t>
            </a:r>
          </a:p>
          <a:p>
            <a:r>
              <a:rPr lang="cs-CZ" sz="2600" dirty="0" smtClean="0">
                <a:latin typeface="Cambria" pitchFamily="18" charset="0"/>
              </a:rPr>
              <a:t>I = 5 A</a:t>
            </a:r>
          </a:p>
          <a:p>
            <a:r>
              <a:rPr lang="cs-CZ" sz="2600" dirty="0" smtClean="0">
                <a:latin typeface="Cambria" pitchFamily="18" charset="0"/>
              </a:rPr>
              <a:t>Spirálou prochází el. proud 5 A.</a:t>
            </a:r>
            <a:endParaRPr lang="cs-CZ" sz="2600" dirty="0">
              <a:latin typeface="Cambria" pitchFamily="18" charset="0"/>
            </a:endParaRPr>
          </a:p>
        </p:txBody>
      </p:sp>
      <p:sp>
        <p:nvSpPr>
          <p:cNvPr id="10" name="Obdélník se zakulaceným příčným rohem 9"/>
          <p:cNvSpPr/>
          <p:nvPr/>
        </p:nvSpPr>
        <p:spPr>
          <a:xfrm>
            <a:off x="785786" y="3143248"/>
            <a:ext cx="4500594" cy="3214710"/>
          </a:xfrm>
          <a:prstGeom prst="round2DiagRect">
            <a:avLst>
              <a:gd name="adj1" fmla="val 7829"/>
              <a:gd name="adj2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Cambria" pitchFamily="18" charset="0"/>
              </a:rPr>
              <a:t>Řešení</a:t>
            </a:r>
            <a:endParaRPr lang="cs-CZ" sz="3600" dirty="0">
              <a:solidFill>
                <a:schemeClr val="tx1"/>
              </a:solidFill>
              <a:latin typeface="Cambria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8043890" cy="92869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algn="l" rotWithShape="0">
                    <a:schemeClr val="tx2">
                      <a:lumMod val="50000"/>
                      <a:alpha val="40000"/>
                    </a:schemeClr>
                  </a:outerShdw>
                </a:effectLst>
                <a:latin typeface="Cambria" pitchFamily="18" charset="0"/>
                <a:cs typeface="Arial" pitchFamily="34" charset="0"/>
              </a:rPr>
              <a:t>Příklad 1 – výpočet el. proudu </a:t>
            </a:r>
            <a:endParaRPr lang="cs-CZ" dirty="0">
              <a:solidFill>
                <a:schemeClr val="accent1">
                  <a:lumMod val="75000"/>
                </a:schemeClr>
              </a:solidFill>
              <a:effectLst>
                <a:outerShdw blurRad="50800" dist="38100" algn="l" rotWithShape="0">
                  <a:schemeClr val="tx2">
                    <a:lumMod val="50000"/>
                    <a:alpha val="40000"/>
                  </a:schemeClr>
                </a:outerShdw>
              </a:effectLst>
              <a:latin typeface="Cambria" pitchFamily="18" charset="0"/>
              <a:cs typeface="Arial" pitchFamily="34" charset="0"/>
            </a:endParaRPr>
          </a:p>
        </p:txBody>
      </p: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7715272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785786" y="1928803"/>
            <a:ext cx="7643866" cy="47602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latin typeface="Cambria" pitchFamily="18" charset="0"/>
              </a:rPr>
              <a:t>Při jakém napětí prochází rezistorem s odporem 0,05 k</a:t>
            </a:r>
            <a:r>
              <a:rPr lang="cs-CZ" sz="2600" dirty="0" smtClean="0">
                <a:latin typeface="Cambria" pitchFamily="18" charset="0"/>
                <a:sym typeface="Symbol"/>
              </a:rPr>
              <a:t></a:t>
            </a:r>
            <a:r>
              <a:rPr lang="cs-CZ" sz="2600" dirty="0" smtClean="0">
                <a:latin typeface="Cambria" pitchFamily="18" charset="0"/>
              </a:rPr>
              <a:t> el. proud 200 </a:t>
            </a:r>
            <a:r>
              <a:rPr lang="cs-CZ" sz="2600" dirty="0" err="1" smtClean="0">
                <a:latin typeface="Cambria" pitchFamily="18" charset="0"/>
              </a:rPr>
              <a:t>mA</a:t>
            </a:r>
            <a:r>
              <a:rPr lang="cs-CZ" sz="2600" dirty="0" smtClean="0">
                <a:latin typeface="Cambria" pitchFamily="18" charset="0"/>
              </a:rPr>
              <a:t>?</a:t>
            </a:r>
          </a:p>
          <a:p>
            <a:r>
              <a:rPr lang="cs-CZ" sz="2600" dirty="0" smtClean="0">
                <a:latin typeface="Cambria" pitchFamily="18" charset="0"/>
              </a:rPr>
              <a:t>----------------------------------------------------------</a:t>
            </a:r>
          </a:p>
          <a:p>
            <a:r>
              <a:rPr lang="cs-CZ" sz="2600" dirty="0" smtClean="0">
                <a:latin typeface="Cambria" pitchFamily="18" charset="0"/>
              </a:rPr>
              <a:t>U = ? V</a:t>
            </a:r>
          </a:p>
          <a:p>
            <a:r>
              <a:rPr lang="cs-CZ" sz="2600" dirty="0" smtClean="0">
                <a:latin typeface="Cambria" pitchFamily="18" charset="0"/>
              </a:rPr>
              <a:t>R = 0,05 k</a:t>
            </a:r>
            <a:r>
              <a:rPr lang="cs-CZ" sz="2600" dirty="0" smtClean="0">
                <a:latin typeface="Cambria" pitchFamily="18" charset="0"/>
                <a:sym typeface="Symbol"/>
              </a:rPr>
              <a:t> = 50 </a:t>
            </a:r>
            <a:endParaRPr lang="cs-CZ" sz="2600" dirty="0" smtClean="0">
              <a:latin typeface="Cambria" pitchFamily="18" charset="0"/>
            </a:endParaRPr>
          </a:p>
          <a:p>
            <a:r>
              <a:rPr lang="cs-CZ" sz="2600" dirty="0" smtClean="0">
                <a:latin typeface="Cambria" pitchFamily="18" charset="0"/>
              </a:rPr>
              <a:t>I = 200 </a:t>
            </a:r>
            <a:r>
              <a:rPr lang="cs-CZ" sz="2600" dirty="0" err="1" smtClean="0">
                <a:latin typeface="Cambria" pitchFamily="18" charset="0"/>
              </a:rPr>
              <a:t>mA</a:t>
            </a:r>
            <a:r>
              <a:rPr lang="cs-CZ" sz="2600" dirty="0" smtClean="0">
                <a:latin typeface="Cambria" pitchFamily="18" charset="0"/>
              </a:rPr>
              <a:t> = 0,2 A</a:t>
            </a:r>
            <a:r>
              <a:rPr lang="cs-CZ" sz="2600" baseline="30000" dirty="0" smtClean="0">
                <a:latin typeface="Cambria" pitchFamily="18" charset="0"/>
              </a:rPr>
              <a:t> </a:t>
            </a:r>
            <a:r>
              <a:rPr lang="cs-CZ" sz="2600" dirty="0" smtClean="0">
                <a:latin typeface="Cambria" pitchFamily="18" charset="0"/>
              </a:rPr>
              <a:t> </a:t>
            </a:r>
          </a:p>
          <a:p>
            <a:r>
              <a:rPr lang="cs-CZ" sz="2600" dirty="0" smtClean="0">
                <a:latin typeface="Cambria" pitchFamily="18" charset="0"/>
              </a:rPr>
              <a:t>--------------------</a:t>
            </a:r>
          </a:p>
          <a:p>
            <a:r>
              <a:rPr lang="cs-CZ" sz="2600" dirty="0" smtClean="0">
                <a:latin typeface="Cambria" pitchFamily="18" charset="0"/>
              </a:rPr>
              <a:t>U = I </a:t>
            </a:r>
            <a:r>
              <a:rPr lang="cs-CZ" sz="2600" dirty="0" smtClean="0">
                <a:latin typeface="Cambria" pitchFamily="18" charset="0"/>
                <a:sym typeface="Symbol"/>
              </a:rPr>
              <a:t> R</a:t>
            </a:r>
          </a:p>
          <a:p>
            <a:r>
              <a:rPr lang="cs-CZ" sz="2600" dirty="0" smtClean="0">
                <a:latin typeface="Cambria" pitchFamily="18" charset="0"/>
                <a:sym typeface="Symbol"/>
              </a:rPr>
              <a:t>U = 0,2  50</a:t>
            </a:r>
          </a:p>
          <a:p>
            <a:r>
              <a:rPr lang="cs-CZ" sz="2600" dirty="0" smtClean="0">
                <a:latin typeface="Cambria" pitchFamily="18" charset="0"/>
                <a:sym typeface="Symbol"/>
              </a:rPr>
              <a:t>U = 10 V</a:t>
            </a:r>
          </a:p>
          <a:p>
            <a:r>
              <a:rPr lang="cs-CZ" sz="2600" dirty="0" smtClean="0">
                <a:latin typeface="Cambria" pitchFamily="18" charset="0"/>
                <a:sym typeface="Symbol"/>
              </a:rPr>
              <a:t>Elektrické napětí je 10 V. </a:t>
            </a:r>
            <a:endParaRPr lang="cs-CZ" sz="2600" dirty="0" smtClean="0">
              <a:latin typeface="Cambria" pitchFamily="18" charset="0"/>
            </a:endParaRPr>
          </a:p>
          <a:p>
            <a:endParaRPr lang="cs-CZ" sz="2600" baseline="30000" dirty="0" smtClean="0">
              <a:latin typeface="Cambria" pitchFamily="18" charset="0"/>
            </a:endParaRPr>
          </a:p>
        </p:txBody>
      </p:sp>
      <p:sp>
        <p:nvSpPr>
          <p:cNvPr id="10" name="Obdélník se zakulaceným příčným rohem 9"/>
          <p:cNvSpPr/>
          <p:nvPr/>
        </p:nvSpPr>
        <p:spPr>
          <a:xfrm>
            <a:off x="857224" y="3143248"/>
            <a:ext cx="4857784" cy="3214710"/>
          </a:xfrm>
          <a:prstGeom prst="round2DiagRect">
            <a:avLst>
              <a:gd name="adj1" fmla="val 7829"/>
              <a:gd name="adj2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Cambria" pitchFamily="18" charset="0"/>
              </a:rPr>
              <a:t>Řešení</a:t>
            </a:r>
            <a:endParaRPr lang="cs-CZ" sz="3600" dirty="0">
              <a:solidFill>
                <a:schemeClr val="tx1"/>
              </a:solidFill>
              <a:latin typeface="Cambria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8043890" cy="92869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algn="l" rotWithShape="0">
                    <a:schemeClr val="tx2">
                      <a:lumMod val="50000"/>
                      <a:alpha val="40000"/>
                    </a:schemeClr>
                  </a:outerShdw>
                </a:effectLst>
                <a:latin typeface="Cambria" pitchFamily="18" charset="0"/>
                <a:cs typeface="Arial" pitchFamily="34" charset="0"/>
              </a:rPr>
              <a:t>Příklad 2 – výpočet el. napětí</a:t>
            </a:r>
            <a:endParaRPr lang="cs-CZ" dirty="0">
              <a:solidFill>
                <a:schemeClr val="accent1">
                  <a:lumMod val="75000"/>
                </a:schemeClr>
              </a:solidFill>
              <a:effectLst>
                <a:outerShdw blurRad="50800" dist="38100" algn="l" rotWithShape="0">
                  <a:schemeClr val="tx2">
                    <a:lumMod val="50000"/>
                    <a:alpha val="40000"/>
                  </a:schemeClr>
                </a:outerShdw>
              </a:effectLst>
              <a:latin typeface="Cambria" pitchFamily="18" charset="0"/>
              <a:cs typeface="Arial" pitchFamily="34" charset="0"/>
            </a:endParaRPr>
          </a:p>
        </p:txBody>
      </p: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7715272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785786" y="1928802"/>
            <a:ext cx="7643866" cy="43601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latin typeface="Cambria" pitchFamily="18" charset="0"/>
              </a:rPr>
              <a:t>Jaký odpor má spotřebič, prochází-li jím při napětí 12 V el. proud 600 </a:t>
            </a:r>
            <a:r>
              <a:rPr lang="cs-CZ" sz="2600" dirty="0" err="1" smtClean="0">
                <a:latin typeface="Cambria" pitchFamily="18" charset="0"/>
              </a:rPr>
              <a:t>mA</a:t>
            </a:r>
            <a:r>
              <a:rPr lang="cs-CZ" sz="2600" dirty="0" smtClean="0">
                <a:latin typeface="Cambria" pitchFamily="18" charset="0"/>
                <a:sym typeface="Symbol"/>
              </a:rPr>
              <a:t>?</a:t>
            </a:r>
            <a:endParaRPr lang="cs-CZ" sz="2600" dirty="0" smtClean="0">
              <a:latin typeface="Cambria" pitchFamily="18" charset="0"/>
            </a:endParaRPr>
          </a:p>
          <a:p>
            <a:r>
              <a:rPr lang="cs-CZ" sz="2600" dirty="0" smtClean="0">
                <a:latin typeface="Cambria" pitchFamily="18" charset="0"/>
              </a:rPr>
              <a:t>----------------------------------------------------------</a:t>
            </a:r>
          </a:p>
          <a:p>
            <a:r>
              <a:rPr lang="cs-CZ" sz="2600" dirty="0" smtClean="0">
                <a:latin typeface="Cambria" pitchFamily="18" charset="0"/>
              </a:rPr>
              <a:t>R= ? </a:t>
            </a:r>
            <a:r>
              <a:rPr lang="cs-CZ" sz="2600" dirty="0" smtClean="0">
                <a:latin typeface="Cambria" pitchFamily="18" charset="0"/>
                <a:sym typeface="Symbol"/>
              </a:rPr>
              <a:t> </a:t>
            </a:r>
            <a:endParaRPr lang="cs-CZ" sz="2600" dirty="0" smtClean="0">
              <a:latin typeface="Cambria" pitchFamily="18" charset="0"/>
            </a:endParaRPr>
          </a:p>
          <a:p>
            <a:r>
              <a:rPr lang="cs-CZ" sz="2600" dirty="0" smtClean="0">
                <a:latin typeface="Cambria" pitchFamily="18" charset="0"/>
                <a:sym typeface="Symbol"/>
              </a:rPr>
              <a:t>U</a:t>
            </a:r>
            <a:r>
              <a:rPr lang="cs-CZ" sz="2600" dirty="0" smtClean="0">
                <a:latin typeface="Cambria" pitchFamily="18" charset="0"/>
              </a:rPr>
              <a:t> = 12 V</a:t>
            </a:r>
          </a:p>
          <a:p>
            <a:r>
              <a:rPr lang="cs-CZ" sz="2600" dirty="0" smtClean="0">
                <a:latin typeface="Cambria" pitchFamily="18" charset="0"/>
              </a:rPr>
              <a:t>I = 600 </a:t>
            </a:r>
            <a:r>
              <a:rPr lang="cs-CZ" sz="2600" dirty="0" err="1" smtClean="0">
                <a:latin typeface="Cambria" pitchFamily="18" charset="0"/>
              </a:rPr>
              <a:t>mA</a:t>
            </a:r>
            <a:r>
              <a:rPr lang="cs-CZ" sz="2600" dirty="0" smtClean="0">
                <a:latin typeface="Cambria" pitchFamily="18" charset="0"/>
              </a:rPr>
              <a:t> = 0,6 A</a:t>
            </a:r>
            <a:endParaRPr lang="cs-CZ" sz="2600" baseline="30000" dirty="0" smtClean="0">
              <a:latin typeface="Cambria" pitchFamily="18" charset="0"/>
            </a:endParaRPr>
          </a:p>
          <a:p>
            <a:r>
              <a:rPr lang="cs-CZ" sz="2600" baseline="30000" dirty="0" smtClean="0">
                <a:latin typeface="Cambria" pitchFamily="18" charset="0"/>
              </a:rPr>
              <a:t>----------------------------------------------</a:t>
            </a:r>
          </a:p>
          <a:p>
            <a:r>
              <a:rPr lang="cs-CZ" sz="2600" dirty="0" smtClean="0">
                <a:latin typeface="Cambria" pitchFamily="18" charset="0"/>
              </a:rPr>
              <a:t>R = U : I</a:t>
            </a:r>
          </a:p>
          <a:p>
            <a:r>
              <a:rPr lang="cs-CZ" sz="2600" dirty="0" smtClean="0">
                <a:latin typeface="Cambria" pitchFamily="18" charset="0"/>
              </a:rPr>
              <a:t>R = 12 : 0,6 </a:t>
            </a:r>
          </a:p>
          <a:p>
            <a:r>
              <a:rPr lang="cs-CZ" sz="2600" dirty="0" smtClean="0">
                <a:latin typeface="Cambria" pitchFamily="18" charset="0"/>
              </a:rPr>
              <a:t>R = 20 </a:t>
            </a:r>
            <a:r>
              <a:rPr lang="cs-CZ" sz="2600" dirty="0" smtClean="0">
                <a:latin typeface="Cambria" pitchFamily="18" charset="0"/>
                <a:sym typeface="Symbol"/>
              </a:rPr>
              <a:t> </a:t>
            </a:r>
            <a:endParaRPr lang="cs-CZ" sz="2600" dirty="0" smtClean="0">
              <a:latin typeface="Cambria" pitchFamily="18" charset="0"/>
            </a:endParaRPr>
          </a:p>
          <a:p>
            <a:r>
              <a:rPr lang="cs-CZ" sz="2600" dirty="0" smtClean="0">
                <a:latin typeface="Cambria" pitchFamily="18" charset="0"/>
              </a:rPr>
              <a:t>Spotřebič má odpor 20 </a:t>
            </a:r>
            <a:r>
              <a:rPr lang="cs-CZ" sz="2600" dirty="0" smtClean="0">
                <a:latin typeface="Cambria" pitchFamily="18" charset="0"/>
                <a:sym typeface="Symbol"/>
              </a:rPr>
              <a:t>.</a:t>
            </a:r>
            <a:endParaRPr lang="cs-CZ" sz="2600" dirty="0">
              <a:latin typeface="Cambria" pitchFamily="18" charset="0"/>
            </a:endParaRPr>
          </a:p>
        </p:txBody>
      </p:sp>
      <p:sp>
        <p:nvSpPr>
          <p:cNvPr id="10" name="Obdélník se zakulaceným příčným rohem 9"/>
          <p:cNvSpPr/>
          <p:nvPr/>
        </p:nvSpPr>
        <p:spPr>
          <a:xfrm>
            <a:off x="785786" y="3143248"/>
            <a:ext cx="4500594" cy="3214710"/>
          </a:xfrm>
          <a:prstGeom prst="round2DiagRect">
            <a:avLst>
              <a:gd name="adj1" fmla="val 7829"/>
              <a:gd name="adj2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Cambria" pitchFamily="18" charset="0"/>
              </a:rPr>
              <a:t>Řešení</a:t>
            </a:r>
            <a:endParaRPr lang="cs-CZ" sz="3600" dirty="0">
              <a:solidFill>
                <a:schemeClr val="tx1"/>
              </a:solidFill>
              <a:latin typeface="Cambria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8043890" cy="92869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algn="l" rotWithShape="0">
                    <a:schemeClr val="tx2">
                      <a:lumMod val="50000"/>
                      <a:alpha val="40000"/>
                    </a:schemeClr>
                  </a:outerShdw>
                </a:effectLst>
                <a:latin typeface="Cambria" pitchFamily="18" charset="0"/>
                <a:cs typeface="Arial" pitchFamily="34" charset="0"/>
              </a:rPr>
              <a:t>Příklad 3 – výpočet el. odporu </a:t>
            </a:r>
            <a:endParaRPr lang="cs-CZ" dirty="0">
              <a:solidFill>
                <a:schemeClr val="accent1">
                  <a:lumMod val="75000"/>
                </a:schemeClr>
              </a:solidFill>
              <a:effectLst>
                <a:outerShdw blurRad="50800" dist="38100" algn="l" rotWithShape="0">
                  <a:schemeClr val="tx2">
                    <a:lumMod val="50000"/>
                    <a:alpha val="40000"/>
                  </a:schemeClr>
                </a:outerShdw>
              </a:effectLst>
              <a:latin typeface="Cambria" pitchFamily="18" charset="0"/>
              <a:cs typeface="Arial" pitchFamily="34" charset="0"/>
            </a:endParaRPr>
          </a:p>
        </p:txBody>
      </p: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7715272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algn="l" rotWithShape="0">
                    <a:schemeClr val="tx2">
                      <a:lumMod val="50000"/>
                      <a:alpha val="40000"/>
                    </a:schemeClr>
                  </a:outerShdw>
                </a:effectLst>
                <a:latin typeface="Arial" pitchFamily="34" charset="0"/>
                <a:cs typeface="Arial" pitchFamily="34" charset="0"/>
              </a:rPr>
              <a:t>Citace</a:t>
            </a:r>
            <a:endParaRPr lang="cs-CZ" dirty="0">
              <a:solidFill>
                <a:schemeClr val="accent1">
                  <a:lumMod val="75000"/>
                </a:schemeClr>
              </a:solidFill>
              <a:effectLst>
                <a:outerShdw blurRad="50800" dist="38100" algn="l" rotWithShape="0">
                  <a:schemeClr val="tx2">
                    <a:lumMod val="50000"/>
                    <a:alpha val="40000"/>
                  </a:scheme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Cambria" pitchFamily="18" charset="0"/>
                <a:cs typeface="Arial" pitchFamily="34" charset="0"/>
              </a:rPr>
              <a:t>Text: vlastní autorské dílo</a:t>
            </a:r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Vlastní 1">
      <a:dk1>
        <a:sysClr val="windowText" lastClr="000000"/>
      </a:dk1>
      <a:lt1>
        <a:sysClr val="window" lastClr="FFFFFF"/>
      </a:lt1>
      <a:dk2>
        <a:srgbClr val="FF9596"/>
      </a:dk2>
      <a:lt2>
        <a:srgbClr val="F4E7ED"/>
      </a:lt2>
      <a:accent1>
        <a:srgbClr val="BF0000"/>
      </a:accent1>
      <a:accent2>
        <a:srgbClr val="C00000"/>
      </a:accent2>
      <a:accent3>
        <a:srgbClr val="990000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687</TotalTime>
  <Words>522</Words>
  <Application>Microsoft Office PowerPoint</Application>
  <PresentationFormat>Předvádění na obrazovce (4:3)</PresentationFormat>
  <Paragraphs>94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Snímek 1</vt:lpstr>
      <vt:lpstr>Anotace</vt:lpstr>
      <vt:lpstr>Snímek 3</vt:lpstr>
      <vt:lpstr>Ohmův zákon</vt:lpstr>
      <vt:lpstr>Snímek 5</vt:lpstr>
      <vt:lpstr>Převeď: </vt:lpstr>
      <vt:lpstr>Převeď - výsledky: </vt:lpstr>
      <vt:lpstr>Příklad 1 – výpočet el. proudu </vt:lpstr>
      <vt:lpstr>Příklad 2 – výpočet el. napětí</vt:lpstr>
      <vt:lpstr>Příklad 3 – výpočet el. odporu 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Hra</dc:title>
  <dc:creator>user</dc:creator>
  <cp:lastModifiedBy>ZŠ Uh.Ostroh</cp:lastModifiedBy>
  <cp:revision>114</cp:revision>
  <dcterms:created xsi:type="dcterms:W3CDTF">2011-05-14T09:27:52Z</dcterms:created>
  <dcterms:modified xsi:type="dcterms:W3CDTF">2012-01-11T11:23:53Z</dcterms:modified>
</cp:coreProperties>
</file>