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2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58" r:id="rId13"/>
    <p:sldId id="25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3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F8D56-14FF-4B22-927D-2175DF3951F2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B87D4-5667-46BE-9FFA-6D82D8976AC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2460512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F8D56-14FF-4B22-927D-2175DF3951F2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B87D4-5667-46BE-9FFA-6D82D8976AC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0767015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F8D56-14FF-4B22-927D-2175DF3951F2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B87D4-5667-46BE-9FFA-6D82D8976AC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551970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F8D56-14FF-4B22-927D-2175DF3951F2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B87D4-5667-46BE-9FFA-6D82D8976AC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464820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F8D56-14FF-4B22-927D-2175DF3951F2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B87D4-5667-46BE-9FFA-6D82D8976AC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51515389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F8D56-14FF-4B22-927D-2175DF3951F2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B87D4-5667-46BE-9FFA-6D82D8976AC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6234606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F8D56-14FF-4B22-927D-2175DF3951F2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B87D4-5667-46BE-9FFA-6D82D8976AC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21830935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F8D56-14FF-4B22-927D-2175DF3951F2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B87D4-5667-46BE-9FFA-6D82D8976AC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042880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F8D56-14FF-4B22-927D-2175DF3951F2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B87D4-5667-46BE-9FFA-6D82D8976AC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652167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F8D56-14FF-4B22-927D-2175DF3951F2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B87D4-5667-46BE-9FFA-6D82D8976AC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212339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F8D56-14FF-4B22-927D-2175DF3951F2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B87D4-5667-46BE-9FFA-6D82D8976AC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648662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86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DF8D56-14FF-4B22-927D-2175DF3951F2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1B87D4-5667-46BE-9FFA-6D82D8976AC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04746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hyperlink" Target="//upload.wikimedia.org/wikipedia/commons/0/07/Steti_-_erb.gif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cs.wikipedia.org/wiki/Soubor:Steti_-_vlajka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e/e9/Josef_Mathauser_-_Praotec_%C4%8Cech_na_ho%C5%99e_%C5%98%C3%ADp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cs.wikipedia.org/wiki/Soubor:JenikLucvGelnhausenu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hyperlink" Target="http://cs.wikipedia.org/wiki/Soubor:D%C5%AFsledn%C3%A1_dvojjazy%C4%8Dnost_za_n%C4%9Bmeck%C3%A9_okupace.gif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//upload.wikimedia.org/wikipedia/commons/9/99/Polish_infantry_marching_-2_1939.jpg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file:///\\cs.wikipedia.org\wiki\User:Aztec" TargetMode="External"/><Relationship Id="rId7" Type="http://schemas.openxmlformats.org/officeDocument/2006/relationships/hyperlink" Target="file:///\\commons.wikimedia.org\wiki\User:Aztec" TargetMode="External"/><Relationship Id="rId2" Type="http://schemas.openxmlformats.org/officeDocument/2006/relationships/hyperlink" Target="file:///\\commons.wikimedia.org\wiki\User:Miaow_Miaow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JenikLucvGelnhausenu.jpg" TargetMode="External"/><Relationship Id="rId5" Type="http://schemas.openxmlformats.org/officeDocument/2006/relationships/hyperlink" Target="file:///\\cs.wikipedia.org\wiki\Josef_Mathauser" TargetMode="External"/><Relationship Id="rId4" Type="http://schemas.openxmlformats.org/officeDocument/2006/relationships/hyperlink" Target="http://cs.wikipedia.org/wiki/Soubor:Steti_-_vlajk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051720" y="764704"/>
            <a:ext cx="4572000" cy="350865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cs-CZ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Název školy: </a:t>
            </a:r>
            <a:r>
              <a:rPr lang="cs-CZ" b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ZŠ Štětí, Ostrovní 300</a:t>
            </a:r>
            <a:r>
              <a:rPr lang="cs-CZ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cs-CZ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</a:br>
            <a:r>
              <a:rPr lang="cs-CZ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Autor: </a:t>
            </a:r>
            <a:r>
              <a:rPr lang="cs-CZ" b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MGR. SOŇA KYSELOVÁ</a:t>
            </a:r>
            <a:r>
              <a:rPr lang="cs-CZ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cs-CZ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</a:br>
            <a:r>
              <a:rPr lang="cs-CZ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Název materiálu: </a:t>
            </a:r>
            <a:r>
              <a:rPr lang="cs-CZ" sz="2400" b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VY_12_INOVACE</a:t>
            </a:r>
            <a:r>
              <a:rPr lang="cs-CZ" b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_ </a:t>
            </a:r>
            <a:r>
              <a:rPr lang="cs-CZ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D.9.A.36_historie _</a:t>
            </a:r>
            <a:r>
              <a:rPr lang="cs-CZ" b="1" dirty="0" err="1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mesta_steti</a:t>
            </a:r>
            <a:r>
              <a:rPr lang="cs-CZ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_</a:t>
            </a:r>
            <a:endParaRPr lang="cs-CZ" b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/>
            <a:r>
              <a:rPr lang="cs-CZ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22.05.2013</a:t>
            </a:r>
            <a:endParaRPr lang="cs-CZ" b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/>
            <a:r>
              <a:rPr lang="cs-CZ" b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Ročník: devátý</a:t>
            </a:r>
          </a:p>
          <a:p>
            <a:pPr lvl="0"/>
            <a:r>
              <a:rPr lang="cs-CZ" b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Vzdělávací oblast: ČLOVĚK A SPOLEČNOST</a:t>
            </a:r>
          </a:p>
          <a:p>
            <a:pPr lvl="0"/>
            <a:r>
              <a:rPr lang="cs-CZ" b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Předmět: DĚJEPIS</a:t>
            </a:r>
            <a:r>
              <a:rPr lang="cs-CZ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cs-CZ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</a:br>
            <a:r>
              <a:rPr lang="cs-CZ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Název: </a:t>
            </a:r>
            <a:r>
              <a:rPr lang="cs-CZ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HISTORIE MĚSTA ŠTĚTÍ</a:t>
            </a:r>
            <a:r>
              <a:rPr lang="cs-CZ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cs-CZ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</a:br>
            <a:r>
              <a:rPr lang="cs-CZ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Číslo operačního programu: </a:t>
            </a:r>
            <a:r>
              <a:rPr lang="cs-CZ" b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CZ.1.07/1.4.00/21.1693</a:t>
            </a:r>
          </a:p>
          <a:p>
            <a:pPr lvl="0"/>
            <a:r>
              <a:rPr lang="cs-CZ" dirty="0">
                <a:solidFill>
                  <a:prstClr val="black"/>
                </a:solidFill>
                <a:latin typeface="Calibri" pitchFamily="34" charset="0"/>
              </a:rPr>
              <a:t>Název projektu: </a:t>
            </a:r>
            <a:r>
              <a:rPr lang="cs-CZ" b="1" dirty="0" smtClean="0">
                <a:solidFill>
                  <a:srgbClr val="FF0000"/>
                </a:solidFill>
                <a:latin typeface="Calibri" pitchFamily="34" charset="0"/>
              </a:rPr>
              <a:t>PRIMA ŠKOLA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093003" y="4581128"/>
            <a:ext cx="44894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b="1" dirty="0" smtClean="0">
                <a:solidFill>
                  <a:srgbClr val="FF0000"/>
                </a:solidFill>
              </a:rPr>
              <a:t>HISTORIE MĚSTA ŠTĚTÍ</a:t>
            </a:r>
            <a:endParaRPr lang="cs-CZ" sz="3600" b="1" dirty="0">
              <a:solidFill>
                <a:srgbClr val="FF000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0115" y="5347094"/>
            <a:ext cx="4292600" cy="96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679805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b="1" i="1" dirty="0">
                <a:solidFill>
                  <a:prstClr val="black"/>
                </a:solidFill>
              </a:rPr>
              <a:t>Dějepis 9.ročník</a:t>
            </a:r>
          </a:p>
          <a:p>
            <a:pPr lvl="0"/>
            <a:r>
              <a:rPr lang="cs-CZ" b="1" i="1" dirty="0">
                <a:solidFill>
                  <a:prstClr val="black"/>
                </a:solidFill>
              </a:rPr>
              <a:t>Práce s textem – rozvoj čtenářské </a:t>
            </a:r>
            <a:r>
              <a:rPr lang="cs-CZ" b="1" i="1" dirty="0" smtClean="0">
                <a:solidFill>
                  <a:prstClr val="black"/>
                </a:solidFill>
              </a:rPr>
              <a:t>gramotnosti</a:t>
            </a:r>
          </a:p>
          <a:p>
            <a:pPr lvl="0"/>
            <a:r>
              <a:rPr lang="cs-CZ" b="1" i="1" dirty="0" smtClean="0">
                <a:solidFill>
                  <a:prstClr val="black"/>
                </a:solidFill>
              </a:rPr>
              <a:t>Seznámení s historií svého města </a:t>
            </a:r>
            <a:r>
              <a:rPr lang="cs-CZ" b="1" i="1" dirty="0" smtClean="0">
                <a:solidFill>
                  <a:prstClr val="black"/>
                </a:solidFill>
              </a:rPr>
              <a:t>– dějiny </a:t>
            </a:r>
            <a:r>
              <a:rPr lang="cs-CZ" b="1" i="1" dirty="0" smtClean="0">
                <a:solidFill>
                  <a:prstClr val="black"/>
                </a:solidFill>
              </a:rPr>
              <a:t>regionu</a:t>
            </a:r>
          </a:p>
          <a:p>
            <a:pPr lvl="0"/>
            <a:r>
              <a:rPr lang="cs-CZ" b="1" i="1" smtClean="0">
                <a:solidFill>
                  <a:prstClr val="black"/>
                </a:solidFill>
              </a:rPr>
              <a:t>V</a:t>
            </a:r>
            <a:r>
              <a:rPr lang="cs-CZ" b="1" i="1" smtClean="0">
                <a:solidFill>
                  <a:prstClr val="black"/>
                </a:solidFill>
              </a:rPr>
              <a:t>ymezení </a:t>
            </a:r>
            <a:r>
              <a:rPr lang="cs-CZ" b="1" i="1" dirty="0" smtClean="0">
                <a:solidFill>
                  <a:prstClr val="black"/>
                </a:solidFill>
              </a:rPr>
              <a:t>hlavních údajů z textu</a:t>
            </a:r>
            <a:endParaRPr lang="cs-CZ" b="1" i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dirty="0">
              <a:solidFill>
                <a:prstClr val="black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47984767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Soubor:Steti - erb.gi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32656"/>
            <a:ext cx="4972050" cy="5715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555776" y="6237312"/>
            <a:ext cx="331236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ERBOVNÍ ZNAK MĚSTA ŠTĚTÍ</a:t>
            </a:r>
            <a:endParaRPr lang="cs-CZ" b="1" dirty="0"/>
          </a:p>
        </p:txBody>
      </p:sp>
    </p:spTree>
    <p:extLst>
      <p:ext uri="{BB962C8B-B14F-4D97-AF65-F5344CB8AC3E}">
        <p14:creationId xmlns="" xmlns:p14="http://schemas.microsoft.com/office/powerpoint/2010/main" val="316869981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rgbClr val="FF0000"/>
                </a:solidFill>
              </a:rPr>
              <a:t>ÚVOD</a:t>
            </a:r>
            <a:endParaRPr lang="cs-CZ" sz="4000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i="1" dirty="0" smtClean="0"/>
              <a:t>Určitě všichni dobře znáte své město a přilehlé obce, z nichž do školy dojíždíte</a:t>
            </a:r>
          </a:p>
          <a:p>
            <a:r>
              <a:rPr lang="cs-CZ" sz="2400" b="1" i="1" dirty="0" smtClean="0"/>
              <a:t>Co ale znáte o historii </a:t>
            </a:r>
            <a:r>
              <a:rPr lang="cs-CZ" sz="2400" b="1" i="1" dirty="0" err="1" smtClean="0"/>
              <a:t>Štětska</a:t>
            </a:r>
            <a:r>
              <a:rPr lang="cs-CZ" sz="2400" b="1" i="1" dirty="0" smtClean="0"/>
              <a:t> </a:t>
            </a:r>
            <a:r>
              <a:rPr lang="cs-CZ" sz="2400" b="1" i="1" dirty="0" smtClean="0"/>
              <a:t>– </a:t>
            </a:r>
            <a:r>
              <a:rPr lang="cs-CZ" sz="2400" b="1" i="1" dirty="0" smtClean="0"/>
              <a:t>kdy </a:t>
            </a:r>
            <a:r>
              <a:rPr lang="cs-CZ" sz="2400" b="1" i="1" dirty="0" smtClean="0"/>
              <a:t>zde počalo osídlení, čím se zdejší lidé v minulosti zabývali, s čím museli bojovat…</a:t>
            </a:r>
          </a:p>
          <a:p>
            <a:r>
              <a:rPr lang="cs-CZ" sz="2400" b="1" i="1" dirty="0" smtClean="0"/>
              <a:t>Vaše informace jsou patrně velmi kusé</a:t>
            </a:r>
          </a:p>
          <a:p>
            <a:r>
              <a:rPr lang="cs-CZ" sz="2400" b="1" i="1" dirty="0" smtClean="0"/>
              <a:t>Pojďme se tedy vydat po stopách historie  Štětí…</a:t>
            </a:r>
            <a:endParaRPr lang="cs-CZ" sz="2400" b="1" i="1" dirty="0"/>
          </a:p>
        </p:txBody>
      </p:sp>
      <p:pic>
        <p:nvPicPr>
          <p:cNvPr id="2050" name="Picture 2" descr="vlajka obce Štětí">
            <a:hlinkClick r:id="rId2" tooltip="vlajka obce Štětí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668" y="4653136"/>
            <a:ext cx="1880591" cy="126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923928" y="5199655"/>
            <a:ext cx="1728192" cy="37811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VLAJKA ŠTĚTÍ</a:t>
            </a:r>
            <a:endParaRPr lang="cs-CZ" b="1" dirty="0"/>
          </a:p>
        </p:txBody>
      </p:sp>
    </p:spTree>
    <p:extLst>
      <p:ext uri="{BB962C8B-B14F-4D97-AF65-F5344CB8AC3E}">
        <p14:creationId xmlns="" xmlns:p14="http://schemas.microsoft.com/office/powerpoint/2010/main" val="3701594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r>
              <a:rPr lang="cs-CZ" sz="2400" b="1" i="1" u="sng" dirty="0" smtClean="0">
                <a:solidFill>
                  <a:schemeClr val="accent1">
                    <a:lumMod val="50000"/>
                  </a:schemeClr>
                </a:solidFill>
              </a:rPr>
              <a:t>POČÁTKY OSÍDLENÍ</a:t>
            </a:r>
          </a:p>
          <a:p>
            <a:r>
              <a:rPr lang="cs-CZ" sz="2400" b="1" i="1" dirty="0" smtClean="0">
                <a:solidFill>
                  <a:schemeClr val="accent1">
                    <a:lumMod val="50000"/>
                  </a:schemeClr>
                </a:solidFill>
              </a:rPr>
              <a:t>Úrodná polabská nížina  je nepřetržitě osídlena už od 3.tisíciletí př.n.l.</a:t>
            </a:r>
          </a:p>
          <a:p>
            <a:r>
              <a:rPr lang="cs-CZ" sz="2400" b="1" i="1" dirty="0" smtClean="0">
                <a:solidFill>
                  <a:schemeClr val="accent1">
                    <a:lumMod val="50000"/>
                  </a:schemeClr>
                </a:solidFill>
              </a:rPr>
              <a:t>Koncem 9.století patří celá oblast Slovanům</a:t>
            </a:r>
          </a:p>
          <a:p>
            <a:r>
              <a:rPr lang="cs-CZ" sz="2400" b="1" i="1" dirty="0" smtClean="0">
                <a:solidFill>
                  <a:schemeClr val="accent1">
                    <a:lumMod val="50000"/>
                  </a:schemeClr>
                </a:solidFill>
              </a:rPr>
              <a:t>Původ většiny zdejších osad spadá právě do tohoto období</a:t>
            </a:r>
            <a:endParaRPr lang="cs-CZ" sz="24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076" name="Picture 4" descr="Soubor:Josef Mathauser - Praotec Čech na hoře Říp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068960"/>
            <a:ext cx="4610100" cy="29813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634868" y="3501008"/>
            <a:ext cx="2520280" cy="203132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PODLE POVĚSTI OSÍDLILI</a:t>
            </a:r>
          </a:p>
          <a:p>
            <a:r>
              <a:rPr lang="cs-CZ" b="1" dirty="0" smtClean="0"/>
              <a:t>NÁŠ KRAJ VÝCHODNÍ SLOVANÉ V ČELE S PRAOTCEM ČECHEM. Z OKEN ŠKOLY VIDÍTE NEJSLAVNĚJŠÍ ČESKOU HORU – ŘÍP.</a:t>
            </a:r>
            <a:endParaRPr lang="cs-CZ" b="1" dirty="0"/>
          </a:p>
        </p:txBody>
      </p:sp>
    </p:spTree>
    <p:extLst>
      <p:ext uri="{BB962C8B-B14F-4D97-AF65-F5344CB8AC3E}">
        <p14:creationId xmlns="" xmlns:p14="http://schemas.microsoft.com/office/powerpoint/2010/main" val="10690260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19256" cy="5577483"/>
          </a:xfrm>
        </p:spPr>
        <p:txBody>
          <a:bodyPr>
            <a:normAutofit/>
          </a:bodyPr>
          <a:lstStyle/>
          <a:p>
            <a:r>
              <a:rPr lang="cs-CZ" sz="2000" b="1" i="1" u="sng" dirty="0" smtClean="0">
                <a:solidFill>
                  <a:schemeClr val="accent1">
                    <a:lumMod val="50000"/>
                  </a:schemeClr>
                </a:solidFill>
              </a:rPr>
              <a:t>STŘEDOVĚK</a:t>
            </a:r>
          </a:p>
          <a:p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Centrem oblasti se stalo velké hradiště Mělník</a:t>
            </a:r>
          </a:p>
          <a:p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Kraj se dostává pod nadvládu Přemyslovců</a:t>
            </a:r>
          </a:p>
          <a:p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V prostoru </a:t>
            </a:r>
            <a:r>
              <a:rPr lang="cs-CZ" sz="2000" b="1" i="1" dirty="0" err="1" smtClean="0">
                <a:solidFill>
                  <a:schemeClr val="accent1">
                    <a:lumMod val="50000"/>
                  </a:schemeClr>
                </a:solidFill>
              </a:rPr>
              <a:t>Štětska</a:t>
            </a:r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 se usídlili první slovanští obyvatelé, zdejší Polabí nazvali STYET</a:t>
            </a:r>
          </a:p>
          <a:p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Na počátku 14. století zde žilo 24 rodin</a:t>
            </a:r>
          </a:p>
          <a:p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Za vlády Jana Lucemburského bylo Štětí prohlášeno městečkem</a:t>
            </a:r>
          </a:p>
          <a:p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V 16. století získalo město svůj erb</a:t>
            </a:r>
            <a:endParaRPr lang="cs-CZ" sz="20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098" name="Picture 2" descr="http://upload.wikimedia.org/wikipedia/commons/thumb/d/da/JenikLucvGelnhausenu.jpg/170px-JenikLucvGelnhausenu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645023"/>
            <a:ext cx="2016000" cy="3024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971600" y="4293096"/>
            <a:ext cx="288032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JEZDECKÝ PORTRÉT JANA LUCEMBURSKÉHO</a:t>
            </a:r>
            <a:endParaRPr lang="cs-CZ" b="1" dirty="0"/>
          </a:p>
        </p:txBody>
      </p:sp>
    </p:spTree>
    <p:extLst>
      <p:ext uri="{BB962C8B-B14F-4D97-AF65-F5344CB8AC3E}">
        <p14:creationId xmlns="" xmlns:p14="http://schemas.microsoft.com/office/powerpoint/2010/main" val="280720946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264696"/>
          </a:xfrm>
        </p:spPr>
        <p:txBody>
          <a:bodyPr>
            <a:normAutofit/>
          </a:bodyPr>
          <a:lstStyle/>
          <a:p>
            <a:r>
              <a:rPr lang="cs-CZ" sz="2400" b="1" i="1" u="sng" dirty="0" smtClean="0">
                <a:solidFill>
                  <a:schemeClr val="accent1">
                    <a:lumMod val="50000"/>
                  </a:schemeClr>
                </a:solidFill>
              </a:rPr>
              <a:t>ROZKVĚT MĚSTA A TŘICETILETÁ VÁLKA</a:t>
            </a:r>
          </a:p>
          <a:p>
            <a:r>
              <a:rPr lang="cs-CZ" sz="2400" b="1" i="1" dirty="0" smtClean="0">
                <a:solidFill>
                  <a:schemeClr val="accent1">
                    <a:lumMod val="50000"/>
                  </a:schemeClr>
                </a:solidFill>
              </a:rPr>
              <a:t>Na přelomu 16. a 17.století zde žili jak řemeslníci, tak zemědělci a rybáři</a:t>
            </a:r>
          </a:p>
          <a:p>
            <a:r>
              <a:rPr lang="cs-CZ" sz="2400" b="1" i="1" dirty="0" smtClean="0">
                <a:solidFill>
                  <a:schemeClr val="accent1">
                    <a:lumMod val="50000"/>
                  </a:schemeClr>
                </a:solidFill>
              </a:rPr>
              <a:t>Pěstovala se zde vinná réva a chmel, višně, švestky, ořechy…</a:t>
            </a:r>
          </a:p>
          <a:p>
            <a:r>
              <a:rPr lang="cs-CZ" sz="2400" b="1" i="1" dirty="0" smtClean="0">
                <a:solidFill>
                  <a:schemeClr val="accent1">
                    <a:lumMod val="50000"/>
                  </a:schemeClr>
                </a:solidFill>
              </a:rPr>
              <a:t>Lidem se zde žilo dobře až do vypuknutí  třicetileté války</a:t>
            </a:r>
          </a:p>
          <a:p>
            <a:r>
              <a:rPr lang="cs-CZ" sz="2400" b="1" i="1" dirty="0" smtClean="0">
                <a:solidFill>
                  <a:schemeClr val="accent1">
                    <a:lumMod val="50000"/>
                  </a:schemeClr>
                </a:solidFill>
              </a:rPr>
              <a:t>Přes město se přehnala vojska, což znamenalo drancování majetku a vraždění obyvatel</a:t>
            </a:r>
          </a:p>
          <a:p>
            <a:r>
              <a:rPr lang="cs-CZ" sz="2400" b="1" i="1" dirty="0" smtClean="0">
                <a:solidFill>
                  <a:schemeClr val="accent1">
                    <a:lumMod val="50000"/>
                  </a:schemeClr>
                </a:solidFill>
              </a:rPr>
              <a:t>Po uzavření Westfálského míru r.1648 započali zbylí obyvatelé s obnovou</a:t>
            </a:r>
          </a:p>
          <a:p>
            <a:r>
              <a:rPr lang="cs-CZ" sz="2400" b="1" i="1" dirty="0" smtClean="0">
                <a:solidFill>
                  <a:schemeClr val="accent1">
                    <a:lumMod val="50000"/>
                  </a:schemeClr>
                </a:solidFill>
              </a:rPr>
              <a:t>Další velkou ranou byla morová epidemie v letech </a:t>
            </a:r>
            <a:r>
              <a:rPr lang="cs-CZ" sz="2400" b="1" i="1" dirty="0" smtClean="0">
                <a:solidFill>
                  <a:schemeClr val="accent1">
                    <a:lumMod val="50000"/>
                  </a:schemeClr>
                </a:solidFill>
              </a:rPr>
              <a:t>1713-1715</a:t>
            </a:r>
            <a:endParaRPr lang="cs-CZ" sz="2400" b="1" i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400" b="1" i="1" dirty="0" smtClean="0">
                <a:solidFill>
                  <a:schemeClr val="accent1">
                    <a:lumMod val="50000"/>
                  </a:schemeClr>
                </a:solidFill>
              </a:rPr>
              <a:t>Obyvatelé se nevzdali; znovu dochází k rozkvětu řemesel – ševci, krejčí, tkalci, pekaři, pokrývači, kováři, bednáři a punčocháři</a:t>
            </a:r>
            <a:endParaRPr lang="cs-CZ" sz="24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2840520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r>
              <a:rPr lang="cs-CZ" sz="2000" b="1" i="1" u="sng" dirty="0" smtClean="0">
                <a:solidFill>
                  <a:schemeClr val="accent1">
                    <a:lumMod val="50000"/>
                  </a:schemeClr>
                </a:solidFill>
              </a:rPr>
              <a:t>ROZVOJ ŠKOLSTVÍ</a:t>
            </a:r>
          </a:p>
          <a:p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První městská škola ve Štětí je doložena ve 2.polovině 19.století</a:t>
            </a:r>
          </a:p>
          <a:p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První učitel se jmenoval Červenka a dostával 30 krejcarů měsíčně</a:t>
            </a:r>
          </a:p>
          <a:p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Učilo se česky, později pouze německy</a:t>
            </a:r>
          </a:p>
          <a:p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Vyučovalo se v pronajatých místnostech  měšťanských domů, školní budova pak byla v 19.století postavena u kostela</a:t>
            </a:r>
          </a:p>
          <a:p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Po vzniku ČSR byla v letech 1933 – 1934 vybudována Masarykova škola, která jako ZŠ funguje dodnes</a:t>
            </a:r>
          </a:p>
          <a:p>
            <a:endParaRPr lang="cs-CZ" sz="2000" b="1" i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000" b="1" i="1" u="sng" dirty="0" smtClean="0">
                <a:solidFill>
                  <a:schemeClr val="accent1">
                    <a:lumMod val="50000"/>
                  </a:schemeClr>
                </a:solidFill>
              </a:rPr>
              <a:t>OBDOBÍ PO PRVNÍ SVĚTOVÉ VÁLCE</a:t>
            </a:r>
          </a:p>
          <a:p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28.10.1918  byla vyhlášena samostatná ČSR</a:t>
            </a:r>
          </a:p>
          <a:p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Německé obyvatelstvo ve Štětí reagovalo negativně</a:t>
            </a:r>
          </a:p>
          <a:p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Němci si přáli, aby se město začlenilo do rakouské provincie</a:t>
            </a:r>
          </a:p>
          <a:p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Nakonec ale tyto plány nevyšly a poměry ve městě se uklidnily</a:t>
            </a:r>
            <a:endParaRPr lang="cs-CZ" sz="20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6420745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048672"/>
          </a:xfrm>
        </p:spPr>
        <p:txBody>
          <a:bodyPr>
            <a:normAutofit/>
          </a:bodyPr>
          <a:lstStyle/>
          <a:p>
            <a:r>
              <a:rPr lang="cs-CZ" sz="2000" b="1" i="1" u="sng" dirty="0" smtClean="0">
                <a:solidFill>
                  <a:schemeClr val="accent1">
                    <a:lumMod val="50000"/>
                  </a:schemeClr>
                </a:solidFill>
              </a:rPr>
              <a:t>MEZIVÁLEČNÉ OBDOBÍ</a:t>
            </a:r>
          </a:p>
          <a:p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Nastalo významné období rozvoje města</a:t>
            </a:r>
          </a:p>
          <a:p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Město se stavebně rozrůstalo, kromě řemesel lidé pracovali v cukrovaru, koželužně a v rakvárně</a:t>
            </a:r>
          </a:p>
          <a:p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Prvním českým starostou se stal učitel  Augustin Lukeš; za protiněmeckou činnost byl za druhé světové války zatčen , zemřel v Osvětimi</a:t>
            </a:r>
          </a:p>
          <a:p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Docházelo k častým národnostním střetům mezi Čechy a Němci</a:t>
            </a:r>
          </a:p>
          <a:p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Po dobu okupace zůstalo ve Štětí jen několik českých podnikatelů</a:t>
            </a:r>
          </a:p>
          <a:p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Ve vzhledu města nedošlo k větším změnám, pouze české nápisy byly nahrazeny německými</a:t>
            </a:r>
          </a:p>
          <a:p>
            <a:endParaRPr lang="cs-CZ" sz="20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122" name="Picture 2" descr="http://upload.wikimedia.org/wikipedia/commons/thumb/9/97/D%C5%AFsledn%C3%A1_dvojjazy%C4%8Dnost_za_n%C4%9Bmeck%C3%A9_okupace.gif/220px-D%C5%AFsledn%C3%A1_dvojjazy%C4%8Dnost_za_n%C4%9Bmeck%C3%A9_okupace.gi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9014" y="4293096"/>
            <a:ext cx="3136099" cy="2124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16016" y="4869160"/>
            <a:ext cx="2808312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ZA NĚMECKÉ OKUPACE BYLY NÁPISY DŮSLEDNĚ DVOJJAZYČNÉ</a:t>
            </a:r>
            <a:endParaRPr lang="cs-CZ" b="1" dirty="0"/>
          </a:p>
        </p:txBody>
      </p:sp>
    </p:spTree>
    <p:extLst>
      <p:ext uri="{BB962C8B-B14F-4D97-AF65-F5344CB8AC3E}">
        <p14:creationId xmlns="" xmlns:p14="http://schemas.microsoft.com/office/powerpoint/2010/main" val="12606562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r>
              <a:rPr lang="cs-CZ" sz="2000" b="1" i="1" u="sng" dirty="0" smtClean="0">
                <a:solidFill>
                  <a:schemeClr val="accent1">
                    <a:lumMod val="50000"/>
                  </a:schemeClr>
                </a:solidFill>
              </a:rPr>
              <a:t>KONEC DRUHÉ SVĚTOVÉ VÁLKY VE ŠTĚTÍ</a:t>
            </a:r>
            <a:endParaRPr lang="cs-CZ" sz="2000" b="1" i="1" u="sng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000" b="1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M</a:t>
            </a:r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ezi 8</a:t>
            </a:r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. a 9. květnem 1945 bylo Štětsko nejprve obsazeno polskými jednotkami, později sovětskou armádou</a:t>
            </a:r>
          </a:p>
          <a:p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Němci se dobrovolně vzdali a odevzdali zbraně polským jednotkám</a:t>
            </a:r>
          </a:p>
          <a:p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V červnu 1945 začal odsun  asi 300 Němců do východního Německa </a:t>
            </a:r>
          </a:p>
          <a:p>
            <a:pPr marL="0" indent="0">
              <a:buNone/>
            </a:pPr>
            <a:r>
              <a:rPr lang="cs-CZ" sz="2000" b="1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     </a:t>
            </a:r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(nacisté</a:t>
            </a:r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)</a:t>
            </a:r>
          </a:p>
          <a:p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Od srpna 1945 začal velký organizovaný odsun </a:t>
            </a:r>
            <a:endParaRPr lang="cs-CZ" sz="20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146" name="Picture 2" descr="Soubor:Polish infantry marching -2 1939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140968"/>
            <a:ext cx="2564837" cy="3384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355976" y="4365104"/>
            <a:ext cx="3744416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POLSKÁ JEDNOTKA PŘI PŘESUNU</a:t>
            </a:r>
            <a:endParaRPr lang="cs-CZ" b="1" dirty="0"/>
          </a:p>
        </p:txBody>
      </p:sp>
    </p:spTree>
    <p:extLst>
      <p:ext uri="{BB962C8B-B14F-4D97-AF65-F5344CB8AC3E}">
        <p14:creationId xmlns="" xmlns:p14="http://schemas.microsoft.com/office/powerpoint/2010/main" val="329164281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r>
              <a:rPr lang="cs-CZ" sz="1800" b="1" i="1" u="sng" dirty="0" smtClean="0">
                <a:solidFill>
                  <a:schemeClr val="accent1">
                    <a:lumMod val="50000"/>
                  </a:schemeClr>
                </a:solidFill>
              </a:rPr>
              <a:t>ŠTĚTSKO PO ROCE 1945</a:t>
            </a:r>
          </a:p>
          <a:p>
            <a:r>
              <a:rPr lang="cs-CZ" sz="1800" b="1" i="1" dirty="0" smtClean="0">
                <a:solidFill>
                  <a:schemeClr val="accent1">
                    <a:lumMod val="50000"/>
                  </a:schemeClr>
                </a:solidFill>
              </a:rPr>
              <a:t>Po odsunu se do prázdných domů nastěhovalo české obyvatelstvo</a:t>
            </a:r>
          </a:p>
          <a:p>
            <a:r>
              <a:rPr lang="cs-CZ" sz="1800" b="1" i="1" dirty="0" smtClean="0">
                <a:solidFill>
                  <a:schemeClr val="accent1">
                    <a:lumMod val="50000"/>
                  </a:schemeClr>
                </a:solidFill>
              </a:rPr>
              <a:t>Roku 1948 se i zde chopili moci komunisté</a:t>
            </a:r>
          </a:p>
          <a:p>
            <a:r>
              <a:rPr lang="cs-CZ" sz="1800" b="1" i="1" dirty="0" smtClean="0">
                <a:solidFill>
                  <a:schemeClr val="accent1">
                    <a:lumMod val="50000"/>
                  </a:schemeClr>
                </a:solidFill>
              </a:rPr>
              <a:t>Od roku 1949 se začíná stavět továrna na výrobu papíru</a:t>
            </a:r>
          </a:p>
          <a:p>
            <a:r>
              <a:rPr lang="cs-CZ" sz="1800" b="1" i="1" dirty="0" smtClean="0">
                <a:solidFill>
                  <a:schemeClr val="accent1">
                    <a:lumMod val="50000"/>
                  </a:schemeClr>
                </a:solidFill>
              </a:rPr>
              <a:t>V několika etapách bylo modernizováno  centrum</a:t>
            </a:r>
          </a:p>
          <a:p>
            <a:r>
              <a:rPr lang="cs-CZ" sz="1800" b="1" i="1" dirty="0" smtClean="0">
                <a:solidFill>
                  <a:schemeClr val="accent1">
                    <a:lumMod val="50000"/>
                  </a:schemeClr>
                </a:solidFill>
              </a:rPr>
              <a:t>Štětí se stalo moderním městem</a:t>
            </a:r>
          </a:p>
          <a:p>
            <a:r>
              <a:rPr lang="cs-CZ" sz="1800" b="1" i="1" u="sng" dirty="0" smtClean="0">
                <a:solidFill>
                  <a:srgbClr val="FF0000"/>
                </a:solidFill>
              </a:rPr>
              <a:t>ÚKOL: VYPIŠ Z TEXTU ÚDAJE, KTERÉ TĚ ZAUJALY</a:t>
            </a:r>
            <a:endParaRPr lang="cs-CZ" sz="1800" b="1" i="1" u="sng" dirty="0">
              <a:solidFill>
                <a:srgbClr val="FF0000"/>
              </a:solidFill>
            </a:endParaRPr>
          </a:p>
        </p:txBody>
      </p:sp>
      <p:pic>
        <p:nvPicPr>
          <p:cNvPr id="7170" name="Picture 2" descr="http://upload.wikimedia.org/wikipedia/commons/thumb/2/2f/%C5%A0t%C4%9Bt%C3%AD%2C_M%C4%9Bstsk%C3%A1_knihovna.JPG/120px-%C5%A0t%C4%9Bt%C3%AD%2C_M%C4%9Bstsk%C3%A1_knihovn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140968"/>
            <a:ext cx="3167999" cy="2376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644008" y="3933056"/>
            <a:ext cx="3096344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MODERNÍ KNIHOVNA VE ŠTĚTÍ</a:t>
            </a:r>
            <a:endParaRPr lang="cs-CZ" b="1" dirty="0"/>
          </a:p>
        </p:txBody>
      </p:sp>
    </p:spTree>
    <p:extLst>
      <p:ext uri="{BB962C8B-B14F-4D97-AF65-F5344CB8AC3E}">
        <p14:creationId xmlns="" xmlns:p14="http://schemas.microsoft.com/office/powerpoint/2010/main" val="35048716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>
                <a:solidFill>
                  <a:prstClr val="black"/>
                </a:solidFill>
              </a:rPr>
              <a:t>METODICKÝ NÁVOD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Materiál slouží  k poznávání historie bydliště</a:t>
            </a:r>
          </a:p>
          <a:p>
            <a:r>
              <a:rPr lang="cs-CZ" sz="2800" dirty="0" smtClean="0"/>
              <a:t>Hlavní část je výkladová, doplňujeme dalšími informacemi</a:t>
            </a:r>
          </a:p>
          <a:p>
            <a:r>
              <a:rPr lang="cs-CZ" sz="2800" dirty="0" smtClean="0"/>
              <a:t>Žáci leccos znají z vyprávění pamětníků =&gt; beseda</a:t>
            </a:r>
          </a:p>
          <a:p>
            <a:r>
              <a:rPr lang="cs-CZ" sz="2800" dirty="0" smtClean="0"/>
              <a:t>Na závěr si ověříme, jak dokáží vymezit podstatné údaje – výpisky</a:t>
            </a:r>
          </a:p>
          <a:p>
            <a:pPr lvl="0"/>
            <a:r>
              <a:rPr lang="cs-CZ" sz="2800" dirty="0" smtClean="0"/>
              <a:t> </a:t>
            </a:r>
            <a:r>
              <a:rPr lang="cs-CZ" sz="2800" b="1" u="sng" dirty="0">
                <a:solidFill>
                  <a:prstClr val="black"/>
                </a:solidFill>
              </a:rPr>
              <a:t>Klíčová slova:</a:t>
            </a:r>
            <a:r>
              <a:rPr lang="cs-CZ" sz="2800" dirty="0">
                <a:solidFill>
                  <a:prstClr val="black"/>
                </a:solidFill>
              </a:rPr>
              <a:t> s. </a:t>
            </a:r>
            <a:r>
              <a:rPr lang="cs-CZ" sz="2800" dirty="0" smtClean="0">
                <a:solidFill>
                  <a:prstClr val="black"/>
                </a:solidFill>
              </a:rPr>
              <a:t>3 - 11</a:t>
            </a:r>
          </a:p>
          <a:p>
            <a:pPr lvl="0"/>
            <a:r>
              <a:rPr lang="cs-CZ" sz="2800" b="1" u="sng" dirty="0" smtClean="0">
                <a:solidFill>
                  <a:prstClr val="black"/>
                </a:solidFill>
              </a:rPr>
              <a:t>Inovace: </a:t>
            </a:r>
            <a:r>
              <a:rPr lang="cs-CZ" sz="2800" dirty="0" smtClean="0">
                <a:solidFill>
                  <a:prstClr val="black"/>
                </a:solidFill>
              </a:rPr>
              <a:t>poznávání historie regionu audiovizuální formou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19421964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>
                <a:solidFill>
                  <a:prstClr val="black"/>
                </a:solidFill>
              </a:rPr>
              <a:t>POUŽITÉ ZDROJE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867328" cy="4525963"/>
          </a:xfrm>
        </p:spPr>
        <p:txBody>
          <a:bodyPr>
            <a:normAutofit/>
          </a:bodyPr>
          <a:lstStyle/>
          <a:p>
            <a:r>
              <a:rPr lang="cs-CZ" sz="1800" dirty="0" smtClean="0"/>
              <a:t>S.3</a:t>
            </a:r>
            <a:r>
              <a:rPr lang="cs-CZ" sz="1400" dirty="0" smtClean="0"/>
              <a:t>: </a:t>
            </a:r>
            <a:r>
              <a:rPr lang="cs-CZ" sz="1400" dirty="0" err="1" smtClean="0">
                <a:effectLst/>
                <a:hlinkClick r:id="rId2" action="ppaction://hlinkfile" tooltip="User:Miaow Miaow"/>
              </a:rPr>
              <a:t>User:Miaow</a:t>
            </a:r>
            <a:r>
              <a:rPr lang="cs-CZ" sz="1400" dirty="0" smtClean="0">
                <a:effectLst/>
                <a:hlinkClick r:id="rId2" action="ppaction://hlinkfile" tooltip="User:Miaow Miaow"/>
              </a:rPr>
              <a:t> </a:t>
            </a:r>
            <a:r>
              <a:rPr lang="cs-CZ" sz="1400" dirty="0" err="1" smtClean="0">
                <a:effectLst/>
                <a:hlinkClick r:id="rId2" action="ppaction://hlinkfile" tooltip="User:Miaow Miaow"/>
              </a:rPr>
              <a:t>Miaow</a:t>
            </a:r>
            <a:r>
              <a:rPr lang="cs-CZ" sz="1400" dirty="0" smtClean="0">
                <a:effectLst/>
              </a:rPr>
              <a:t>,</a:t>
            </a:r>
            <a:r>
              <a:rPr lang="cs-CZ" sz="1400" i="1" dirty="0">
                <a:solidFill>
                  <a:prstClr val="black"/>
                </a:solidFill>
              </a:rPr>
              <a:t> </a:t>
            </a:r>
            <a:r>
              <a:rPr lang="cs-CZ" sz="1400" i="1" dirty="0" err="1">
                <a:solidFill>
                  <a:prstClr val="black"/>
                </a:solidFill>
              </a:rPr>
              <a:t>commons.wikimedia</a:t>
            </a:r>
            <a:r>
              <a:rPr lang="cs-CZ" sz="1400" i="1" dirty="0">
                <a:solidFill>
                  <a:prstClr val="black"/>
                </a:solidFill>
              </a:rPr>
              <a:t> ,</a:t>
            </a:r>
            <a:r>
              <a:rPr lang="cs-CZ" sz="1400" dirty="0">
                <a:solidFill>
                  <a:prstClr val="black"/>
                </a:solidFill>
              </a:rPr>
              <a:t> [2013–05 - </a:t>
            </a:r>
            <a:r>
              <a:rPr lang="cs-CZ" sz="1400" dirty="0" smtClean="0">
                <a:solidFill>
                  <a:prstClr val="black"/>
                </a:solidFill>
              </a:rPr>
              <a:t>22 </a:t>
            </a:r>
            <a:r>
              <a:rPr lang="cs-CZ" sz="1400" dirty="0">
                <a:solidFill>
                  <a:prstClr val="black"/>
                </a:solidFill>
              </a:rPr>
              <a:t>]. </a:t>
            </a:r>
            <a:r>
              <a:rPr lang="cs-CZ" sz="1400" dirty="0" smtClean="0">
                <a:solidFill>
                  <a:prstClr val="black"/>
                </a:solidFill>
              </a:rPr>
              <a:t>Dostupné </a:t>
            </a:r>
            <a:r>
              <a:rPr lang="cs-CZ" sz="1400" dirty="0">
                <a:solidFill>
                  <a:prstClr val="black"/>
                </a:solidFill>
              </a:rPr>
              <a:t>na www</a:t>
            </a:r>
            <a:r>
              <a:rPr lang="cs-CZ" sz="1400" dirty="0" smtClean="0">
                <a:solidFill>
                  <a:prstClr val="black"/>
                </a:solidFill>
              </a:rPr>
              <a:t>: http</a:t>
            </a:r>
            <a:r>
              <a:rPr lang="cs-CZ" sz="1400" dirty="0">
                <a:solidFill>
                  <a:prstClr val="black"/>
                </a:solidFill>
              </a:rPr>
              <a:t>://cs.wikipedia.org/wiki/Soubor:Steti_-_</a:t>
            </a:r>
            <a:r>
              <a:rPr lang="cs-CZ" sz="1400" dirty="0" smtClean="0">
                <a:solidFill>
                  <a:prstClr val="black"/>
                </a:solidFill>
              </a:rPr>
              <a:t>erb.gif</a:t>
            </a:r>
          </a:p>
          <a:p>
            <a:r>
              <a:rPr lang="cs-CZ" sz="1400" dirty="0" smtClean="0">
                <a:solidFill>
                  <a:prstClr val="black"/>
                </a:solidFill>
              </a:rPr>
              <a:t>S.4: </a:t>
            </a:r>
            <a:r>
              <a:rPr lang="cs-CZ" sz="1400" dirty="0" err="1" smtClean="0">
                <a:effectLst/>
                <a:hlinkClick r:id="rId3" action="ppaction://hlinkfile" tooltip="cs:User:Aztec"/>
              </a:rPr>
              <a:t>Aztec</a:t>
            </a:r>
            <a:r>
              <a:rPr lang="cs-CZ" sz="1400" dirty="0" smtClean="0">
                <a:effectLst/>
              </a:rPr>
              <a:t>, </a:t>
            </a:r>
            <a:r>
              <a:rPr lang="cs-CZ" sz="1400" i="1" dirty="0" err="1">
                <a:solidFill>
                  <a:prstClr val="black"/>
                </a:solidFill>
              </a:rPr>
              <a:t>commons.wikimedia</a:t>
            </a:r>
            <a:r>
              <a:rPr lang="cs-CZ" sz="1400" i="1" dirty="0">
                <a:solidFill>
                  <a:prstClr val="black"/>
                </a:solidFill>
              </a:rPr>
              <a:t> ,</a:t>
            </a:r>
            <a:r>
              <a:rPr lang="cs-CZ" sz="1400" dirty="0">
                <a:solidFill>
                  <a:prstClr val="black"/>
                </a:solidFill>
              </a:rPr>
              <a:t> [2013–05 - 22 ]. Dostupné na  www</a:t>
            </a:r>
            <a:r>
              <a:rPr lang="cs-CZ" sz="1400" dirty="0" smtClean="0">
                <a:solidFill>
                  <a:prstClr val="black"/>
                </a:solidFill>
              </a:rPr>
              <a:t>: </a:t>
            </a:r>
            <a:r>
              <a:rPr lang="cs-CZ" sz="1400" dirty="0" smtClean="0">
                <a:solidFill>
                  <a:prstClr val="black"/>
                </a:solidFill>
                <a:hlinkClick r:id="rId4"/>
              </a:rPr>
              <a:t>http</a:t>
            </a:r>
            <a:r>
              <a:rPr lang="cs-CZ" sz="1400" dirty="0">
                <a:solidFill>
                  <a:prstClr val="black"/>
                </a:solidFill>
                <a:hlinkClick r:id="rId4"/>
              </a:rPr>
              <a:t>://cs.wikipedia.org/wiki/Soubor:Steti_-_</a:t>
            </a:r>
            <a:r>
              <a:rPr lang="cs-CZ" sz="1400" dirty="0" smtClean="0">
                <a:solidFill>
                  <a:prstClr val="black"/>
                </a:solidFill>
                <a:hlinkClick r:id="rId4"/>
              </a:rPr>
              <a:t>vlajka.jpg</a:t>
            </a:r>
            <a:endParaRPr lang="cs-CZ" sz="1400" dirty="0" smtClean="0">
              <a:solidFill>
                <a:prstClr val="black"/>
              </a:solidFill>
            </a:endParaRPr>
          </a:p>
          <a:p>
            <a:r>
              <a:rPr lang="cs-CZ" sz="1400" dirty="0" smtClean="0">
                <a:solidFill>
                  <a:prstClr val="black"/>
                </a:solidFill>
              </a:rPr>
              <a:t>S.5:</a:t>
            </a:r>
            <a:r>
              <a:rPr lang="cs-CZ" sz="1400" dirty="0" smtClean="0">
                <a:effectLst/>
                <a:hlinkClick r:id="rId5" action="ppaction://hlinkfile" tooltip="cs:Josef Mathauser"/>
              </a:rPr>
              <a:t> Josef </a:t>
            </a:r>
            <a:r>
              <a:rPr lang="cs-CZ" sz="1400" dirty="0" err="1" smtClean="0">
                <a:effectLst/>
                <a:hlinkClick r:id="rId5" action="ppaction://hlinkfile" tooltip="cs:Josef Mathauser"/>
              </a:rPr>
              <a:t>Mathauser</a:t>
            </a:r>
            <a:r>
              <a:rPr lang="cs-CZ" sz="1400" dirty="0" smtClean="0">
                <a:solidFill>
                  <a:prstClr val="black"/>
                </a:solidFill>
              </a:rPr>
              <a:t> </a:t>
            </a:r>
            <a:r>
              <a:rPr lang="cs-CZ" sz="1400" dirty="0" smtClean="0">
                <a:effectLst/>
              </a:rPr>
              <a:t>,</a:t>
            </a:r>
            <a:r>
              <a:rPr lang="cs-CZ" sz="1400" i="1" dirty="0" smtClean="0">
                <a:solidFill>
                  <a:prstClr val="black"/>
                </a:solidFill>
              </a:rPr>
              <a:t> </a:t>
            </a:r>
            <a:r>
              <a:rPr lang="cs-CZ" sz="1400" i="1" dirty="0" err="1">
                <a:solidFill>
                  <a:prstClr val="black"/>
                </a:solidFill>
              </a:rPr>
              <a:t>commons.wikimedia</a:t>
            </a:r>
            <a:r>
              <a:rPr lang="cs-CZ" sz="1400" i="1" dirty="0">
                <a:solidFill>
                  <a:prstClr val="black"/>
                </a:solidFill>
              </a:rPr>
              <a:t> ,</a:t>
            </a:r>
            <a:r>
              <a:rPr lang="cs-CZ" sz="1400" dirty="0">
                <a:solidFill>
                  <a:prstClr val="black"/>
                </a:solidFill>
              </a:rPr>
              <a:t> [2013–05 - 22 ]. Dostupné </a:t>
            </a:r>
            <a:r>
              <a:rPr lang="cs-CZ" sz="1400" dirty="0" smtClean="0">
                <a:solidFill>
                  <a:prstClr val="black"/>
                </a:solidFill>
              </a:rPr>
              <a:t>na </a:t>
            </a:r>
            <a:r>
              <a:rPr lang="cs-CZ" sz="1400" dirty="0" err="1" smtClean="0">
                <a:solidFill>
                  <a:prstClr val="black"/>
                </a:solidFill>
              </a:rPr>
              <a:t>www:http</a:t>
            </a:r>
            <a:r>
              <a:rPr lang="cs-CZ" sz="1400" dirty="0">
                <a:solidFill>
                  <a:prstClr val="black"/>
                </a:solidFill>
              </a:rPr>
              <a:t>://cs.wikipedia.org/wiki/Soubor:Josef_Mathauser_-_Praotec_%C4%8Cech_na_ho%C5%99e_%</a:t>
            </a:r>
            <a:r>
              <a:rPr lang="cs-CZ" sz="1400" dirty="0" smtClean="0">
                <a:solidFill>
                  <a:prstClr val="black"/>
                </a:solidFill>
              </a:rPr>
              <a:t>C5%98%C3%ADp.jpg</a:t>
            </a:r>
          </a:p>
          <a:p>
            <a:r>
              <a:rPr lang="cs-CZ" sz="1400" dirty="0" smtClean="0">
                <a:solidFill>
                  <a:prstClr val="black"/>
                </a:solidFill>
              </a:rPr>
              <a:t>S.6: </a:t>
            </a:r>
            <a:r>
              <a:rPr lang="cs-CZ" sz="1400" dirty="0" smtClean="0">
                <a:effectLst/>
              </a:rPr>
              <a:t>Jan z </a:t>
            </a:r>
            <a:r>
              <a:rPr lang="cs-CZ" sz="1400" dirty="0" err="1" smtClean="0">
                <a:effectLst/>
              </a:rPr>
              <a:t>Gelnhausenu</a:t>
            </a:r>
            <a:r>
              <a:rPr lang="cs-CZ" sz="1400" dirty="0" smtClean="0">
                <a:effectLst/>
              </a:rPr>
              <a:t>,</a:t>
            </a:r>
            <a:r>
              <a:rPr lang="cs-CZ" sz="1400" i="1" dirty="0">
                <a:solidFill>
                  <a:prstClr val="black"/>
                </a:solidFill>
              </a:rPr>
              <a:t> </a:t>
            </a:r>
            <a:r>
              <a:rPr lang="cs-CZ" sz="1400" i="1" dirty="0" err="1">
                <a:solidFill>
                  <a:prstClr val="black"/>
                </a:solidFill>
              </a:rPr>
              <a:t>commons.wikimedia</a:t>
            </a:r>
            <a:r>
              <a:rPr lang="cs-CZ" sz="1400" i="1" dirty="0">
                <a:solidFill>
                  <a:prstClr val="black"/>
                </a:solidFill>
              </a:rPr>
              <a:t> ,</a:t>
            </a:r>
            <a:r>
              <a:rPr lang="cs-CZ" sz="1400" dirty="0">
                <a:solidFill>
                  <a:prstClr val="black"/>
                </a:solidFill>
              </a:rPr>
              <a:t> [2013–05 - 22 ]. Dostupné na www: </a:t>
            </a:r>
            <a:r>
              <a:rPr lang="cs-CZ" sz="1400" dirty="0">
                <a:solidFill>
                  <a:prstClr val="black"/>
                </a:solidFill>
                <a:hlinkClick r:id="rId6"/>
              </a:rPr>
              <a:t>http://</a:t>
            </a:r>
            <a:r>
              <a:rPr lang="cs-CZ" sz="1400" dirty="0" smtClean="0">
                <a:solidFill>
                  <a:prstClr val="black"/>
                </a:solidFill>
                <a:hlinkClick r:id="rId6"/>
              </a:rPr>
              <a:t>cs.wikipedia.org/wiki/Soubor:JenikLucvGelnhausenu.jpg</a:t>
            </a:r>
            <a:endParaRPr lang="cs-CZ" sz="1400" dirty="0" smtClean="0">
              <a:solidFill>
                <a:prstClr val="black"/>
              </a:solidFill>
            </a:endParaRPr>
          </a:p>
          <a:p>
            <a:r>
              <a:rPr lang="cs-CZ" sz="1400" dirty="0" smtClean="0">
                <a:solidFill>
                  <a:prstClr val="black"/>
                </a:solidFill>
              </a:rPr>
              <a:t>S.9:</a:t>
            </a:r>
            <a:r>
              <a:rPr lang="cs-CZ" sz="1400" dirty="0" smtClean="0">
                <a:effectLst/>
              </a:rPr>
              <a:t> neznámý autor,</a:t>
            </a:r>
            <a:r>
              <a:rPr lang="cs-CZ" sz="1400" i="1" dirty="0">
                <a:solidFill>
                  <a:prstClr val="black"/>
                </a:solidFill>
              </a:rPr>
              <a:t> </a:t>
            </a:r>
            <a:r>
              <a:rPr lang="cs-CZ" sz="1400" i="1" dirty="0" err="1">
                <a:solidFill>
                  <a:prstClr val="black"/>
                </a:solidFill>
              </a:rPr>
              <a:t>commons.wikimedia</a:t>
            </a:r>
            <a:r>
              <a:rPr lang="cs-CZ" sz="1400" i="1" dirty="0">
                <a:solidFill>
                  <a:prstClr val="black"/>
                </a:solidFill>
              </a:rPr>
              <a:t> ,</a:t>
            </a:r>
            <a:r>
              <a:rPr lang="cs-CZ" sz="1400" dirty="0">
                <a:solidFill>
                  <a:prstClr val="black"/>
                </a:solidFill>
              </a:rPr>
              <a:t> [2013–05 - 22 ]. Dostupné </a:t>
            </a:r>
            <a:r>
              <a:rPr lang="cs-CZ" sz="1400" dirty="0" smtClean="0">
                <a:solidFill>
                  <a:prstClr val="black"/>
                </a:solidFill>
              </a:rPr>
              <a:t>na </a:t>
            </a:r>
            <a:r>
              <a:rPr lang="cs-CZ" sz="1400" dirty="0" err="1" smtClean="0">
                <a:solidFill>
                  <a:prstClr val="black"/>
                </a:solidFill>
              </a:rPr>
              <a:t>www:http</a:t>
            </a:r>
            <a:r>
              <a:rPr lang="cs-CZ" sz="1400" dirty="0">
                <a:solidFill>
                  <a:prstClr val="black"/>
                </a:solidFill>
              </a:rPr>
              <a:t>://</a:t>
            </a:r>
            <a:r>
              <a:rPr lang="cs-CZ" sz="1400" dirty="0" smtClean="0">
                <a:solidFill>
                  <a:prstClr val="black"/>
                </a:solidFill>
              </a:rPr>
              <a:t>cs.wikipedia.org/wiki/Soubor:D%C5%AFsledn%C3%A1_dvojjazy%C4%8Dnost_za_n%C4%9Bmeck%C3%A9_okupace.gif</a:t>
            </a:r>
          </a:p>
          <a:p>
            <a:r>
              <a:rPr lang="cs-CZ" sz="1400" dirty="0" smtClean="0">
                <a:solidFill>
                  <a:prstClr val="black"/>
                </a:solidFill>
              </a:rPr>
              <a:t>S.10: </a:t>
            </a:r>
            <a:r>
              <a:rPr lang="cs-CZ" sz="1400" dirty="0" smtClean="0">
                <a:effectLst/>
              </a:rPr>
              <a:t>neznámý autor,</a:t>
            </a:r>
            <a:r>
              <a:rPr lang="cs-CZ" sz="1400" i="1" dirty="0">
                <a:solidFill>
                  <a:prstClr val="black"/>
                </a:solidFill>
              </a:rPr>
              <a:t> </a:t>
            </a:r>
            <a:r>
              <a:rPr lang="cs-CZ" sz="1400" i="1" dirty="0" err="1">
                <a:solidFill>
                  <a:prstClr val="black"/>
                </a:solidFill>
              </a:rPr>
              <a:t>commons.wikimedia</a:t>
            </a:r>
            <a:r>
              <a:rPr lang="cs-CZ" sz="1400" i="1" dirty="0">
                <a:solidFill>
                  <a:prstClr val="black"/>
                </a:solidFill>
              </a:rPr>
              <a:t> ,</a:t>
            </a:r>
            <a:r>
              <a:rPr lang="cs-CZ" sz="1400" dirty="0">
                <a:solidFill>
                  <a:prstClr val="black"/>
                </a:solidFill>
              </a:rPr>
              <a:t> [2013–05 - 22 ]. Dostupné na </a:t>
            </a:r>
            <a:r>
              <a:rPr lang="cs-CZ" sz="1400" dirty="0" err="1">
                <a:solidFill>
                  <a:prstClr val="black"/>
                </a:solidFill>
              </a:rPr>
              <a:t>www:http</a:t>
            </a:r>
            <a:r>
              <a:rPr lang="cs-CZ" sz="1400" dirty="0">
                <a:solidFill>
                  <a:prstClr val="black"/>
                </a:solidFill>
              </a:rPr>
              <a:t>://cs.wikipedia.org/wiki/Soubor:Polish_infantry_marching_-</a:t>
            </a:r>
            <a:r>
              <a:rPr lang="cs-CZ" sz="1400" dirty="0" smtClean="0">
                <a:solidFill>
                  <a:prstClr val="black"/>
                </a:solidFill>
              </a:rPr>
              <a:t>2_1939.jpg</a:t>
            </a:r>
          </a:p>
          <a:p>
            <a:r>
              <a:rPr lang="cs-CZ" sz="1400" dirty="0" smtClean="0">
                <a:solidFill>
                  <a:prstClr val="black"/>
                </a:solidFill>
              </a:rPr>
              <a:t>S.11:</a:t>
            </a:r>
            <a:r>
              <a:rPr lang="cs-CZ" sz="1400" dirty="0" smtClean="0">
                <a:effectLst/>
                <a:hlinkClick r:id="rId7" action="ppaction://hlinkfile" tooltip="User:Aztec"/>
              </a:rPr>
              <a:t> </a:t>
            </a:r>
            <a:r>
              <a:rPr lang="cs-CZ" sz="1400" dirty="0" err="1" smtClean="0">
                <a:effectLst/>
                <a:hlinkClick r:id="rId7" action="ppaction://hlinkfile" tooltip="User:Aztec"/>
              </a:rPr>
              <a:t>Aztec</a:t>
            </a:r>
            <a:r>
              <a:rPr lang="cs-CZ" sz="1400" dirty="0" smtClean="0">
                <a:effectLst/>
              </a:rPr>
              <a:t>,</a:t>
            </a:r>
            <a:r>
              <a:rPr lang="cs-CZ" sz="1400" i="1" dirty="0">
                <a:solidFill>
                  <a:prstClr val="black"/>
                </a:solidFill>
              </a:rPr>
              <a:t> </a:t>
            </a:r>
            <a:r>
              <a:rPr lang="cs-CZ" sz="1400" i="1" dirty="0" err="1">
                <a:solidFill>
                  <a:prstClr val="black"/>
                </a:solidFill>
              </a:rPr>
              <a:t>commons.wikimedia</a:t>
            </a:r>
            <a:r>
              <a:rPr lang="cs-CZ" sz="1400" i="1" dirty="0">
                <a:solidFill>
                  <a:prstClr val="black"/>
                </a:solidFill>
              </a:rPr>
              <a:t> ,</a:t>
            </a:r>
            <a:r>
              <a:rPr lang="cs-CZ" sz="1400" dirty="0">
                <a:solidFill>
                  <a:prstClr val="black"/>
                </a:solidFill>
              </a:rPr>
              <a:t> [2013–05 - 22 ]. Dostupné na </a:t>
            </a:r>
            <a:r>
              <a:rPr lang="cs-CZ" sz="1400" dirty="0" err="1">
                <a:solidFill>
                  <a:prstClr val="black"/>
                </a:solidFill>
              </a:rPr>
              <a:t>www:http</a:t>
            </a:r>
            <a:r>
              <a:rPr lang="cs-CZ" sz="1400" dirty="0">
                <a:solidFill>
                  <a:prstClr val="black"/>
                </a:solidFill>
              </a:rPr>
              <a:t>://cs.wikipedia.org/wiki/Soubor:%C5%A0t%C4%9Bt%C3%AD,_</a:t>
            </a:r>
            <a:r>
              <a:rPr lang="cs-CZ" sz="1400" dirty="0" smtClean="0">
                <a:solidFill>
                  <a:prstClr val="black"/>
                </a:solidFill>
              </a:rPr>
              <a:t>M%C4%9Bstsk%C3%A1_knihovna.JPG</a:t>
            </a:r>
          </a:p>
          <a:p>
            <a:r>
              <a:rPr lang="cs-CZ" sz="1400" dirty="0" smtClean="0">
                <a:solidFill>
                  <a:prstClr val="black"/>
                </a:solidFill>
              </a:rPr>
              <a:t>Údaje čerpány z následující publikace: Bílek M., Štětsko – historie a současnost, vydalo město Štětí 2010</a:t>
            </a:r>
          </a:p>
          <a:p>
            <a:r>
              <a:rPr lang="cs-CZ" sz="1400" dirty="0" smtClean="0">
                <a:solidFill>
                  <a:prstClr val="black"/>
                </a:solidFill>
              </a:rPr>
              <a:t>Strany: 6, 18, 19, 23, 24, 25, 28, 31, 39, 40,4142, 43, 44,46</a:t>
            </a:r>
            <a:endParaRPr lang="cs-CZ" sz="1400" dirty="0"/>
          </a:p>
        </p:txBody>
      </p:sp>
    </p:spTree>
    <p:extLst>
      <p:ext uri="{BB962C8B-B14F-4D97-AF65-F5344CB8AC3E}">
        <p14:creationId xmlns="" xmlns:p14="http://schemas.microsoft.com/office/powerpoint/2010/main" val="364010017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</TotalTime>
  <Words>845</Words>
  <Application>Microsoft Office PowerPoint</Application>
  <PresentationFormat>Předvádění na obrazovce (4:3)</PresentationFormat>
  <Paragraphs>93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Snímek 1</vt:lpstr>
      <vt:lpstr>ANOTACE</vt:lpstr>
      <vt:lpstr>Snímek 3</vt:lpstr>
      <vt:lpstr>ÚVOD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METODICKÝ NÁVOD</vt:lpstr>
      <vt:lpstr>POUŽITÉ ZDROJE 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PC-29SQ</dc:creator>
  <cp:lastModifiedBy>U1</cp:lastModifiedBy>
  <cp:revision>26</cp:revision>
  <dcterms:created xsi:type="dcterms:W3CDTF">2013-05-22T03:48:13Z</dcterms:created>
  <dcterms:modified xsi:type="dcterms:W3CDTF">2013-05-31T22:15:47Z</dcterms:modified>
</cp:coreProperties>
</file>