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94" r:id="rId3"/>
    <p:sldId id="295" r:id="rId4"/>
    <p:sldId id="296" r:id="rId5"/>
    <p:sldId id="297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990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lickr.com/photos/22083482@N03" TargetMode="External"/><Relationship Id="rId3" Type="http://schemas.openxmlformats.org/officeDocument/2006/relationships/hyperlink" Target="file:///\\commons.wikimedia.org\wiki\Hlavn%25C3%25AD_strana%3fuselang=cs" TargetMode="External"/><Relationship Id="rId7" Type="http://schemas.openxmlformats.org/officeDocument/2006/relationships/hyperlink" Target="http://cs.wikipedia.org/wiki/Soubor:Wooden_hourglass_2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ommons.wikimedia.org\w\index.php%3ftitle=User:CommonGuy&amp;action=edit&amp;redlink=1" TargetMode="External"/><Relationship Id="rId5" Type="http://schemas.openxmlformats.org/officeDocument/2006/relationships/hyperlink" Target="http://cs.wikipedia.org/wiki/Soubor:Saint-remy-de-provence-cadran-solaire.jpg" TargetMode="External"/><Relationship Id="rId4" Type="http://schemas.openxmlformats.org/officeDocument/2006/relationships/hyperlink" Target="file:///\\commons.wikimedia.org\wiki\User:Greudin" TargetMode="External"/><Relationship Id="rId9" Type="http://schemas.openxmlformats.org/officeDocument/2006/relationships/hyperlink" Target="http://cs.wikipedia.org/wiki/Soubor:Prazsky_orloj_celkovy_pohled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14.9.2012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Lidé a čas.</a:t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VY_32_INOVACE_CaJS.4.B.11_</a:t>
            </a:r>
            <a:r>
              <a:rPr lang="cs-CZ" sz="1800" dirty="0" err="1" smtClean="0"/>
              <a:t>cas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Čas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</a:t>
            </a:r>
            <a:r>
              <a:rPr lang="cs-CZ" dirty="0" smtClean="0"/>
              <a:t>4. </a:t>
            </a:r>
            <a:r>
              <a:rPr lang="cs-CZ" dirty="0"/>
              <a:t>ročníku, slouží k výkladu nového </a:t>
            </a:r>
            <a:r>
              <a:rPr lang="cs-CZ" dirty="0" smtClean="0"/>
              <a:t>učiva o čase.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Měření času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čas </a:t>
            </a:r>
            <a:r>
              <a:rPr lang="cs-CZ" dirty="0"/>
              <a:t>plyne pouze jedním směrem od </a:t>
            </a:r>
            <a:r>
              <a:rPr lang="cs-CZ" dirty="0">
                <a:solidFill>
                  <a:srgbClr val="FF0000"/>
                </a:solidFill>
              </a:rPr>
              <a:t>minulosti</a:t>
            </a:r>
            <a:r>
              <a:rPr lang="cs-CZ" dirty="0"/>
              <a:t> k </a:t>
            </a:r>
            <a:r>
              <a:rPr lang="cs-CZ" dirty="0" smtClean="0">
                <a:solidFill>
                  <a:srgbClr val="FF0000"/>
                </a:solidFill>
              </a:rPr>
              <a:t>budoucnosti</a:t>
            </a:r>
          </a:p>
          <a:p>
            <a:r>
              <a:rPr lang="cs-CZ" dirty="0"/>
              <a:t>jeden </a:t>
            </a:r>
            <a:r>
              <a:rPr lang="cs-CZ" b="1" dirty="0">
                <a:solidFill>
                  <a:srgbClr val="FF0000"/>
                </a:solidFill>
              </a:rPr>
              <a:t>rok</a:t>
            </a:r>
            <a:r>
              <a:rPr lang="cs-CZ" dirty="0"/>
              <a:t> – Země oběhne kolem </a:t>
            </a:r>
            <a:r>
              <a:rPr lang="cs-CZ" dirty="0" smtClean="0"/>
              <a:t>Slunce</a:t>
            </a:r>
          </a:p>
          <a:p>
            <a:r>
              <a:rPr lang="cs-CZ" dirty="0"/>
              <a:t>jeden </a:t>
            </a:r>
            <a:r>
              <a:rPr lang="cs-CZ" b="1" dirty="0">
                <a:solidFill>
                  <a:srgbClr val="FF0000"/>
                </a:solidFill>
              </a:rPr>
              <a:t>den</a:t>
            </a:r>
            <a:r>
              <a:rPr lang="cs-CZ" dirty="0"/>
              <a:t> – jedno otočení Země kolem své </a:t>
            </a:r>
            <a:r>
              <a:rPr lang="cs-CZ" dirty="0" smtClean="0"/>
              <a:t>osy</a:t>
            </a:r>
          </a:p>
          <a:p>
            <a:r>
              <a:rPr lang="cs-CZ" b="1" dirty="0">
                <a:solidFill>
                  <a:srgbClr val="FF0000"/>
                </a:solidFill>
              </a:rPr>
              <a:t>30 dní (měsíc)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– délka oběhu Měsíce kolem </a:t>
            </a:r>
            <a:r>
              <a:rPr lang="cs-CZ" dirty="0" smtClean="0"/>
              <a:t>Země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685651" y="5651602"/>
            <a:ext cx="288032" cy="28803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912260" y="5699037"/>
            <a:ext cx="838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007604" y="4326025"/>
            <a:ext cx="6480720" cy="119277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563888" y="4324454"/>
            <a:ext cx="1368152" cy="136815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Slunce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33623" y="4920637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868144" y="5091615"/>
            <a:ext cx="792088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652120" y="5445224"/>
            <a:ext cx="216024" cy="2063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5652120" y="5301208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Volný tvar 34"/>
          <p:cNvSpPr/>
          <p:nvPr/>
        </p:nvSpPr>
        <p:spPr>
          <a:xfrm>
            <a:off x="5796238" y="5100992"/>
            <a:ext cx="1247851" cy="733031"/>
          </a:xfrm>
          <a:custGeom>
            <a:avLst/>
            <a:gdLst>
              <a:gd name="connsiteX0" fmla="*/ 188926 w 1247851"/>
              <a:gd name="connsiteY0" fmla="*/ 60456 h 733031"/>
              <a:gd name="connsiteX1" fmla="*/ 188926 w 1247851"/>
              <a:gd name="connsiteY1" fmla="*/ 60456 h 733031"/>
              <a:gd name="connsiteX2" fmla="*/ 128469 w 1247851"/>
              <a:gd name="connsiteY2" fmla="*/ 37785 h 733031"/>
              <a:gd name="connsiteX3" fmla="*/ 105798 w 1247851"/>
              <a:gd name="connsiteY3" fmla="*/ 15114 h 733031"/>
              <a:gd name="connsiteX4" fmla="*/ 83127 w 1247851"/>
              <a:gd name="connsiteY4" fmla="*/ 0 h 733031"/>
              <a:gd name="connsiteX5" fmla="*/ 37785 w 1247851"/>
              <a:gd name="connsiteY5" fmla="*/ 22671 h 733031"/>
              <a:gd name="connsiteX6" fmla="*/ 0 w 1247851"/>
              <a:gd name="connsiteY6" fmla="*/ 90684 h 733031"/>
              <a:gd name="connsiteX7" fmla="*/ 7557 w 1247851"/>
              <a:gd name="connsiteY7" fmla="*/ 166254 h 733031"/>
              <a:gd name="connsiteX8" fmla="*/ 22671 w 1247851"/>
              <a:gd name="connsiteY8" fmla="*/ 188925 h 733031"/>
              <a:gd name="connsiteX9" fmla="*/ 37785 w 1247851"/>
              <a:gd name="connsiteY9" fmla="*/ 219153 h 733031"/>
              <a:gd name="connsiteX10" fmla="*/ 75570 w 1247851"/>
              <a:gd name="connsiteY10" fmla="*/ 256939 h 733031"/>
              <a:gd name="connsiteX11" fmla="*/ 136026 w 1247851"/>
              <a:gd name="connsiteY11" fmla="*/ 309838 h 733031"/>
              <a:gd name="connsiteX12" fmla="*/ 196483 w 1247851"/>
              <a:gd name="connsiteY12" fmla="*/ 355180 h 733031"/>
              <a:gd name="connsiteX13" fmla="*/ 219154 w 1247851"/>
              <a:gd name="connsiteY13" fmla="*/ 370294 h 733031"/>
              <a:gd name="connsiteX14" fmla="*/ 249382 w 1247851"/>
              <a:gd name="connsiteY14" fmla="*/ 385408 h 733031"/>
              <a:gd name="connsiteX15" fmla="*/ 302281 w 1247851"/>
              <a:gd name="connsiteY15" fmla="*/ 408079 h 733031"/>
              <a:gd name="connsiteX16" fmla="*/ 347623 w 1247851"/>
              <a:gd name="connsiteY16" fmla="*/ 438307 h 733031"/>
              <a:gd name="connsiteX17" fmla="*/ 370294 w 1247851"/>
              <a:gd name="connsiteY17" fmla="*/ 453421 h 733031"/>
              <a:gd name="connsiteX18" fmla="*/ 400522 w 1247851"/>
              <a:gd name="connsiteY18" fmla="*/ 468535 h 733031"/>
              <a:gd name="connsiteX19" fmla="*/ 468536 w 1247851"/>
              <a:gd name="connsiteY19" fmla="*/ 506320 h 733031"/>
              <a:gd name="connsiteX20" fmla="*/ 521435 w 1247851"/>
              <a:gd name="connsiteY20" fmla="*/ 536548 h 733031"/>
              <a:gd name="connsiteX21" fmla="*/ 536549 w 1247851"/>
              <a:gd name="connsiteY21" fmla="*/ 551663 h 733031"/>
              <a:gd name="connsiteX22" fmla="*/ 566777 w 1247851"/>
              <a:gd name="connsiteY22" fmla="*/ 559220 h 733031"/>
              <a:gd name="connsiteX23" fmla="*/ 589448 w 1247851"/>
              <a:gd name="connsiteY23" fmla="*/ 566777 h 733031"/>
              <a:gd name="connsiteX24" fmla="*/ 612119 w 1247851"/>
              <a:gd name="connsiteY24" fmla="*/ 581891 h 733031"/>
              <a:gd name="connsiteX25" fmla="*/ 634790 w 1247851"/>
              <a:gd name="connsiteY25" fmla="*/ 589448 h 733031"/>
              <a:gd name="connsiteX26" fmla="*/ 702803 w 1247851"/>
              <a:gd name="connsiteY26" fmla="*/ 619676 h 733031"/>
              <a:gd name="connsiteX27" fmla="*/ 763260 w 1247851"/>
              <a:gd name="connsiteY27" fmla="*/ 649904 h 733031"/>
              <a:gd name="connsiteX28" fmla="*/ 785931 w 1247851"/>
              <a:gd name="connsiteY28" fmla="*/ 665018 h 733031"/>
              <a:gd name="connsiteX29" fmla="*/ 831273 w 1247851"/>
              <a:gd name="connsiteY29" fmla="*/ 680132 h 733031"/>
              <a:gd name="connsiteX30" fmla="*/ 861501 w 1247851"/>
              <a:gd name="connsiteY30" fmla="*/ 695246 h 733031"/>
              <a:gd name="connsiteX31" fmla="*/ 914400 w 1247851"/>
              <a:gd name="connsiteY31" fmla="*/ 702803 h 733031"/>
              <a:gd name="connsiteX32" fmla="*/ 959742 w 1247851"/>
              <a:gd name="connsiteY32" fmla="*/ 717917 h 733031"/>
              <a:gd name="connsiteX33" fmla="*/ 1065541 w 1247851"/>
              <a:gd name="connsiteY33" fmla="*/ 733031 h 733031"/>
              <a:gd name="connsiteX34" fmla="*/ 1163782 w 1247851"/>
              <a:gd name="connsiteY34" fmla="*/ 725474 h 733031"/>
              <a:gd name="connsiteX35" fmla="*/ 1209124 w 1247851"/>
              <a:gd name="connsiteY35" fmla="*/ 710360 h 733031"/>
              <a:gd name="connsiteX36" fmla="*/ 1231795 w 1247851"/>
              <a:gd name="connsiteY36" fmla="*/ 702803 h 733031"/>
              <a:gd name="connsiteX37" fmla="*/ 1239352 w 1247851"/>
              <a:gd name="connsiteY37" fmla="*/ 680132 h 733031"/>
              <a:gd name="connsiteX38" fmla="*/ 1239352 w 1247851"/>
              <a:gd name="connsiteY38" fmla="*/ 521434 h 733031"/>
              <a:gd name="connsiteX39" fmla="*/ 1216681 w 1247851"/>
              <a:gd name="connsiteY39" fmla="*/ 476092 h 733031"/>
              <a:gd name="connsiteX40" fmla="*/ 1194010 w 1247851"/>
              <a:gd name="connsiteY40" fmla="*/ 460978 h 733031"/>
              <a:gd name="connsiteX41" fmla="*/ 1178896 w 1247851"/>
              <a:gd name="connsiteY41" fmla="*/ 438307 h 733031"/>
              <a:gd name="connsiteX42" fmla="*/ 1133554 w 1247851"/>
              <a:gd name="connsiteY42" fmla="*/ 423193 h 733031"/>
              <a:gd name="connsiteX43" fmla="*/ 1118440 w 1247851"/>
              <a:gd name="connsiteY43" fmla="*/ 400522 h 733031"/>
              <a:gd name="connsiteX44" fmla="*/ 1073098 w 1247851"/>
              <a:gd name="connsiteY44" fmla="*/ 385408 h 733031"/>
              <a:gd name="connsiteX45" fmla="*/ 1057983 w 1247851"/>
              <a:gd name="connsiteY45" fmla="*/ 370294 h 733031"/>
              <a:gd name="connsiteX46" fmla="*/ 1005084 w 1247851"/>
              <a:gd name="connsiteY46" fmla="*/ 332509 h 733031"/>
              <a:gd name="connsiteX47" fmla="*/ 1005084 w 1247851"/>
              <a:gd name="connsiteY47" fmla="*/ 332509 h 733031"/>
              <a:gd name="connsiteX48" fmla="*/ 1005084 w 1247851"/>
              <a:gd name="connsiteY48" fmla="*/ 415636 h 733031"/>
              <a:gd name="connsiteX49" fmla="*/ 1005084 w 1247851"/>
              <a:gd name="connsiteY49" fmla="*/ 415636 h 733031"/>
              <a:gd name="connsiteX50" fmla="*/ 1005084 w 1247851"/>
              <a:gd name="connsiteY50" fmla="*/ 415636 h 733031"/>
              <a:gd name="connsiteX51" fmla="*/ 1012641 w 1247851"/>
              <a:gd name="connsiteY51" fmla="*/ 408079 h 7330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47851" h="733031">
                <a:moveTo>
                  <a:pt x="188926" y="60456"/>
                </a:moveTo>
                <a:lnTo>
                  <a:pt x="188926" y="60456"/>
                </a:lnTo>
                <a:cubicBezTo>
                  <a:pt x="168774" y="52899"/>
                  <a:pt x="147364" y="48091"/>
                  <a:pt x="128469" y="37785"/>
                </a:cubicBezTo>
                <a:cubicBezTo>
                  <a:pt x="119087" y="32667"/>
                  <a:pt x="114008" y="21956"/>
                  <a:pt x="105798" y="15114"/>
                </a:cubicBezTo>
                <a:cubicBezTo>
                  <a:pt x="98821" y="9300"/>
                  <a:pt x="90684" y="5038"/>
                  <a:pt x="83127" y="0"/>
                </a:cubicBezTo>
                <a:cubicBezTo>
                  <a:pt x="66955" y="5391"/>
                  <a:pt x="49849" y="8883"/>
                  <a:pt x="37785" y="22671"/>
                </a:cubicBezTo>
                <a:cubicBezTo>
                  <a:pt x="9801" y="54652"/>
                  <a:pt x="10379" y="59546"/>
                  <a:pt x="0" y="90684"/>
                </a:cubicBezTo>
                <a:cubicBezTo>
                  <a:pt x="2519" y="115874"/>
                  <a:pt x="1865" y="141587"/>
                  <a:pt x="7557" y="166254"/>
                </a:cubicBezTo>
                <a:cubicBezTo>
                  <a:pt x="9599" y="175104"/>
                  <a:pt x="18165" y="181039"/>
                  <a:pt x="22671" y="188925"/>
                </a:cubicBezTo>
                <a:cubicBezTo>
                  <a:pt x="28260" y="198706"/>
                  <a:pt x="30869" y="210261"/>
                  <a:pt x="37785" y="219153"/>
                </a:cubicBezTo>
                <a:cubicBezTo>
                  <a:pt x="48721" y="233213"/>
                  <a:pt x="65690" y="242118"/>
                  <a:pt x="75570" y="256939"/>
                </a:cubicBezTo>
                <a:cubicBezTo>
                  <a:pt x="118387" y="321165"/>
                  <a:pt x="47873" y="221690"/>
                  <a:pt x="136026" y="309838"/>
                </a:cubicBezTo>
                <a:cubicBezTo>
                  <a:pt x="163986" y="337796"/>
                  <a:pt x="145213" y="321000"/>
                  <a:pt x="196483" y="355180"/>
                </a:cubicBezTo>
                <a:cubicBezTo>
                  <a:pt x="204040" y="360218"/>
                  <a:pt x="211030" y="366232"/>
                  <a:pt x="219154" y="370294"/>
                </a:cubicBezTo>
                <a:cubicBezTo>
                  <a:pt x="229230" y="375332"/>
                  <a:pt x="239601" y="379819"/>
                  <a:pt x="249382" y="385408"/>
                </a:cubicBezTo>
                <a:cubicBezTo>
                  <a:pt x="289973" y="408603"/>
                  <a:pt x="252632" y="395667"/>
                  <a:pt x="302281" y="408079"/>
                </a:cubicBezTo>
                <a:cubicBezTo>
                  <a:pt x="328846" y="447926"/>
                  <a:pt x="302077" y="418787"/>
                  <a:pt x="347623" y="438307"/>
                </a:cubicBezTo>
                <a:cubicBezTo>
                  <a:pt x="355971" y="441885"/>
                  <a:pt x="362408" y="448915"/>
                  <a:pt x="370294" y="453421"/>
                </a:cubicBezTo>
                <a:cubicBezTo>
                  <a:pt x="380075" y="459010"/>
                  <a:pt x="390862" y="462739"/>
                  <a:pt x="400522" y="468535"/>
                </a:cubicBezTo>
                <a:cubicBezTo>
                  <a:pt x="465484" y="507512"/>
                  <a:pt x="422934" y="491120"/>
                  <a:pt x="468536" y="506320"/>
                </a:cubicBezTo>
                <a:cubicBezTo>
                  <a:pt x="519440" y="557224"/>
                  <a:pt x="460538" y="506098"/>
                  <a:pt x="521435" y="536548"/>
                </a:cubicBezTo>
                <a:cubicBezTo>
                  <a:pt x="527808" y="539735"/>
                  <a:pt x="530176" y="548476"/>
                  <a:pt x="536549" y="551663"/>
                </a:cubicBezTo>
                <a:cubicBezTo>
                  <a:pt x="545839" y="556308"/>
                  <a:pt x="556791" y="556367"/>
                  <a:pt x="566777" y="559220"/>
                </a:cubicBezTo>
                <a:cubicBezTo>
                  <a:pt x="574436" y="561408"/>
                  <a:pt x="582323" y="563215"/>
                  <a:pt x="589448" y="566777"/>
                </a:cubicBezTo>
                <a:cubicBezTo>
                  <a:pt x="597572" y="570839"/>
                  <a:pt x="603995" y="577829"/>
                  <a:pt x="612119" y="581891"/>
                </a:cubicBezTo>
                <a:cubicBezTo>
                  <a:pt x="619244" y="585453"/>
                  <a:pt x="627665" y="585886"/>
                  <a:pt x="634790" y="589448"/>
                </a:cubicBezTo>
                <a:cubicBezTo>
                  <a:pt x="700157" y="622132"/>
                  <a:pt x="645119" y="605255"/>
                  <a:pt x="702803" y="619676"/>
                </a:cubicBezTo>
                <a:cubicBezTo>
                  <a:pt x="755327" y="654692"/>
                  <a:pt x="689311" y="612930"/>
                  <a:pt x="763260" y="649904"/>
                </a:cubicBezTo>
                <a:cubicBezTo>
                  <a:pt x="771384" y="653966"/>
                  <a:pt x="777631" y="661329"/>
                  <a:pt x="785931" y="665018"/>
                </a:cubicBezTo>
                <a:cubicBezTo>
                  <a:pt x="800489" y="671488"/>
                  <a:pt x="817023" y="673007"/>
                  <a:pt x="831273" y="680132"/>
                </a:cubicBezTo>
                <a:cubicBezTo>
                  <a:pt x="841349" y="685170"/>
                  <a:pt x="850633" y="692282"/>
                  <a:pt x="861501" y="695246"/>
                </a:cubicBezTo>
                <a:cubicBezTo>
                  <a:pt x="878685" y="699933"/>
                  <a:pt x="896767" y="700284"/>
                  <a:pt x="914400" y="702803"/>
                </a:cubicBezTo>
                <a:cubicBezTo>
                  <a:pt x="929514" y="707841"/>
                  <a:pt x="943971" y="715664"/>
                  <a:pt x="959742" y="717917"/>
                </a:cubicBezTo>
                <a:lnTo>
                  <a:pt x="1065541" y="733031"/>
                </a:lnTo>
                <a:cubicBezTo>
                  <a:pt x="1098288" y="730512"/>
                  <a:pt x="1131340" y="730596"/>
                  <a:pt x="1163782" y="725474"/>
                </a:cubicBezTo>
                <a:cubicBezTo>
                  <a:pt x="1179519" y="722989"/>
                  <a:pt x="1194010" y="715398"/>
                  <a:pt x="1209124" y="710360"/>
                </a:cubicBezTo>
                <a:lnTo>
                  <a:pt x="1231795" y="702803"/>
                </a:lnTo>
                <a:cubicBezTo>
                  <a:pt x="1234314" y="695246"/>
                  <a:pt x="1237624" y="687908"/>
                  <a:pt x="1239352" y="680132"/>
                </a:cubicBezTo>
                <a:cubicBezTo>
                  <a:pt x="1253124" y="618159"/>
                  <a:pt x="1247955" y="598862"/>
                  <a:pt x="1239352" y="521434"/>
                </a:cubicBezTo>
                <a:cubicBezTo>
                  <a:pt x="1237815" y="507605"/>
                  <a:pt x="1226075" y="485486"/>
                  <a:pt x="1216681" y="476092"/>
                </a:cubicBezTo>
                <a:cubicBezTo>
                  <a:pt x="1210259" y="469670"/>
                  <a:pt x="1201567" y="466016"/>
                  <a:pt x="1194010" y="460978"/>
                </a:cubicBezTo>
                <a:cubicBezTo>
                  <a:pt x="1188972" y="453421"/>
                  <a:pt x="1186598" y="443121"/>
                  <a:pt x="1178896" y="438307"/>
                </a:cubicBezTo>
                <a:cubicBezTo>
                  <a:pt x="1165386" y="429863"/>
                  <a:pt x="1133554" y="423193"/>
                  <a:pt x="1133554" y="423193"/>
                </a:cubicBezTo>
                <a:cubicBezTo>
                  <a:pt x="1128516" y="415636"/>
                  <a:pt x="1126142" y="405336"/>
                  <a:pt x="1118440" y="400522"/>
                </a:cubicBezTo>
                <a:cubicBezTo>
                  <a:pt x="1104930" y="392078"/>
                  <a:pt x="1073098" y="385408"/>
                  <a:pt x="1073098" y="385408"/>
                </a:cubicBezTo>
                <a:cubicBezTo>
                  <a:pt x="1068060" y="380370"/>
                  <a:pt x="1063683" y="374569"/>
                  <a:pt x="1057983" y="370294"/>
                </a:cubicBezTo>
                <a:cubicBezTo>
                  <a:pt x="993578" y="321991"/>
                  <a:pt x="1028643" y="356068"/>
                  <a:pt x="1005084" y="332509"/>
                </a:cubicBezTo>
                <a:lnTo>
                  <a:pt x="1005084" y="332509"/>
                </a:lnTo>
                <a:lnTo>
                  <a:pt x="1005084" y="415636"/>
                </a:lnTo>
                <a:lnTo>
                  <a:pt x="1005084" y="415636"/>
                </a:lnTo>
                <a:lnTo>
                  <a:pt x="1005084" y="415636"/>
                </a:lnTo>
                <a:lnTo>
                  <a:pt x="1012641" y="408079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6801322" y="5433501"/>
            <a:ext cx="90685" cy="0"/>
          </a:xfrm>
          <a:custGeom>
            <a:avLst/>
            <a:gdLst>
              <a:gd name="connsiteX0" fmla="*/ 0 w 90685"/>
              <a:gd name="connsiteY0" fmla="*/ 0 h 0"/>
              <a:gd name="connsiteX1" fmla="*/ 0 w 90685"/>
              <a:gd name="connsiteY1" fmla="*/ 0 h 0"/>
              <a:gd name="connsiteX2" fmla="*/ 90685 w 90685"/>
              <a:gd name="connsiteY2" fmla="*/ 0 h 0"/>
              <a:gd name="connsiteX3" fmla="*/ 90685 w 90685"/>
              <a:gd name="connsiteY3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0685">
                <a:moveTo>
                  <a:pt x="0" y="0"/>
                </a:moveTo>
                <a:lnTo>
                  <a:pt x="0" y="0"/>
                </a:lnTo>
                <a:lnTo>
                  <a:pt x="90685" y="0"/>
                </a:lnTo>
                <a:lnTo>
                  <a:pt x="90685" y="0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6151418" y="4896907"/>
            <a:ext cx="370903" cy="219199"/>
          </a:xfrm>
          <a:custGeom>
            <a:avLst/>
            <a:gdLst>
              <a:gd name="connsiteX0" fmla="*/ 128470 w 370903"/>
              <a:gd name="connsiteY0" fmla="*/ 7602 h 219199"/>
              <a:gd name="connsiteX1" fmla="*/ 128470 w 370903"/>
              <a:gd name="connsiteY1" fmla="*/ 7602 h 219199"/>
              <a:gd name="connsiteX2" fmla="*/ 15114 w 370903"/>
              <a:gd name="connsiteY2" fmla="*/ 7602 h 219199"/>
              <a:gd name="connsiteX3" fmla="*/ 0 w 370903"/>
              <a:gd name="connsiteY3" fmla="*/ 30273 h 219199"/>
              <a:gd name="connsiteX4" fmla="*/ 7557 w 370903"/>
              <a:gd name="connsiteY4" fmla="*/ 83172 h 219199"/>
              <a:gd name="connsiteX5" fmla="*/ 52899 w 370903"/>
              <a:gd name="connsiteY5" fmla="*/ 143629 h 219199"/>
              <a:gd name="connsiteX6" fmla="*/ 75570 w 370903"/>
              <a:gd name="connsiteY6" fmla="*/ 158743 h 219199"/>
              <a:gd name="connsiteX7" fmla="*/ 98242 w 370903"/>
              <a:gd name="connsiteY7" fmla="*/ 166300 h 219199"/>
              <a:gd name="connsiteX8" fmla="*/ 151141 w 370903"/>
              <a:gd name="connsiteY8" fmla="*/ 188971 h 219199"/>
              <a:gd name="connsiteX9" fmla="*/ 173812 w 370903"/>
              <a:gd name="connsiteY9" fmla="*/ 204085 h 219199"/>
              <a:gd name="connsiteX10" fmla="*/ 264496 w 370903"/>
              <a:gd name="connsiteY10" fmla="*/ 219199 h 219199"/>
              <a:gd name="connsiteX11" fmla="*/ 347623 w 370903"/>
              <a:gd name="connsiteY11" fmla="*/ 204085 h 219199"/>
              <a:gd name="connsiteX12" fmla="*/ 370294 w 370903"/>
              <a:gd name="connsiteY12" fmla="*/ 188971 h 219199"/>
              <a:gd name="connsiteX13" fmla="*/ 362737 w 370903"/>
              <a:gd name="connsiteY13" fmla="*/ 83172 h 219199"/>
              <a:gd name="connsiteX14" fmla="*/ 317395 w 370903"/>
              <a:gd name="connsiteY14" fmla="*/ 68058 h 219199"/>
              <a:gd name="connsiteX15" fmla="*/ 294724 w 370903"/>
              <a:gd name="connsiteY15" fmla="*/ 60501 h 219199"/>
              <a:gd name="connsiteX16" fmla="*/ 272053 w 370903"/>
              <a:gd name="connsiteY16" fmla="*/ 52944 h 219199"/>
              <a:gd name="connsiteX17" fmla="*/ 272053 w 370903"/>
              <a:gd name="connsiteY17" fmla="*/ 52944 h 219199"/>
              <a:gd name="connsiteX18" fmla="*/ 287167 w 370903"/>
              <a:gd name="connsiteY18" fmla="*/ 105843 h 219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0903" h="219199">
                <a:moveTo>
                  <a:pt x="128470" y="7602"/>
                </a:moveTo>
                <a:lnTo>
                  <a:pt x="128470" y="7602"/>
                </a:lnTo>
                <a:cubicBezTo>
                  <a:pt x="100317" y="4474"/>
                  <a:pt x="45951" y="-7817"/>
                  <a:pt x="15114" y="7602"/>
                </a:cubicBezTo>
                <a:cubicBezTo>
                  <a:pt x="6990" y="11664"/>
                  <a:pt x="5038" y="22716"/>
                  <a:pt x="0" y="30273"/>
                </a:cubicBezTo>
                <a:cubicBezTo>
                  <a:pt x="2519" y="47906"/>
                  <a:pt x="1163" y="66547"/>
                  <a:pt x="7557" y="83172"/>
                </a:cubicBezTo>
                <a:cubicBezTo>
                  <a:pt x="12928" y="97136"/>
                  <a:pt x="36241" y="130302"/>
                  <a:pt x="52899" y="143629"/>
                </a:cubicBezTo>
                <a:cubicBezTo>
                  <a:pt x="59991" y="149303"/>
                  <a:pt x="67446" y="154681"/>
                  <a:pt x="75570" y="158743"/>
                </a:cubicBezTo>
                <a:cubicBezTo>
                  <a:pt x="82695" y="162305"/>
                  <a:pt x="90685" y="163781"/>
                  <a:pt x="98242" y="166300"/>
                </a:cubicBezTo>
                <a:cubicBezTo>
                  <a:pt x="155159" y="204245"/>
                  <a:pt x="82822" y="159692"/>
                  <a:pt x="151141" y="188971"/>
                </a:cubicBezTo>
                <a:cubicBezTo>
                  <a:pt x="159489" y="192549"/>
                  <a:pt x="165036" y="201745"/>
                  <a:pt x="173812" y="204085"/>
                </a:cubicBezTo>
                <a:cubicBezTo>
                  <a:pt x="203422" y="211981"/>
                  <a:pt x="264496" y="219199"/>
                  <a:pt x="264496" y="219199"/>
                </a:cubicBezTo>
                <a:cubicBezTo>
                  <a:pt x="285336" y="216594"/>
                  <a:pt x="324324" y="215734"/>
                  <a:pt x="347623" y="204085"/>
                </a:cubicBezTo>
                <a:cubicBezTo>
                  <a:pt x="355747" y="200023"/>
                  <a:pt x="362737" y="194009"/>
                  <a:pt x="370294" y="188971"/>
                </a:cubicBezTo>
                <a:cubicBezTo>
                  <a:pt x="367775" y="153705"/>
                  <a:pt x="376908" y="115564"/>
                  <a:pt x="362737" y="83172"/>
                </a:cubicBezTo>
                <a:cubicBezTo>
                  <a:pt x="356351" y="68576"/>
                  <a:pt x="332509" y="73096"/>
                  <a:pt x="317395" y="68058"/>
                </a:cubicBezTo>
                <a:lnTo>
                  <a:pt x="294724" y="60501"/>
                </a:lnTo>
                <a:lnTo>
                  <a:pt x="272053" y="52944"/>
                </a:lnTo>
                <a:lnTo>
                  <a:pt x="272053" y="52944"/>
                </a:lnTo>
                <a:lnTo>
                  <a:pt x="287167" y="105843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6431028" y="4934737"/>
            <a:ext cx="60456" cy="7557"/>
          </a:xfrm>
          <a:custGeom>
            <a:avLst/>
            <a:gdLst>
              <a:gd name="connsiteX0" fmla="*/ 0 w 60456"/>
              <a:gd name="connsiteY0" fmla="*/ 7557 h 7557"/>
              <a:gd name="connsiteX1" fmla="*/ 0 w 60456"/>
              <a:gd name="connsiteY1" fmla="*/ 7557 h 7557"/>
              <a:gd name="connsiteX2" fmla="*/ 60456 w 60456"/>
              <a:gd name="connsiteY2" fmla="*/ 0 h 7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456" h="7557">
                <a:moveTo>
                  <a:pt x="0" y="7557"/>
                </a:moveTo>
                <a:lnTo>
                  <a:pt x="0" y="7557"/>
                </a:lnTo>
                <a:lnTo>
                  <a:pt x="60456" y="0"/>
                </a:ln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endCxn id="37" idx="9"/>
          </p:cNvCxnSpPr>
          <p:nvPr/>
        </p:nvCxnSpPr>
        <p:spPr>
          <a:xfrm flipH="1">
            <a:off x="6325230" y="4797152"/>
            <a:ext cx="47466" cy="3038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H="1">
            <a:off x="6155590" y="5883703"/>
            <a:ext cx="36004" cy="28160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84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/>
      <p:bldP spid="12" grpId="0" animBg="1"/>
      <p:bldP spid="4" grpId="0" animBg="1"/>
      <p:bldP spid="6" grpId="0"/>
      <p:bldP spid="5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Kalendář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určuje </a:t>
            </a:r>
            <a:r>
              <a:rPr lang="cs-CZ" dirty="0">
                <a:solidFill>
                  <a:srgbClr val="FF0000"/>
                </a:solidFill>
              </a:rPr>
              <a:t>dny, týdny, měsíce</a:t>
            </a:r>
            <a:r>
              <a:rPr lang="cs-CZ" dirty="0"/>
              <a:t> v </a:t>
            </a:r>
            <a:r>
              <a:rPr lang="cs-CZ" dirty="0" smtClean="0"/>
              <a:t>roce</a:t>
            </a:r>
          </a:p>
          <a:p>
            <a:r>
              <a:rPr lang="cs-CZ" b="1" dirty="0">
                <a:solidFill>
                  <a:srgbClr val="FF0000"/>
                </a:solidFill>
              </a:rPr>
              <a:t>letopočet</a:t>
            </a:r>
            <a:r>
              <a:rPr lang="cs-CZ" dirty="0"/>
              <a:t> – jeho počítání vztahujeme k roku domnělého narození Ježíše </a:t>
            </a:r>
            <a:r>
              <a:rPr lang="cs-CZ" dirty="0" smtClean="0"/>
              <a:t>Krista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</a:t>
            </a:r>
            <a:r>
              <a:rPr lang="cs-CZ" i="1" dirty="0"/>
              <a:t>150 př.n.l. – před naším </a:t>
            </a:r>
            <a:r>
              <a:rPr lang="cs-CZ" i="1" dirty="0" smtClean="0"/>
              <a:t>letopočtem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</a:t>
            </a:r>
            <a:r>
              <a:rPr lang="cs-CZ" i="1" dirty="0"/>
              <a:t>150 n.l. – našeho </a:t>
            </a:r>
            <a:r>
              <a:rPr lang="cs-CZ" i="1" dirty="0" smtClean="0"/>
              <a:t>letopočtu)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9542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4945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Generace, rodina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Generace</a:t>
            </a:r>
          </a:p>
          <a:p>
            <a:r>
              <a:rPr lang="cs-CZ" dirty="0" smtClean="0"/>
              <a:t>přibližně </a:t>
            </a:r>
            <a:r>
              <a:rPr lang="cs-CZ" dirty="0"/>
              <a:t>stejně staří lidé</a:t>
            </a:r>
          </a:p>
          <a:p>
            <a:r>
              <a:rPr lang="cs-CZ" dirty="0"/>
              <a:t>rozhraním dvou generací je narození dětí v nové </a:t>
            </a:r>
            <a:r>
              <a:rPr lang="cs-CZ" dirty="0" smtClean="0"/>
              <a:t>rodině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základ </a:t>
            </a:r>
            <a:r>
              <a:rPr lang="cs-CZ" dirty="0"/>
              <a:t>lidské </a:t>
            </a:r>
            <a:r>
              <a:rPr lang="cs-CZ" dirty="0" smtClean="0"/>
              <a:t>společnosti</a:t>
            </a:r>
          </a:p>
          <a:p>
            <a:r>
              <a:rPr lang="cs-CZ" dirty="0"/>
              <a:t>tvoří ji muž a žena s dětmi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463750"/>
              </p:ext>
            </p:extLst>
          </p:nvPr>
        </p:nvGraphicFramePr>
        <p:xfrm>
          <a:off x="611560" y="5373216"/>
          <a:ext cx="7488830" cy="8640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497766"/>
                <a:gridCol w="1497766"/>
                <a:gridCol w="1497766"/>
                <a:gridCol w="1497766"/>
                <a:gridCol w="149776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1.generace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prarodiče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rodiče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děti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2.generace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dirty="0" smtClean="0"/>
                        <a:t>praprarodiče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prarodiče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rodiče</a:t>
                      </a:r>
                      <a:endParaRPr lang="cs-CZ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děti</a:t>
                      </a:r>
                      <a:endParaRPr lang="cs-CZ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10" name="Přímá spojnice 9"/>
          <p:cNvCxnSpPr/>
          <p:nvPr/>
        </p:nvCxnSpPr>
        <p:spPr>
          <a:xfrm>
            <a:off x="6732240" y="5517232"/>
            <a:ext cx="7200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452320" y="551723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519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Hodiny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/>
          <a:lstStyle/>
          <a:p>
            <a:r>
              <a:rPr lang="cs-CZ" dirty="0"/>
              <a:t>přístroje k </a:t>
            </a:r>
            <a:r>
              <a:rPr lang="cs-CZ" dirty="0">
                <a:solidFill>
                  <a:srgbClr val="FF0000"/>
                </a:solidFill>
              </a:rPr>
              <a:t>měření času</a:t>
            </a:r>
            <a:r>
              <a:rPr lang="cs-CZ" dirty="0"/>
              <a:t> v </a:t>
            </a:r>
            <a:r>
              <a:rPr lang="cs-CZ" err="1" smtClean="0"/>
              <a:t>hodinách</a:t>
            </a:r>
            <a:r>
              <a:rPr lang="cs-CZ" smtClean="0"/>
              <a:t>, minutách</a:t>
            </a:r>
            <a:r>
              <a:rPr lang="cs-CZ" dirty="0" smtClean="0"/>
              <a:t>, vteřinách</a:t>
            </a: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sluneční,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přesýpací</a:t>
            </a: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echanické</a:t>
            </a:r>
            <a:r>
              <a:rPr lang="cs-CZ" dirty="0" smtClean="0"/>
              <a:t> - </a:t>
            </a:r>
            <a:r>
              <a:rPr lang="cs-CZ" dirty="0"/>
              <a:t>už ve </a:t>
            </a:r>
            <a:r>
              <a:rPr lang="cs-CZ" dirty="0">
                <a:solidFill>
                  <a:srgbClr val="FF0000"/>
                </a:solidFill>
              </a:rPr>
              <a:t>14.stol.</a:t>
            </a:r>
            <a:r>
              <a:rPr lang="cs-CZ" dirty="0"/>
              <a:t> – v podobě </a:t>
            </a:r>
            <a:r>
              <a:rPr lang="cs-CZ" dirty="0" smtClean="0"/>
              <a:t>orloje</a:t>
            </a:r>
          </a:p>
          <a:p>
            <a:r>
              <a:rPr lang="cs-CZ" dirty="0"/>
              <a:t>v </a:t>
            </a:r>
            <a:r>
              <a:rPr lang="cs-CZ" dirty="0">
                <a:solidFill>
                  <a:srgbClr val="FF0000"/>
                </a:solidFill>
              </a:rPr>
              <a:t>19.stol.</a:t>
            </a:r>
            <a:r>
              <a:rPr lang="cs-CZ" dirty="0"/>
              <a:t> – zavedl se jednotný </a:t>
            </a:r>
            <a:r>
              <a:rPr lang="cs-CZ" dirty="0" smtClean="0"/>
              <a:t>čas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67644"/>
            <a:ext cx="2808312" cy="1958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73305"/>
            <a:ext cx="1368152" cy="2931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84984"/>
            <a:ext cx="1758702" cy="3292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063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643192" cy="5069160"/>
          </a:xfrm>
        </p:spPr>
        <p:txBody>
          <a:bodyPr>
            <a:normAutofit/>
          </a:bodyPr>
          <a:lstStyle/>
          <a:p>
            <a:r>
              <a:rPr lang="cs-CZ" sz="2000" dirty="0"/>
              <a:t>MIKULENKOVÁ, L. </a:t>
            </a:r>
            <a:r>
              <a:rPr lang="cs-CZ" sz="2000" i="1" dirty="0"/>
              <a:t>Lidé a čas</a:t>
            </a:r>
            <a:r>
              <a:rPr lang="cs-CZ" sz="2000" dirty="0"/>
              <a:t>. Olomouc, 2008, </a:t>
            </a:r>
            <a:r>
              <a:rPr lang="cs-CZ" sz="2000" dirty="0" smtClean="0"/>
              <a:t>s.6-9. </a:t>
            </a:r>
            <a:r>
              <a:rPr lang="cs-CZ" sz="2000" dirty="0"/>
              <a:t>ISBN 978-80-7230-225-3.</a:t>
            </a:r>
          </a:p>
          <a:p>
            <a:r>
              <a:rPr lang="cs-CZ" sz="2000" dirty="0" smtClean="0"/>
              <a:t>Ilustrace </a:t>
            </a:r>
            <a:r>
              <a:rPr lang="cs-CZ" sz="2000" dirty="0">
                <a:hlinkClick r:id="rId2"/>
              </a:rPr>
              <a:t>www.office.microsoft.com</a:t>
            </a:r>
            <a:r>
              <a:rPr lang="cs-CZ" sz="2000" dirty="0"/>
              <a:t>  </a:t>
            </a:r>
          </a:p>
          <a:p>
            <a:r>
              <a:rPr lang="cs-CZ" sz="2000" dirty="0"/>
              <a:t>Obrázky: [cit. 2012-09-14] </a:t>
            </a:r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3" action="ppaction://hlinkfile"/>
              </a:rPr>
              <a:t>Wikimedia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 err="1">
                <a:hlinkClick r:id="rId3" action="ppaction://hlinkfile"/>
              </a:rPr>
              <a:t>Commons</a:t>
            </a:r>
            <a:r>
              <a:rPr lang="cs-CZ" sz="2000" dirty="0">
                <a:hlinkClick r:id="rId3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</a:t>
            </a:r>
            <a:r>
              <a:rPr lang="cs-CZ" sz="2000" dirty="0">
                <a:hlinkClick r:id="rId4" action="ppaction://hlinkfile" tooltip="User:Greudin"/>
              </a:rPr>
              <a:t> </a:t>
            </a:r>
            <a:r>
              <a:rPr lang="cs-CZ" sz="2000" dirty="0" err="1">
                <a:hlinkClick r:id="rId4" action="ppaction://hlinkfile" tooltip="User:Greudin"/>
              </a:rPr>
              <a:t>Greudin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Soubor:Saint-remy-de-provence-cadran-solaire.jpg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</a:t>
            </a:r>
            <a:r>
              <a:rPr lang="cs-CZ" sz="2000" dirty="0"/>
              <a:t> </a:t>
            </a:r>
            <a:r>
              <a:rPr lang="cs-CZ" sz="2000" dirty="0">
                <a:hlinkClick r:id="rId6" action="ppaction://hlinkfile" tooltip="User:CommonGuy (stránka neexistuje)"/>
              </a:rPr>
              <a:t>S </a:t>
            </a:r>
            <a:r>
              <a:rPr lang="cs-CZ" sz="2000" dirty="0" err="1" smtClean="0">
                <a:hlinkClick r:id="rId6" action="ppaction://hlinkfile" tooltip="User:CommonGuy (stránka neexistuje)"/>
              </a:rPr>
              <a:t>Sepp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cs.wikipedia.org/wiki/Soubor:Wooden_hourglass_2.jpg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 </a:t>
            </a:r>
            <a:r>
              <a:rPr lang="en-US" sz="2000" dirty="0">
                <a:hlinkClick r:id="rId8"/>
              </a:rPr>
              <a:t>George </a:t>
            </a:r>
            <a:r>
              <a:rPr lang="en-US" sz="2000" dirty="0" err="1">
                <a:hlinkClick r:id="rId8"/>
              </a:rPr>
              <a:t>Groutas</a:t>
            </a:r>
            <a:r>
              <a:rPr lang="en-US" sz="2000" dirty="0">
                <a:hlinkClick r:id="rId8"/>
              </a:rPr>
              <a:t> from </a:t>
            </a:r>
            <a:r>
              <a:rPr lang="en-US" sz="2000" dirty="0" err="1">
                <a:hlinkClick r:id="rId8"/>
              </a:rPr>
              <a:t>Idalion</a:t>
            </a:r>
            <a:r>
              <a:rPr lang="en-US" sz="2000" dirty="0">
                <a:hlinkClick r:id="rId8"/>
              </a:rPr>
              <a:t>, Cyprus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Soubor:Prazsky_orloj_celkovy_pohled.jpg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</a:t>
            </a:r>
            <a:r>
              <a:rPr lang="cs-CZ" dirty="0" smtClean="0"/>
              <a:t>učivo</a:t>
            </a:r>
            <a:r>
              <a:rPr lang="cs-CZ" dirty="0"/>
              <a:t> </a:t>
            </a:r>
            <a:r>
              <a:rPr lang="cs-CZ" dirty="0" smtClean="0"/>
              <a:t>– měření času, kalendář, generace</a:t>
            </a:r>
            <a:r>
              <a:rPr lang="cs-CZ" smtClean="0"/>
              <a:t>, hodiny.</a:t>
            </a:r>
            <a:endParaRPr lang="cs-CZ" dirty="0"/>
          </a:p>
          <a:p>
            <a:r>
              <a:rPr lang="cs-CZ" dirty="0"/>
              <a:t>Při výkladu si ukazujeme </a:t>
            </a:r>
            <a:r>
              <a:rPr lang="cs-CZ" dirty="0" smtClean="0"/>
              <a:t>obrázky</a:t>
            </a:r>
            <a:r>
              <a:rPr lang="cs-CZ" dirty="0"/>
              <a:t>.</a:t>
            </a:r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1948</TotalTime>
  <Words>182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Štětí, Ostrovní 300 Autor: Mgr. Štěpánka Beranová Datum: 14.9.2012 Člověk a jeho svět, Lidé a čas. Název materiálu: VY_32_INOVACE_CaJS.4.B.11_cas Název: Čas Číslo operačního programu: CZ.1.07/1.4.00/21.1693 Název projektu: PRIMA ŠKOLA</vt:lpstr>
      <vt:lpstr>Měření času</vt:lpstr>
      <vt:lpstr>Kalendář</vt:lpstr>
      <vt:lpstr>Generace, rodina</vt:lpstr>
      <vt:lpstr>Hodiny</vt:lpstr>
      <vt:lpstr>Použité zdroje: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User</cp:lastModifiedBy>
  <cp:revision>159</cp:revision>
  <dcterms:created xsi:type="dcterms:W3CDTF">2011-11-11T20:20:27Z</dcterms:created>
  <dcterms:modified xsi:type="dcterms:W3CDTF">2013-05-26T09:40:25Z</dcterms:modified>
</cp:coreProperties>
</file>