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sldIdLst>
    <p:sldId id="256" r:id="rId2"/>
    <p:sldId id="302" r:id="rId3"/>
    <p:sldId id="303" r:id="rId4"/>
    <p:sldId id="304" r:id="rId5"/>
    <p:sldId id="305" r:id="rId6"/>
    <p:sldId id="26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990" autoAdjust="0"/>
  </p:normalViewPr>
  <p:slideViewPr>
    <p:cSldViewPr>
      <p:cViewPr>
        <p:scale>
          <a:sx n="82" d="100"/>
          <a:sy n="82" d="100"/>
        </p:scale>
        <p:origin x="-156" y="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A4AF281-304B-4979-A347-5CC1B46D321C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cs.wikipedia.org/wiki/Velkomoravsk%C3%A1_%C5%99%C3%AD%C5%A1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Wenceslaus_I_Duke_of_Bohemia_equestrian_statue_in_Prague_2.jpg" TargetMode="External"/><Relationship Id="rId3" Type="http://schemas.openxmlformats.org/officeDocument/2006/relationships/hyperlink" Target="file:///\\commons.wikimedia.org\wiki\Hlavn%25C3%25AD_strana%3fuselang=cs" TargetMode="External"/><Relationship Id="rId7" Type="http://schemas.openxmlformats.org/officeDocument/2006/relationships/hyperlink" Target="http://commons.wikimedia.org/wiki/User:Ales_Tosovsky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KyrilMethod.jpg" TargetMode="External"/><Relationship Id="rId5" Type="http://schemas.openxmlformats.org/officeDocument/2006/relationships/hyperlink" Target="http://cs.wikipedia.org/wiki/Velkomoravsk%C3%A1_%C5%99%C3%AD%C5%A1e" TargetMode="External"/><Relationship Id="rId4" Type="http://schemas.openxmlformats.org/officeDocument/2006/relationships/hyperlink" Target="http://cs.wikipedia.org/wiki/Soubor:Samo1.jp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988840"/>
            <a:ext cx="7414592" cy="2808312"/>
          </a:xfrm>
        </p:spPr>
        <p:txBody>
          <a:bodyPr>
            <a:normAutofit/>
          </a:bodyPr>
          <a:lstStyle/>
          <a:p>
            <a:r>
              <a:rPr lang="cs-CZ" sz="1800" dirty="0"/>
              <a:t>Název školy: ZŠ Štětí, Ostrovní 300</a:t>
            </a:r>
            <a:br>
              <a:rPr lang="cs-CZ" sz="1800" dirty="0"/>
            </a:br>
            <a:r>
              <a:rPr lang="cs-CZ" sz="1800" dirty="0"/>
              <a:t>Autor: Mgr. Štěpánka Beranová</a:t>
            </a:r>
            <a:br>
              <a:rPr lang="cs-CZ" sz="1800" dirty="0"/>
            </a:br>
            <a:r>
              <a:rPr lang="cs-CZ" sz="1800" dirty="0"/>
              <a:t>Datum: </a:t>
            </a:r>
            <a:r>
              <a:rPr lang="cs-CZ" sz="1800" dirty="0" smtClean="0"/>
              <a:t>4.5. 2013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Člověk a jeho svět, Lidé a čas.</a:t>
            </a:r>
            <a:br>
              <a:rPr lang="cs-CZ" sz="1800" dirty="0"/>
            </a:br>
            <a:r>
              <a:rPr lang="cs-CZ" sz="1800" dirty="0"/>
              <a:t>Název materiálu: </a:t>
            </a:r>
            <a:r>
              <a:rPr lang="cs-CZ" sz="1800" dirty="0" smtClean="0"/>
              <a:t>VY_32_INOVACE_CAJS.4.B.13_stredovek</a:t>
            </a:r>
            <a:br>
              <a:rPr lang="cs-CZ" sz="1800" dirty="0" smtClean="0"/>
            </a:br>
            <a:r>
              <a:rPr lang="cs-CZ" sz="1800" dirty="0" smtClean="0"/>
              <a:t>Název</a:t>
            </a:r>
            <a:r>
              <a:rPr lang="cs-CZ" sz="1800" dirty="0"/>
              <a:t>: </a:t>
            </a:r>
            <a:r>
              <a:rPr lang="cs-CZ" sz="1800" dirty="0" smtClean="0"/>
              <a:t>Středověk</a:t>
            </a:r>
            <a:br>
              <a:rPr lang="cs-CZ" sz="1800" dirty="0" smtClean="0"/>
            </a:br>
            <a:r>
              <a:rPr lang="cs-CZ" sz="1800" dirty="0" smtClean="0"/>
              <a:t>Číslo </a:t>
            </a:r>
            <a:r>
              <a:rPr lang="cs-CZ" sz="1800" dirty="0"/>
              <a:t>operačního programu: CZ.1.07/1.4.00/21.1693</a:t>
            </a:r>
            <a:br>
              <a:rPr lang="cs-CZ" sz="1800" dirty="0"/>
            </a:br>
            <a:r>
              <a:rPr lang="cs-CZ" sz="1800" dirty="0"/>
              <a:t>Název projektu: PRIMA ŠKOLA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66367" y="5373216"/>
            <a:ext cx="6491833" cy="1001706"/>
          </a:xfrm>
        </p:spPr>
        <p:txBody>
          <a:bodyPr>
            <a:normAutofit/>
          </a:bodyPr>
          <a:lstStyle/>
          <a:p>
            <a:r>
              <a:rPr lang="cs-CZ" dirty="0"/>
              <a:t>Anotace: Materiál je určen pro žáky </a:t>
            </a:r>
            <a:r>
              <a:rPr lang="cs-CZ" dirty="0" smtClean="0"/>
              <a:t>4. </a:t>
            </a:r>
            <a:r>
              <a:rPr lang="cs-CZ" dirty="0"/>
              <a:t>ročníku, slouží k výkladu nového </a:t>
            </a:r>
            <a:r>
              <a:rPr lang="cs-CZ" dirty="0" smtClean="0"/>
              <a:t>učiva o středověku.</a:t>
            </a:r>
            <a:endParaRPr lang="cs-CZ" dirty="0"/>
          </a:p>
          <a:p>
            <a:endParaRPr lang="cs-CZ" dirty="0"/>
          </a:p>
        </p:txBody>
      </p:sp>
      <p:pic>
        <p:nvPicPr>
          <p:cNvPr id="4" name="obrázek 3" descr="Hlavička"/>
          <p:cNvPicPr/>
          <p:nvPr/>
        </p:nvPicPr>
        <p:blipFill>
          <a:blip r:embed="rId2" cstate="print"/>
          <a:srcRect t="15385" r="79313"/>
          <a:stretch>
            <a:fillRect/>
          </a:stretch>
        </p:blipFill>
        <p:spPr bwMode="auto">
          <a:xfrm>
            <a:off x="1966367" y="818872"/>
            <a:ext cx="14668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076046"/>
            <a:ext cx="3398520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5521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Sámova říše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715200" cy="487375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Sámova říše</a:t>
            </a:r>
            <a:r>
              <a:rPr lang="cs-CZ" dirty="0" smtClean="0"/>
              <a:t> – první státní útvar na našem území</a:t>
            </a:r>
          </a:p>
          <a:p>
            <a:pPr marL="0" indent="0">
              <a:buNone/>
            </a:pPr>
            <a:r>
              <a:rPr lang="cs-CZ" dirty="0" smtClean="0"/>
              <a:t>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Sámo</a:t>
            </a:r>
            <a:r>
              <a:rPr lang="cs-CZ" dirty="0" smtClean="0"/>
              <a:t> – vojevůdce, bránil svou říši proti</a:t>
            </a:r>
          </a:p>
          <a:p>
            <a:pPr marL="0" indent="0">
              <a:buNone/>
            </a:pPr>
            <a:r>
              <a:rPr lang="cs-CZ" dirty="0" smtClean="0"/>
              <a:t>                útokům kočovných Avarů a Franků,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po jeho smrti se říše rozpadla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05064"/>
            <a:ext cx="1828800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29262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Velká Morava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49751" y="1628800"/>
            <a:ext cx="8147248" cy="51411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smtClean="0">
                <a:hlinkClick r:id="rId2"/>
              </a:rPr>
              <a:t>Velká Morava</a:t>
            </a:r>
            <a:r>
              <a:rPr lang="cs-CZ" dirty="0" smtClean="0"/>
              <a:t> – kníže Mojmír spojil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moravské a nitranské knížectví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- zasahovala na území dnešní Moravy,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Slovenska, Maďarska a Rakouska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Kníže Rastislav</a:t>
            </a:r>
            <a:r>
              <a:rPr lang="cs-CZ" dirty="0" smtClean="0"/>
              <a:t> chtěl zřídit vlastní biskupství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Přichází </a:t>
            </a: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Konstantin a Metoděj</a:t>
            </a:r>
            <a:r>
              <a:rPr lang="cs-CZ" dirty="0" smtClean="0"/>
              <a:t> (</a:t>
            </a:r>
            <a:r>
              <a:rPr lang="cs-CZ" dirty="0" err="1" smtClean="0"/>
              <a:t>řekové</a:t>
            </a:r>
            <a:r>
              <a:rPr lang="cs-CZ" dirty="0" smtClean="0"/>
              <a:t> ze Soluně)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- vytvořili písmo (hlaholici), přeložili do slovanského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jazyka – staroslověnštiny části bible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Metoděj</a:t>
            </a:r>
            <a:r>
              <a:rPr lang="cs-CZ" dirty="0" smtClean="0"/>
              <a:t> se stal prvním moravským arcibiskupem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1" y="404664"/>
            <a:ext cx="1936767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01767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Počátky českého státu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03232" cy="4873752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Po rozpadu </a:t>
            </a:r>
            <a:r>
              <a:rPr lang="cs-CZ" dirty="0" smtClean="0">
                <a:solidFill>
                  <a:srgbClr val="C00000"/>
                </a:solidFill>
              </a:rPr>
              <a:t>Velké Moravy</a:t>
            </a:r>
            <a:r>
              <a:rPr lang="cs-CZ" dirty="0" smtClean="0"/>
              <a:t> vzniká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české knížectví (český stát)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- Čechy nejdříve zaujímaly malé území okolo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Prahy, později se rozšířily na dnešní území Čech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a zbytky Velké Moravy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Začali </a:t>
            </a:r>
            <a:r>
              <a:rPr lang="cs-CZ" dirty="0"/>
              <a:t>vládnout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přemyslovská </a:t>
            </a:r>
            <a:r>
              <a:rPr lang="cs-CZ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knížata </a:t>
            </a:r>
            <a:endParaRPr lang="cs-CZ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dirty="0" smtClean="0"/>
              <a:t>   Přemyslovci byli křesťany, pohanství přežívalo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Češi měli první světce,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nejznámější byl </a:t>
            </a: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svatý Václav</a:t>
            </a:r>
            <a:endParaRPr lang="cs-CZ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04664"/>
            <a:ext cx="2784309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69861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První čeští králové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75240" cy="487375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Čechy</a:t>
            </a:r>
            <a:r>
              <a:rPr lang="cs-CZ" dirty="0" smtClean="0"/>
              <a:t> byly součástí </a:t>
            </a:r>
            <a:r>
              <a:rPr lang="cs-CZ" dirty="0" smtClean="0">
                <a:solidFill>
                  <a:srgbClr val="FF0000"/>
                </a:solidFill>
              </a:rPr>
              <a:t>Římské říše</a:t>
            </a:r>
            <a:r>
              <a:rPr lang="cs-CZ" dirty="0" smtClean="0"/>
              <a:t>, proto mohl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dávat královský titul pouze římský císař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Kníže Vratislav II. </a:t>
            </a:r>
            <a:r>
              <a:rPr lang="cs-CZ" dirty="0" smtClean="0"/>
              <a:t>byl jeho spojencem proti papeži,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r.1085 byl odměněn titulem krále (nebyl dědičný) 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Kníže Vladislav II. </a:t>
            </a:r>
            <a:r>
              <a:rPr lang="cs-CZ" dirty="0" smtClean="0"/>
              <a:t>také získal královský titul,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za válečné zásluhy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63347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31224" cy="5141168"/>
          </a:xfrm>
        </p:spPr>
        <p:txBody>
          <a:bodyPr>
            <a:normAutofit/>
          </a:bodyPr>
          <a:lstStyle/>
          <a:p>
            <a:r>
              <a:rPr lang="cs-CZ" sz="2000" dirty="0"/>
              <a:t>MIKULENKOVÁ, L. </a:t>
            </a:r>
            <a:r>
              <a:rPr lang="cs-CZ" sz="2000" i="1" dirty="0"/>
              <a:t>Lidé a čas</a:t>
            </a:r>
            <a:r>
              <a:rPr lang="cs-CZ" sz="2000" dirty="0"/>
              <a:t>. Olomouc, 2008</a:t>
            </a:r>
            <a:r>
              <a:rPr lang="cs-CZ" sz="2000"/>
              <a:t>, </a:t>
            </a:r>
            <a:r>
              <a:rPr lang="cs-CZ" sz="2000" smtClean="0"/>
              <a:t>s.21-29. </a:t>
            </a:r>
            <a:r>
              <a:rPr lang="cs-CZ" sz="2000" dirty="0"/>
              <a:t>ISBN 978-80-7230-225-3</a:t>
            </a:r>
            <a:r>
              <a:rPr lang="cs-CZ" sz="2000" dirty="0" smtClean="0"/>
              <a:t>.</a:t>
            </a:r>
            <a:endParaRPr lang="cs-CZ" sz="2000" dirty="0"/>
          </a:p>
          <a:p>
            <a:r>
              <a:rPr lang="cs-CZ" sz="2000" dirty="0" smtClean="0"/>
              <a:t>Ilustrace </a:t>
            </a:r>
            <a:r>
              <a:rPr lang="cs-CZ" sz="2000" dirty="0">
                <a:hlinkClick r:id="rId2"/>
              </a:rPr>
              <a:t>www.office.microsoft.com</a:t>
            </a:r>
            <a:r>
              <a:rPr lang="cs-CZ" sz="2000" dirty="0"/>
              <a:t>  </a:t>
            </a:r>
          </a:p>
          <a:p>
            <a:r>
              <a:rPr lang="cs-CZ" sz="2000" dirty="0"/>
              <a:t>Obrázky: [cit. </a:t>
            </a:r>
            <a:r>
              <a:rPr lang="cs-CZ" sz="2000" dirty="0" smtClean="0"/>
              <a:t>2013-05-04] 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Dostupné </a:t>
            </a:r>
            <a:r>
              <a:rPr lang="cs-CZ" sz="2000" dirty="0"/>
              <a:t>pod licencí </a:t>
            </a:r>
            <a:r>
              <a:rPr lang="cs-CZ" sz="2000" dirty="0" err="1">
                <a:hlinkClick r:id="rId3" action="ppaction://hlinkfile"/>
              </a:rPr>
              <a:t>Wikimedia</a:t>
            </a:r>
            <a:r>
              <a:rPr lang="cs-CZ" sz="2000" dirty="0">
                <a:hlinkClick r:id="rId3" action="ppaction://hlinkfile"/>
              </a:rPr>
              <a:t> </a:t>
            </a:r>
            <a:r>
              <a:rPr lang="cs-CZ" sz="2000" dirty="0" err="1">
                <a:hlinkClick r:id="rId3" action="ppaction://hlinkfile"/>
              </a:rPr>
              <a:t>Commons</a:t>
            </a:r>
            <a:r>
              <a:rPr lang="cs-CZ" sz="2000" dirty="0">
                <a:hlinkClick r:id="rId3" action="ppaction://hlinkfile"/>
              </a:rPr>
              <a:t> </a:t>
            </a:r>
            <a:r>
              <a:rPr lang="cs-CZ" sz="2000" dirty="0"/>
              <a:t>na WWW</a:t>
            </a:r>
            <a:r>
              <a:rPr lang="cs-CZ" sz="2000" dirty="0" smtClean="0"/>
              <a:t>:</a:t>
            </a:r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1) 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B. </a:t>
            </a:r>
            <a:r>
              <a:rPr lang="cs-CZ" sz="2000" dirty="0" err="1" smtClean="0">
                <a:solidFill>
                  <a:schemeClr val="accent1">
                    <a:lumMod val="75000"/>
                  </a:schemeClr>
                </a:solidFill>
              </a:rPr>
              <a:t>Jezovnik</a:t>
            </a:r>
            <a:endParaRPr lang="cs-C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4"/>
              </a:rPr>
              <a:t>&lt;http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4"/>
              </a:rPr>
              <a:t>://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4"/>
              </a:rPr>
              <a:t>cs.wikipedia.org/wiki/Soubor:Samo1.jpg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2)&lt;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5"/>
              </a:rPr>
              <a:t>http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5"/>
              </a:rPr>
              <a:t>://cs.wikipedia.org/wiki/Velkomoravsk%C3%A1_%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5"/>
              </a:rPr>
              <a:t>C5%99%C3%AD%C5%A1e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3)&lt;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6"/>
              </a:rPr>
              <a:t>http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6"/>
              </a:rPr>
              <a:t>://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6"/>
              </a:rPr>
              <a:t>cs.wikipedia.org/wiki/</a:t>
            </a:r>
            <a:r>
              <a:rPr lang="cs-CZ" sz="2000" dirty="0" err="1" smtClean="0">
                <a:solidFill>
                  <a:schemeClr val="accent1">
                    <a:lumMod val="75000"/>
                  </a:schemeClr>
                </a:solidFill>
                <a:hlinkClick r:id="rId6"/>
              </a:rPr>
              <a:t>Soubor:KyrilMethod.jpg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4) </a:t>
            </a:r>
            <a:r>
              <a:rPr lang="cs-CZ" sz="2000" dirty="0" err="1">
                <a:hlinkClick r:id="rId7" tooltip="User:Ales Tosovsky"/>
              </a:rPr>
              <a:t>Ales</a:t>
            </a:r>
            <a:r>
              <a:rPr lang="cs-CZ" sz="2000" dirty="0">
                <a:hlinkClick r:id="rId7" tooltip="User:Ales Tosovsky"/>
              </a:rPr>
              <a:t> </a:t>
            </a:r>
            <a:r>
              <a:rPr lang="cs-CZ" sz="2000" dirty="0" err="1" smtClean="0">
                <a:hlinkClick r:id="rId7" tooltip="User:Ales Tosovsky"/>
              </a:rPr>
              <a:t>Tosovsky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8"/>
              </a:rPr>
              <a:t>&lt;http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8"/>
              </a:rPr>
              <a:t>://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8"/>
              </a:rPr>
              <a:t>cs.wikipedia.org/wiki/Soubor:Wenceslaus_I_Duke_of_Bohemia_equestrian_statue_in_Prague_2.jpg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pPr marL="0" indent="0">
              <a:buNone/>
            </a:pPr>
            <a:endParaRPr lang="cs-C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sz="2000" dirty="0"/>
          </a:p>
          <a:p>
            <a:pPr marL="0" indent="0">
              <a:buNone/>
            </a:pPr>
            <a:endParaRPr lang="cs-CZ" sz="20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943086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Metodický návod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Pomocí jednotlivých stran vyložíme žákům nové </a:t>
            </a:r>
            <a:r>
              <a:rPr lang="cs-CZ" dirty="0" smtClean="0"/>
              <a:t>učivo</a:t>
            </a:r>
            <a:r>
              <a:rPr lang="cs-CZ" dirty="0"/>
              <a:t> </a:t>
            </a:r>
            <a:r>
              <a:rPr lang="cs-CZ" dirty="0" smtClean="0"/>
              <a:t>– středověk – Sámova říše, Velká Morava, počátky Českého státu, první čeští králové.</a:t>
            </a:r>
            <a:endParaRPr lang="cs-CZ" dirty="0"/>
          </a:p>
          <a:p>
            <a:r>
              <a:rPr lang="cs-CZ" dirty="0"/>
              <a:t>Při výkladu si ukazujeme </a:t>
            </a:r>
            <a:r>
              <a:rPr lang="cs-CZ" dirty="0" smtClean="0"/>
              <a:t>obrázky, pomocí odkazu si přečteme na internetu informace          o Velké Moravě.</a:t>
            </a:r>
            <a:endParaRPr lang="cs-CZ" dirty="0"/>
          </a:p>
          <a:p>
            <a:r>
              <a:rPr lang="cs-CZ" dirty="0"/>
              <a:t>Prezentaci pustíme ještě jednou – žáci si dělají výpisky a připomínají si novou látku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0533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2116</TotalTime>
  <Words>381</Words>
  <Application>Microsoft Office PowerPoint</Application>
  <PresentationFormat>Předvádění na obrazovce (4:3)</PresentationFormat>
  <Paragraphs>60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Název školy: ZŠ Štětí, Ostrovní 300 Autor: Mgr. Štěpánka Beranová Datum: 4.5. 2013 Člověk a jeho svět, Lidé a čas. Název materiálu: VY_32_INOVACE_CAJS.4.B.13_stredovek Název: Středověk Číslo operačního programu: CZ.1.07/1.4.00/21.1693 Název projektu: PRIMA ŠKOLA</vt:lpstr>
      <vt:lpstr>Sámova říše</vt:lpstr>
      <vt:lpstr>Velká Morava</vt:lpstr>
      <vt:lpstr>Počátky českého státu</vt:lpstr>
      <vt:lpstr>První čeští králové</vt:lpstr>
      <vt:lpstr>Použité zdroje:</vt:lpstr>
      <vt:lpstr>Metodický návod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Štětí, Ostrovní 300 Autor: Mgr. Štěpánka Beranová Datum: 13.10.2011 Člověk a jeho svět, člověk a jeho zdraví. Název materiálu: VY_32_INOVACE_ČaJS.5.B.02_SOUSTAVY LIDSKÉHO TĚLA II. Název: SOUSTAVY LIDSKÉHO TĚLA II. Číslo operačního programu: CZ.1.07/1.4.00/21.1693 Název projektu: PRIMA ŠKOLA</dc:title>
  <dc:creator>Martin</dc:creator>
  <cp:lastModifiedBy>beranova</cp:lastModifiedBy>
  <cp:revision>189</cp:revision>
  <dcterms:created xsi:type="dcterms:W3CDTF">2011-11-11T20:20:27Z</dcterms:created>
  <dcterms:modified xsi:type="dcterms:W3CDTF">2013-05-13T05:47:46Z</dcterms:modified>
</cp:coreProperties>
</file>