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307" r:id="rId3"/>
    <p:sldId id="308" r:id="rId4"/>
    <p:sldId id="309" r:id="rId5"/>
    <p:sldId id="31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990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%C5%99emyslovci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arel_IV.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Jan_Hu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Kamalanand" TargetMode="External"/><Relationship Id="rId3" Type="http://schemas.openxmlformats.org/officeDocument/2006/relationships/hyperlink" Target="file:///\\commons.wikimedia.org\wiki\Hlavn%25C3%25AD_strana%3fuselang=cs" TargetMode="External"/><Relationship Id="rId7" Type="http://schemas.openxmlformats.org/officeDocument/2006/relationships/hyperlink" Target="http://cs.wikipedia.org/wiki/Soubor:Praag_012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JoJan" TargetMode="External"/><Relationship Id="rId5" Type="http://schemas.openxmlformats.org/officeDocument/2006/relationships/hyperlink" Target="http://cs.wikipedia.org/wiki/Karel_IV" TargetMode="External"/><Relationship Id="rId10" Type="http://schemas.openxmlformats.org/officeDocument/2006/relationships/hyperlink" Target="http://cs.wikipedia.org/wiki/Soubor:Jan_Hus_2.jpg" TargetMode="External"/><Relationship Id="rId4" Type="http://schemas.openxmlformats.org/officeDocument/2006/relationships/hyperlink" Target="http://cs.wikipedia.org/wiki/P%C5%99emyslovci" TargetMode="External"/><Relationship Id="rId9" Type="http://schemas.openxmlformats.org/officeDocument/2006/relationships/hyperlink" Target="http://cs.wikipedia.org/wiki/Soubor:Charles-University-symbol-2.pn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6.5. 2013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Lidé a čas.</a:t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VY_32_INOVACE_CAJS.4.B.14_</a:t>
            </a:r>
            <a:r>
              <a:rPr lang="cs-CZ" sz="1800" dirty="0" err="1" smtClean="0"/>
              <a:t>stredovek</a:t>
            </a:r>
            <a:r>
              <a:rPr lang="cs-CZ" sz="1800" dirty="0" smtClean="0"/>
              <a:t>_II</a:t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Středověk II.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</a:t>
            </a:r>
            <a:r>
              <a:rPr lang="cs-CZ" dirty="0" smtClean="0"/>
              <a:t>4. </a:t>
            </a:r>
            <a:r>
              <a:rPr lang="cs-CZ" dirty="0"/>
              <a:t>ročníku, slouží k výkladu nového </a:t>
            </a:r>
            <a:r>
              <a:rPr lang="cs-CZ" dirty="0" smtClean="0"/>
              <a:t>učiva o středověku.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Dědičné království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I. </a:t>
            </a:r>
            <a:r>
              <a:rPr lang="cs-CZ" dirty="0" smtClean="0"/>
              <a:t>získal pro svůj rod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dědičný královský titul, přemyslovští králové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promyšlenou politikou rozšířili svá území,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neměli sílu, aby je získali natrvalo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13.stol. </a:t>
            </a:r>
            <a:r>
              <a:rPr lang="cs-CZ" dirty="0" smtClean="0"/>
              <a:t>byla zakládána města a docházelo</a:t>
            </a:r>
          </a:p>
          <a:p>
            <a:pPr marL="0" indent="0">
              <a:buNone/>
            </a:pPr>
            <a:r>
              <a:rPr lang="cs-CZ" dirty="0" smtClean="0"/>
              <a:t>       k osídlování pustých oblastí – </a:t>
            </a:r>
            <a:r>
              <a:rPr lang="cs-CZ" b="1" dirty="0" smtClean="0">
                <a:solidFill>
                  <a:srgbClr val="FF0000"/>
                </a:solidFill>
              </a:rPr>
              <a:t>kolonizaci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</a:t>
            </a: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Otakar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</a:t>
            </a:r>
            <a:r>
              <a:rPr lang="cs-CZ" dirty="0" smtClean="0"/>
              <a:t>Byl velmi úspěšný v domácí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i zahraniční politice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II. </a:t>
            </a:r>
            <a:r>
              <a:rPr lang="cs-CZ" dirty="0" smtClean="0"/>
              <a:t>začal razit ceněné stříbrné mince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Přemyslovci</a:t>
            </a:r>
            <a:r>
              <a:rPr lang="cs-CZ" dirty="0" smtClean="0"/>
              <a:t> vymřeli vraždou Václava III. r.1306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640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Lucemburkové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</a:t>
            </a:r>
            <a:r>
              <a:rPr lang="cs-CZ" dirty="0" smtClean="0"/>
              <a:t> – obratný diplomat a politik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Karel IV. </a:t>
            </a:r>
            <a:r>
              <a:rPr lang="cs-CZ" dirty="0" smtClean="0"/>
              <a:t>– za jeho vlády došlo k velkému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hospodářskému i kulturnímu rozkvětu země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dal postavit kamenný most – Karlův most,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založil první univerzitu (1348) Univerzita Karlova,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Nové Město pražské, mnoho kostelů,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klášterů, hradů a zámků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IV. </a:t>
            </a:r>
            <a:r>
              <a:rPr lang="cs-CZ" dirty="0" smtClean="0"/>
              <a:t>– za jeho vlády se poměry v zemi zhoršily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2340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Lucemburkové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8760"/>
            <a:ext cx="1863291" cy="273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56992"/>
            <a:ext cx="2952328" cy="2210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467" y="2492896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06005" y="4582761"/>
            <a:ext cx="258115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Pečeť Univerzity Karlovy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851920" y="4005064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Král Karel IV.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9572" y="5567414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Kamenný, Karlův most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87041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Husitství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Husitské hnutí</a:t>
            </a:r>
            <a:r>
              <a:rPr lang="cs-CZ" dirty="0" smtClean="0"/>
              <a:t> – chtělo napravit církev, svět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Jan Hus </a:t>
            </a:r>
            <a:r>
              <a:rPr lang="cs-CZ" dirty="0" smtClean="0"/>
              <a:t>– duchovní vůdce husitského hnutí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učitel na pražské univerzitě, církev ho</a:t>
            </a:r>
          </a:p>
          <a:p>
            <a:pPr marL="0" indent="0">
              <a:buNone/>
            </a:pPr>
            <a:r>
              <a:rPr lang="cs-CZ" dirty="0" smtClean="0"/>
              <a:t>         za jeho názory odsoudila k smrti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Zikmund</a:t>
            </a:r>
            <a:r>
              <a:rPr lang="cs-CZ" dirty="0" smtClean="0"/>
              <a:t> chtěl potlačit husity v čele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s </a:t>
            </a:r>
            <a:r>
              <a:rPr lang="cs-CZ" dirty="0" smtClean="0">
                <a:solidFill>
                  <a:srgbClr val="FF0000"/>
                </a:solidFill>
              </a:rPr>
              <a:t>Janem Žižkou</a:t>
            </a:r>
            <a:r>
              <a:rPr lang="cs-CZ" dirty="0" smtClean="0"/>
              <a:t>, nepodařilo se mu to,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musel uznat právo na svobodu vyznání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z Poděbrad</a:t>
            </a:r>
            <a:r>
              <a:rPr lang="cs-CZ" dirty="0" smtClean="0"/>
              <a:t> – první král, hlásil se </a:t>
            </a:r>
          </a:p>
          <a:p>
            <a:pPr marL="0" indent="0">
              <a:buNone/>
            </a:pPr>
            <a:r>
              <a:rPr lang="cs-CZ" dirty="0" smtClean="0"/>
              <a:t>       k novému kališnickému vyznání.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90135"/>
            <a:ext cx="1911474" cy="2797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89500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MIKULENKOVÁ, L. </a:t>
            </a:r>
            <a:r>
              <a:rPr lang="cs-CZ" sz="2000" i="1" dirty="0" smtClean="0"/>
              <a:t>Lidé a čas</a:t>
            </a:r>
            <a:r>
              <a:rPr lang="cs-CZ" sz="2000" dirty="0" smtClean="0"/>
              <a:t>. Olomouc, 2008</a:t>
            </a:r>
            <a:r>
              <a:rPr lang="cs-CZ" sz="2000" smtClean="0"/>
              <a:t>, </a:t>
            </a:r>
            <a:r>
              <a:rPr lang="cs-CZ" sz="2000" smtClean="0"/>
              <a:t>s.30-39. </a:t>
            </a:r>
            <a:r>
              <a:rPr lang="cs-CZ" sz="2000" dirty="0" smtClean="0"/>
              <a:t>ISBN 978-80-7230-225-3.</a:t>
            </a:r>
          </a:p>
          <a:p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r>
              <a:rPr lang="cs-CZ" sz="2000" dirty="0" smtClean="0"/>
              <a:t>  </a:t>
            </a:r>
          </a:p>
          <a:p>
            <a:r>
              <a:rPr lang="cs-CZ" sz="2000" dirty="0" smtClean="0"/>
              <a:t>Obrázky: [cit. 2013-05-06] </a:t>
            </a:r>
          </a:p>
          <a:p>
            <a:pPr marL="0" indent="0">
              <a:buNone/>
            </a:pPr>
            <a:r>
              <a:rPr lang="cs-CZ" sz="2000" dirty="0" smtClean="0"/>
              <a:t>Dostupné pod licencí </a:t>
            </a:r>
            <a:r>
              <a:rPr lang="cs-CZ" sz="2000" dirty="0" err="1" smtClean="0">
                <a:hlinkClick r:id="rId3" action="ppaction://hlinkfile"/>
              </a:rPr>
              <a:t>Wikimedia</a:t>
            </a:r>
            <a:r>
              <a:rPr lang="cs-CZ" sz="2000" dirty="0" smtClean="0">
                <a:hlinkClick r:id="rId3" action="ppaction://hlinkfile"/>
              </a:rPr>
              <a:t> </a:t>
            </a:r>
            <a:r>
              <a:rPr lang="cs-CZ" sz="2000" dirty="0" err="1" smtClean="0">
                <a:hlinkClick r:id="rId3" action="ppaction://hlinkfile"/>
              </a:rPr>
              <a:t>Commons</a:t>
            </a:r>
            <a:r>
              <a:rPr lang="cs-CZ" sz="2000" dirty="0" smtClean="0">
                <a:hlinkClick r:id="rId3" action="ppaction://hlinkfile"/>
              </a:rPr>
              <a:t> </a:t>
            </a:r>
            <a:r>
              <a:rPr lang="cs-CZ" sz="2000" dirty="0" smtClean="0"/>
              <a:t>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 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http://cs.wikipedia.org/wiki/P%C5%99emyslovci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 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http://cs.wikipedia.org/wiki/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Karel_IV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.&gt;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 </a:t>
            </a:r>
            <a:r>
              <a:rPr lang="cs-CZ" sz="2000" dirty="0" err="1" smtClean="0">
                <a:hlinkClick r:id="rId6" tooltip="User:JoJan"/>
              </a:rPr>
              <a:t>JoJan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&lt;http://cs.wikipedia.org/wiki/Soubor:Praag_012.jpg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4) </a:t>
            </a:r>
            <a:r>
              <a:rPr lang="cs-CZ" sz="2000" dirty="0" err="1" smtClean="0">
                <a:hlinkClick r:id="rId8" tooltip="User:Kamalanand"/>
              </a:rPr>
              <a:t>Kamalanand</a:t>
            </a:r>
            <a:r>
              <a:rPr lang="cs-CZ" sz="2000" dirty="0" smtClean="0">
                <a:hlinkClick r:id="rId8" tooltip="User:Kamalanand"/>
              </a:rPr>
              <a:t> Karel Černík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&lt;http://cs.wikipedia.org/wiki/Soubor:Charles-University-symbol-2.png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5)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0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cs.wikipedia.org/wiki/Soubor:Jan_Hus_2.jpg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</a:t>
            </a:r>
            <a:r>
              <a:rPr lang="cs-CZ" dirty="0" smtClean="0"/>
              <a:t>učivo</a:t>
            </a:r>
            <a:r>
              <a:rPr lang="cs-CZ" dirty="0"/>
              <a:t> </a:t>
            </a:r>
            <a:r>
              <a:rPr lang="cs-CZ" dirty="0" smtClean="0"/>
              <a:t>– středověk – Dědičné království, Lucemburkové, Husitství.</a:t>
            </a:r>
            <a:endParaRPr lang="cs-CZ" dirty="0"/>
          </a:p>
          <a:p>
            <a:r>
              <a:rPr lang="cs-CZ" dirty="0"/>
              <a:t>Při výkladu si ukazujeme </a:t>
            </a:r>
            <a:r>
              <a:rPr lang="cs-CZ" dirty="0" smtClean="0"/>
              <a:t>obrázky, pomocí odkazu si přečteme na internetu informace          o Přemyslovcích, králi Karlu IV. a Janu Husovi.</a:t>
            </a:r>
            <a:endParaRPr lang="cs-CZ" dirty="0"/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2203</TotalTime>
  <Words>402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Štětí, Ostrovní 300 Autor: Mgr. Štěpánka Beranová Datum: 6.5. 2013 Člověk a jeho svět, Lidé a čas. Název materiálu: VY_32_INOVACE_CAJS.4.B.14_stredovek_II Název: Středověk II. Číslo operačního programu: CZ.1.07/1.4.00/21.1693 Název projektu: PRIMA ŠKOLA</vt:lpstr>
      <vt:lpstr>Dědičné království</vt:lpstr>
      <vt:lpstr>Lucemburkové</vt:lpstr>
      <vt:lpstr>Lucemburkové</vt:lpstr>
      <vt:lpstr>Husitství</vt:lpstr>
      <vt:lpstr>Použité zdroje: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beranova</cp:lastModifiedBy>
  <cp:revision>202</cp:revision>
  <dcterms:created xsi:type="dcterms:W3CDTF">2011-11-11T20:20:27Z</dcterms:created>
  <dcterms:modified xsi:type="dcterms:W3CDTF">2013-05-13T05:48:18Z</dcterms:modified>
</cp:coreProperties>
</file>