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56" r:id="rId2"/>
    <p:sldId id="294" r:id="rId3"/>
    <p:sldId id="295" r:id="rId4"/>
    <p:sldId id="296" r:id="rId5"/>
    <p:sldId id="297" r:id="rId6"/>
    <p:sldId id="298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922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A4AF281-304B-4979-A347-5CC1B46D321C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B30C3AB-EABA-486E-A1BB-BB4B79EA54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file:///\\commons.wikimedia.org\wiki\Hlavn%25C3%25AD_strana%3fuselang=cs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Watercycleczechhigh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7414592" cy="2808312"/>
          </a:xfrm>
        </p:spPr>
        <p:txBody>
          <a:bodyPr>
            <a:norm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/>
              <a:t>Datum: </a:t>
            </a:r>
            <a:r>
              <a:rPr lang="cs-CZ" sz="1800" smtClean="0"/>
              <a:t>8.5</a:t>
            </a:r>
            <a:r>
              <a:rPr lang="cs-CZ" sz="1800" smtClean="0"/>
              <a:t>. 2013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Člověk a jeho svět, </a:t>
            </a:r>
            <a:r>
              <a:rPr lang="cs-CZ" sz="1800" dirty="0" smtClean="0"/>
              <a:t>Rozmanitost přírody.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materiálu: </a:t>
            </a:r>
            <a:r>
              <a:rPr lang="cs-CZ" sz="1800" dirty="0" smtClean="0"/>
              <a:t>VY_32_INOVACE_CAJS.4.B.15_voda_a_vzduch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Název</a:t>
            </a:r>
            <a:r>
              <a:rPr lang="cs-CZ" sz="1800" dirty="0"/>
              <a:t>: </a:t>
            </a:r>
            <a:r>
              <a:rPr lang="cs-CZ" sz="1800" dirty="0" smtClean="0"/>
              <a:t>Voda a vzduch</a:t>
            </a:r>
            <a:br>
              <a:rPr lang="cs-CZ" sz="1800" dirty="0" smtClean="0"/>
            </a:br>
            <a:r>
              <a:rPr lang="cs-CZ" sz="1800" dirty="0" smtClean="0"/>
              <a:t>Číslo </a:t>
            </a:r>
            <a:r>
              <a:rPr lang="cs-CZ" sz="1800" dirty="0"/>
              <a:t>operačního programu: CZ.1.07/1.4.00/21.1693</a:t>
            </a:r>
            <a:br>
              <a:rPr lang="cs-CZ" sz="1800" dirty="0"/>
            </a:br>
            <a:r>
              <a:rPr lang="cs-CZ" sz="1800" dirty="0"/>
              <a:t>Název projektu: PRIMA 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66367" y="5373216"/>
            <a:ext cx="6491833" cy="1001706"/>
          </a:xfrm>
        </p:spPr>
        <p:txBody>
          <a:bodyPr>
            <a:normAutofit/>
          </a:bodyPr>
          <a:lstStyle/>
          <a:p>
            <a:r>
              <a:rPr lang="cs-CZ" dirty="0"/>
              <a:t>Anotace: Materiál je určen pro žáky </a:t>
            </a:r>
            <a:r>
              <a:rPr lang="cs-CZ" dirty="0" smtClean="0"/>
              <a:t>4. </a:t>
            </a:r>
            <a:r>
              <a:rPr lang="cs-CZ" dirty="0"/>
              <a:t>ročníku, slouží k výkladu nového </a:t>
            </a:r>
            <a:r>
              <a:rPr lang="cs-CZ" dirty="0" smtClean="0"/>
              <a:t>učiva o vodě </a:t>
            </a:r>
            <a:r>
              <a:rPr lang="cs-CZ" dirty="0"/>
              <a:t>a </a:t>
            </a:r>
            <a:r>
              <a:rPr lang="cs-CZ" dirty="0" smtClean="0"/>
              <a:t>vzduchu.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966367" y="818872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07604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5521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Voda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06916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</a:t>
            </a:r>
            <a:r>
              <a:rPr lang="cs-CZ" dirty="0" smtClean="0"/>
              <a:t> je na Zemi všudypřítomná,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je složená z vodíku a kyslíku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vyskytuje se ve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třech skupenstvích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>
                <a:solidFill>
                  <a:srgbClr val="C00000"/>
                </a:solidFill>
              </a:rPr>
              <a:t>1.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kapalné</a:t>
            </a:r>
            <a:r>
              <a:rPr lang="cs-CZ" dirty="0" smtClean="0"/>
              <a:t> (tekutá voda)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b="1" dirty="0" smtClean="0">
                <a:solidFill>
                  <a:srgbClr val="C00000"/>
                </a:solidFill>
              </a:rPr>
              <a:t>2.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plynné</a:t>
            </a:r>
            <a:r>
              <a:rPr lang="cs-CZ" dirty="0" smtClean="0"/>
              <a:t> (vodní pára)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b="1" dirty="0" smtClean="0">
                <a:solidFill>
                  <a:srgbClr val="C00000"/>
                </a:solidFill>
              </a:rPr>
              <a:t>3.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pevné</a:t>
            </a:r>
            <a:r>
              <a:rPr lang="cs-CZ" dirty="0" smtClean="0"/>
              <a:t> (led)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  <p:pic>
        <p:nvPicPr>
          <p:cNvPr id="1026" name="Picture 2" descr="C:\Users\Martin\AppData\Local\Microsoft\Windows\Temporary Internet Files\Content.IE5\VQWH52U7\MC90044175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24944"/>
            <a:ext cx="1529328" cy="1529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tin\AppData\Local\Microsoft\Windows\Temporary Internet Files\Content.IE5\74CNZ1OD\MC9001964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05064"/>
            <a:ext cx="1818742" cy="15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tin\AppData\Local\Microsoft\Windows\Temporary Internet Files\Content.IE5\XBVJRH2S\MC9002158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631" y="5071539"/>
            <a:ext cx="1937017" cy="130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678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/>
              <a:t>Voda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>
                <a:solidFill>
                  <a:srgbClr val="FF0000"/>
                </a:solidFill>
              </a:rPr>
              <a:t>Voda</a:t>
            </a:r>
            <a:r>
              <a:rPr lang="cs-CZ" dirty="0" smtClean="0"/>
              <a:t> je -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slaná</a:t>
            </a:r>
            <a:r>
              <a:rPr lang="cs-CZ" dirty="0" smtClean="0"/>
              <a:t> (moře)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-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sladká</a:t>
            </a:r>
            <a:r>
              <a:rPr lang="cs-CZ" dirty="0" smtClean="0"/>
              <a:t> (řeky, jezera)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>
                <a:solidFill>
                  <a:srgbClr val="FF0000"/>
                </a:solidFill>
              </a:rPr>
              <a:t>Voda</a:t>
            </a:r>
            <a:r>
              <a:rPr lang="cs-CZ" dirty="0" smtClean="0"/>
              <a:t> je - </a:t>
            </a:r>
            <a:r>
              <a:rPr lang="cs-CZ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povrchová</a:t>
            </a:r>
            <a:r>
              <a:rPr lang="cs-CZ" dirty="0" smtClean="0"/>
              <a:t> (na zemském povrchu)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- </a:t>
            </a:r>
            <a:r>
              <a:rPr lang="cs-CZ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podzemní</a:t>
            </a:r>
            <a:r>
              <a:rPr lang="cs-CZ" dirty="0" smtClean="0"/>
              <a:t> (pod zemským povrchem)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Veškerá voda na Zemi – ve všech podobách,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se nazývá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vodstvo = hydrosféra</a:t>
            </a:r>
            <a:r>
              <a:rPr lang="cs-CZ" dirty="0" smtClean="0"/>
              <a:t>                    </a:t>
            </a:r>
            <a:endParaRPr lang="cs-CZ" dirty="0"/>
          </a:p>
        </p:txBody>
      </p:sp>
      <p:pic>
        <p:nvPicPr>
          <p:cNvPr id="2058" name="Picture 10" descr="C:\Users\Martin\AppData\Local\Microsoft\Windows\Temporary Internet Files\Content.IE5\MQXYXS4O\MC9000452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836712"/>
            <a:ext cx="1801368" cy="1129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Martin\AppData\Local\Microsoft\Windows\Temporary Internet Files\Content.IE5\VQWH52U7\MC9004296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407" y="1782581"/>
            <a:ext cx="1873553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Martin\AppData\Local\Microsoft\Windows\Temporary Internet Files\Content.IE5\XBVJRH2S\MC9001605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183" y="4798621"/>
            <a:ext cx="1542593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640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6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/>
              <a:t>Voda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Oběh vody v přírodě</a:t>
            </a:r>
            <a:r>
              <a:rPr lang="cs-CZ" dirty="0" smtClean="0"/>
              <a:t> – není stálá, ale obíhá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76872"/>
            <a:ext cx="5760690" cy="400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055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Vzduch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Atmosféra</a:t>
            </a:r>
            <a:r>
              <a:rPr lang="cs-CZ" dirty="0" smtClean="0"/>
              <a:t> – plynný obal Země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- je složena z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dusíku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kyslíku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oxidu uhličitého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- poskytuje kyslík k dýchání a rostlinám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oxid uhličitý k fotosyntéze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- chrání život na Zemi před škodlivým zářením</a:t>
            </a:r>
          </a:p>
          <a:p>
            <a:pPr marL="0" indent="0">
              <a:buNone/>
            </a:pPr>
            <a:r>
              <a:rPr lang="cs-CZ" dirty="0" smtClean="0"/>
              <a:t>       - dělí se na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vrstvy – sféry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Ozonosféra</a:t>
            </a:r>
            <a:r>
              <a:rPr lang="cs-CZ" dirty="0" smtClean="0"/>
              <a:t> – důležitá vrstva atmosféry,</a:t>
            </a:r>
          </a:p>
          <a:p>
            <a:pPr marL="0" indent="0">
              <a:buNone/>
            </a:pPr>
            <a:r>
              <a:rPr lang="cs-CZ" dirty="0" smtClean="0"/>
              <a:t>       obsahuje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ozon</a:t>
            </a:r>
            <a:r>
              <a:rPr lang="cs-CZ" dirty="0" smtClean="0"/>
              <a:t> (zvláštní forma kyslíku)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Martin\AppData\Local\Microsoft\Windows\Temporary Internet Files\Content.IE5\Y1BQWNXN\MC9000835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402" y="404664"/>
            <a:ext cx="1843430" cy="150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89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/>
              <a:t>Vzduch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141168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Vítr</a:t>
            </a:r>
            <a:r>
              <a:rPr lang="cs-CZ" dirty="0" smtClean="0"/>
              <a:t> – proudění vzduchu způsobeno hlavně</a:t>
            </a:r>
          </a:p>
          <a:p>
            <a:pPr marL="0" indent="0">
              <a:buNone/>
            </a:pPr>
            <a:r>
              <a:rPr lang="cs-CZ" dirty="0" smtClean="0"/>
              <a:t>        slunečním zářením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využívá se ve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větrných elektrárnách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může mít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různou sílu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cs-CZ" dirty="0" smtClean="0"/>
              <a:t>vánek              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cs-CZ" dirty="0" smtClean="0"/>
              <a:t>slabý vítr             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cs-CZ" dirty="0" smtClean="0"/>
              <a:t>mírný vítr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</a:t>
            </a:r>
            <a:r>
              <a:rPr lang="cs-CZ" dirty="0" smtClean="0"/>
              <a:t>dosti čerstvý vítr    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</a:t>
            </a:r>
            <a:r>
              <a:rPr lang="cs-CZ" dirty="0" smtClean="0"/>
              <a:t>čerstvý vítr         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</a:t>
            </a:r>
            <a:r>
              <a:rPr lang="cs-CZ" dirty="0" smtClean="0"/>
              <a:t>silný </a:t>
            </a:r>
            <a:r>
              <a:rPr lang="cs-CZ" dirty="0"/>
              <a:t>vítr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</a:t>
            </a:r>
            <a:r>
              <a:rPr lang="cs-CZ" dirty="0" smtClean="0"/>
              <a:t>prudký vítr     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</a:t>
            </a:r>
            <a:r>
              <a:rPr lang="cs-CZ" dirty="0" smtClean="0"/>
              <a:t>bouřlivý vítr        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</a:t>
            </a:r>
            <a:r>
              <a:rPr lang="cs-CZ" dirty="0" smtClean="0"/>
              <a:t>vichřice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</a:t>
            </a:r>
            <a:r>
              <a:rPr lang="cs-CZ" dirty="0" smtClean="0"/>
              <a:t>silná vichřice   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11.</a:t>
            </a:r>
            <a:r>
              <a:rPr lang="cs-CZ" dirty="0" smtClean="0"/>
              <a:t>mohutná vichřice     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12.</a:t>
            </a:r>
            <a:r>
              <a:rPr lang="cs-CZ" dirty="0" smtClean="0"/>
              <a:t>orkán</a:t>
            </a:r>
            <a:endParaRPr lang="cs-CZ" dirty="0"/>
          </a:p>
        </p:txBody>
      </p:sp>
      <p:pic>
        <p:nvPicPr>
          <p:cNvPr id="1026" name="Picture 2" descr="C:\Users\Martin\AppData\Local\Microsoft\Windows\Temporary Internet Files\Content.IE5\ZRGAS5SL\MC9001049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6672"/>
            <a:ext cx="1821485" cy="181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7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280" cy="525780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DANČÁK, M. </a:t>
            </a:r>
            <a:r>
              <a:rPr lang="cs-CZ" sz="2000" i="1" dirty="0" smtClean="0"/>
              <a:t>Rozmanitost přírody</a:t>
            </a:r>
            <a:r>
              <a:rPr lang="cs-CZ" sz="2000" dirty="0" smtClean="0"/>
              <a:t>. </a:t>
            </a:r>
            <a:r>
              <a:rPr lang="cs-CZ" sz="2000" dirty="0"/>
              <a:t>Olomouc, 2008, </a:t>
            </a:r>
            <a:r>
              <a:rPr lang="cs-CZ" sz="2000" dirty="0" smtClean="0"/>
              <a:t>s.6-13. </a:t>
            </a:r>
            <a:r>
              <a:rPr lang="cs-CZ" sz="2000" dirty="0"/>
              <a:t>ISBN </a:t>
            </a:r>
            <a:r>
              <a:rPr lang="cs-CZ" sz="2000" dirty="0" smtClean="0"/>
              <a:t>978-80-7230-227-7.</a:t>
            </a:r>
          </a:p>
          <a:p>
            <a:r>
              <a:rPr lang="cs-CZ" sz="2000" dirty="0"/>
              <a:t>Ilustrace </a:t>
            </a:r>
            <a:r>
              <a:rPr lang="cs-CZ" sz="2000" dirty="0">
                <a:hlinkClick r:id="rId2"/>
              </a:rPr>
              <a:t>www.office.microsoft.com</a:t>
            </a:r>
            <a:r>
              <a:rPr lang="cs-CZ" sz="2000" dirty="0"/>
              <a:t>  </a:t>
            </a:r>
          </a:p>
          <a:p>
            <a:r>
              <a:rPr lang="cs-CZ" sz="2000" dirty="0" smtClean="0"/>
              <a:t>Obrázky</a:t>
            </a:r>
            <a:r>
              <a:rPr lang="cs-CZ" sz="2000" dirty="0"/>
              <a:t>: [cit. </a:t>
            </a:r>
            <a:r>
              <a:rPr lang="cs-CZ" sz="2000" dirty="0" smtClean="0"/>
              <a:t>2013-05-08] 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Dostupné </a:t>
            </a:r>
            <a:r>
              <a:rPr lang="cs-CZ" sz="2000" dirty="0"/>
              <a:t>pod licencí </a:t>
            </a:r>
            <a:r>
              <a:rPr lang="cs-CZ" sz="2000" dirty="0" err="1">
                <a:hlinkClick r:id="rId3" action="ppaction://hlinkfile"/>
              </a:rPr>
              <a:t>Wikimedia</a:t>
            </a:r>
            <a:r>
              <a:rPr lang="cs-CZ" sz="2000" dirty="0">
                <a:hlinkClick r:id="rId3" action="ppaction://hlinkfile"/>
              </a:rPr>
              <a:t> </a:t>
            </a:r>
            <a:r>
              <a:rPr lang="cs-CZ" sz="2000" dirty="0" err="1">
                <a:hlinkClick r:id="rId3" action="ppaction://hlinkfile"/>
              </a:rPr>
              <a:t>Commons</a:t>
            </a:r>
            <a:r>
              <a:rPr lang="cs-CZ" sz="2000" dirty="0">
                <a:hlinkClick r:id="rId3" action="ppaction://hlinkfile"/>
              </a:rPr>
              <a:t> </a:t>
            </a:r>
            <a:r>
              <a:rPr lang="cs-CZ" sz="2000" dirty="0"/>
              <a:t>na WWW</a:t>
            </a:r>
            <a:r>
              <a:rPr lang="cs-CZ" sz="2000" dirty="0" smtClean="0"/>
              <a:t>: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1) 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4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cs.wikipedia.org/wiki/</a:t>
            </a:r>
            <a:r>
              <a:rPr lang="cs-CZ" sz="2000" dirty="0" err="1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Soubor:Watercycleczechhigh.jpg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2000" dirty="0"/>
          </a:p>
          <a:p>
            <a:pPr marL="0" indent="0">
              <a:buNone/>
            </a:pPr>
            <a:endParaRPr lang="cs-CZ" sz="20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94308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Metodický návod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Pomocí jednotlivých stran vyložíme žákům nové </a:t>
            </a:r>
            <a:r>
              <a:rPr lang="cs-CZ" dirty="0" smtClean="0"/>
              <a:t>učivo</a:t>
            </a:r>
            <a:r>
              <a:rPr lang="cs-CZ" dirty="0"/>
              <a:t> </a:t>
            </a:r>
            <a:r>
              <a:rPr lang="cs-CZ" dirty="0" smtClean="0"/>
              <a:t>– voda, vzduch</a:t>
            </a:r>
            <a:r>
              <a:rPr lang="cs-CZ" dirty="0" smtClean="0"/>
              <a:t>. </a:t>
            </a:r>
            <a:endParaRPr lang="cs-CZ" dirty="0"/>
          </a:p>
          <a:p>
            <a:r>
              <a:rPr lang="cs-CZ" dirty="0"/>
              <a:t>Při výkladu si ukazujeme </a:t>
            </a:r>
            <a:r>
              <a:rPr lang="cs-CZ" dirty="0" smtClean="0"/>
              <a:t>obrázky</a:t>
            </a:r>
            <a:r>
              <a:rPr lang="cs-CZ" dirty="0"/>
              <a:t>.</a:t>
            </a:r>
          </a:p>
          <a:p>
            <a:r>
              <a:rPr lang="cs-CZ" dirty="0"/>
              <a:t>Prezentaci pustíme ještě jednou – žáci si dělají výpisky a připomínají si novou látku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533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1978</TotalTime>
  <Words>332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Název školy: ZŠ Štětí, Ostrovní 300 Autor: Mgr. Štěpánka Beranová Datum: 8.5. 2013 Člověk a jeho svět, Rozmanitost přírody. Název materiálu: VY_32_INOVACE_CAJS.4.B.15_voda_a_vzduch Název: Voda a vzduch Číslo operačního programu: CZ.1.07/1.4.00/21.1693 Název projektu: PRIMA ŠKOLA</vt:lpstr>
      <vt:lpstr>Voda</vt:lpstr>
      <vt:lpstr>Voda</vt:lpstr>
      <vt:lpstr>Voda</vt:lpstr>
      <vt:lpstr>Vzduch</vt:lpstr>
      <vt:lpstr>Vzduch</vt:lpstr>
      <vt:lpstr>Použité zdroje:</vt:lpstr>
      <vt:lpstr>Metodický návod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Štětí, Ostrovní 300 Autor: Mgr. Štěpánka Beranová Datum: 13.10.2011 Člověk a jeho svět, člověk a jeho zdraví. Název materiálu: VY_32_INOVACE_ČaJS.5.B.02_SOUSTAVY LIDSKÉHO TĚLA II. Název: SOUSTAVY LIDSKÉHO TĚLA II. Číslo operačního programu: CZ.1.07/1.4.00/21.1693 Název projektu: PRIMA ŠKOLA</dc:title>
  <dc:creator>Martin</dc:creator>
  <cp:lastModifiedBy>Martin</cp:lastModifiedBy>
  <cp:revision>169</cp:revision>
  <dcterms:created xsi:type="dcterms:W3CDTF">2011-11-11T20:20:27Z</dcterms:created>
  <dcterms:modified xsi:type="dcterms:W3CDTF">2013-05-13T19:39:12Z</dcterms:modified>
</cp:coreProperties>
</file>