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6" r:id="rId1"/>
  </p:sldMasterIdLst>
  <p:sldIdLst>
    <p:sldId id="256" r:id="rId2"/>
    <p:sldId id="299" r:id="rId3"/>
    <p:sldId id="300" r:id="rId4"/>
    <p:sldId id="303" r:id="rId5"/>
    <p:sldId id="301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922" y="-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A4AF281-304B-4979-A347-5CC1B46D321C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A4AF281-304B-4979-A347-5CC1B46D321C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A4AF281-304B-4979-A347-5CC1B46D321C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A4AF281-304B-4979-A347-5CC1B46D321C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A4AF281-304B-4979-A347-5CC1B46D321C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A4AF281-304B-4979-A347-5CC1B46D321C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A4AF281-304B-4979-A347-5CC1B46D321C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97" r:id="rId1"/>
    <p:sldLayoutId id="2147483998" r:id="rId2"/>
    <p:sldLayoutId id="2147483999" r:id="rId3"/>
    <p:sldLayoutId id="2147484000" r:id="rId4"/>
    <p:sldLayoutId id="2147484001" r:id="rId5"/>
    <p:sldLayoutId id="2147484002" r:id="rId6"/>
    <p:sldLayoutId id="2147484003" r:id="rId7"/>
    <p:sldLayoutId id="2147484004" r:id="rId8"/>
    <p:sldLayoutId id="2147484005" r:id="rId9"/>
    <p:sldLayoutId id="2147484006" r:id="rId10"/>
    <p:sldLayoutId id="214748400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hyperlink" Target="http://cs.wikipedia.org/wiki/Horniny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hyperlink" Target="http://cs.wikipedia.org/wiki/Nerosty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cs.wikipedia.org/wiki/P%C5%AFda_(pedologie)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file:///\\commons.wikimedia.org\wiki\Hlavn%25C3%25AD_strana%3fuselang=cs" TargetMode="External"/><Relationship Id="rId7" Type="http://schemas.openxmlformats.org/officeDocument/2006/relationships/hyperlink" Target="http://cs.wikipedia.org/wiki/Soubor:Soil_profile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P%C5%AFda_(pedologie)" TargetMode="External"/><Relationship Id="rId5" Type="http://schemas.openxmlformats.org/officeDocument/2006/relationships/hyperlink" Target="http://cs.wikipedia.org/wiki/Nerosty" TargetMode="External"/><Relationship Id="rId4" Type="http://schemas.openxmlformats.org/officeDocument/2006/relationships/hyperlink" Target="http://cs.wikipedia.org/wiki/Horniny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988840"/>
            <a:ext cx="7414592" cy="2808312"/>
          </a:xfrm>
        </p:spPr>
        <p:txBody>
          <a:bodyPr>
            <a:normAutofit/>
          </a:bodyPr>
          <a:lstStyle/>
          <a:p>
            <a:r>
              <a:rPr lang="cs-CZ" sz="1800" dirty="0"/>
              <a:t>Název školy: ZŠ Štětí, Ostrovní 300</a:t>
            </a:r>
            <a:br>
              <a:rPr lang="cs-CZ" sz="1800" dirty="0"/>
            </a:br>
            <a:r>
              <a:rPr lang="cs-CZ" sz="1800" dirty="0"/>
              <a:t>Autor: Mgr. Štěpánka Beranová</a:t>
            </a:r>
            <a:br>
              <a:rPr lang="cs-CZ" sz="1800" dirty="0"/>
            </a:br>
            <a:r>
              <a:rPr lang="cs-CZ" sz="1800" dirty="0"/>
              <a:t>Datum: </a:t>
            </a:r>
            <a:r>
              <a:rPr lang="cs-CZ" sz="1800" dirty="0" smtClean="0"/>
              <a:t>10.5. 2013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Člověk a jeho svět, </a:t>
            </a:r>
            <a:r>
              <a:rPr lang="cs-CZ" sz="1800" dirty="0" smtClean="0"/>
              <a:t>Rozmanitost přírody.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Název materiálu: </a:t>
            </a:r>
            <a:r>
              <a:rPr lang="cs-CZ" sz="1800" dirty="0" smtClean="0"/>
              <a:t>VY_32_INOVACE_CAJS.4.B.16_nerosty_a_horniny</a:t>
            </a:r>
            <a:br>
              <a:rPr lang="cs-CZ" sz="1800" dirty="0" smtClean="0"/>
            </a:br>
            <a:r>
              <a:rPr lang="cs-CZ" sz="1800" dirty="0" smtClean="0"/>
              <a:t>Název</a:t>
            </a:r>
            <a:r>
              <a:rPr lang="cs-CZ" sz="1800" dirty="0"/>
              <a:t>: </a:t>
            </a:r>
            <a:r>
              <a:rPr lang="cs-CZ" sz="1800" dirty="0" smtClean="0"/>
              <a:t>Nerosty a horniny</a:t>
            </a:r>
            <a:br>
              <a:rPr lang="cs-CZ" sz="1800" dirty="0" smtClean="0"/>
            </a:br>
            <a:r>
              <a:rPr lang="cs-CZ" sz="1800" dirty="0" smtClean="0"/>
              <a:t>Číslo </a:t>
            </a:r>
            <a:r>
              <a:rPr lang="cs-CZ" sz="1800" dirty="0"/>
              <a:t>operačního programu: CZ.1.07/1.4.00/21.1693</a:t>
            </a:r>
            <a:br>
              <a:rPr lang="cs-CZ" sz="1800" dirty="0"/>
            </a:br>
            <a:r>
              <a:rPr lang="cs-CZ" sz="1800" dirty="0"/>
              <a:t>Název projektu: PRIMA ŠKOLA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66367" y="5373216"/>
            <a:ext cx="6491833" cy="1001706"/>
          </a:xfrm>
        </p:spPr>
        <p:txBody>
          <a:bodyPr>
            <a:normAutofit/>
          </a:bodyPr>
          <a:lstStyle/>
          <a:p>
            <a:r>
              <a:rPr lang="cs-CZ" dirty="0"/>
              <a:t>Anotace: Materiál je určen pro žáky </a:t>
            </a:r>
            <a:r>
              <a:rPr lang="cs-CZ" dirty="0" smtClean="0"/>
              <a:t>4. </a:t>
            </a:r>
            <a:r>
              <a:rPr lang="cs-CZ" dirty="0"/>
              <a:t>ročníku, slouží k výkladu nového </a:t>
            </a:r>
            <a:r>
              <a:rPr lang="cs-CZ" dirty="0" smtClean="0"/>
              <a:t>učiva o nerostech a horninách.</a:t>
            </a:r>
            <a:endParaRPr lang="cs-CZ" dirty="0"/>
          </a:p>
          <a:p>
            <a:endParaRPr lang="cs-CZ" dirty="0"/>
          </a:p>
        </p:txBody>
      </p:sp>
      <p:pic>
        <p:nvPicPr>
          <p:cNvPr id="4" name="obrázek 3" descr="Hlavička"/>
          <p:cNvPicPr/>
          <p:nvPr/>
        </p:nvPicPr>
        <p:blipFill>
          <a:blip r:embed="rId2" cstate="print"/>
          <a:srcRect t="15385" r="79313"/>
          <a:stretch>
            <a:fillRect/>
          </a:stretch>
        </p:blipFill>
        <p:spPr bwMode="auto">
          <a:xfrm>
            <a:off x="1966367" y="818872"/>
            <a:ext cx="1466850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1076046"/>
            <a:ext cx="3398520" cy="657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555214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Nerosty a horniny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Litosféra</a:t>
            </a:r>
            <a:r>
              <a:rPr lang="cs-CZ" dirty="0" smtClean="0"/>
              <a:t> – pevný obal </a:t>
            </a:r>
            <a:r>
              <a:rPr lang="cs-CZ" dirty="0" smtClean="0"/>
              <a:t>Země - dno </a:t>
            </a:r>
            <a:r>
              <a:rPr lang="cs-CZ" dirty="0" smtClean="0"/>
              <a:t>oceánů,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povrch </a:t>
            </a:r>
            <a:r>
              <a:rPr lang="cs-CZ" dirty="0" smtClean="0"/>
              <a:t>pevnin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- tvoří ji 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horniny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nerosty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Uprostřed zeměkoule je žhavé 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zemské jádro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složené z kovů</a:t>
            </a:r>
            <a:endParaRPr lang="cs-CZ" dirty="0"/>
          </a:p>
        </p:txBody>
      </p:sp>
      <p:pic>
        <p:nvPicPr>
          <p:cNvPr id="1028" name="Picture 4" descr="C:\Users\Martin\AppData\Local\Microsoft\Windows\Temporary Internet Files\Content.IE5\QDWNPLZN\MC90043162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221088"/>
            <a:ext cx="208823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0311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3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/>
              <a:t>Nerosty a horniny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147248" cy="487375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Horniny</a:t>
            </a:r>
            <a:r>
              <a:rPr lang="cs-CZ" dirty="0" smtClean="0"/>
              <a:t> – směsi nerostů,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</a:t>
            </a:r>
            <a:r>
              <a:rPr lang="cs-CZ" dirty="0" smtClean="0"/>
              <a:t>vznikají </a:t>
            </a:r>
            <a:r>
              <a:rPr lang="cs-CZ" dirty="0" smtClean="0"/>
              <a:t>různým způsobem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b="1" dirty="0" smtClean="0">
                <a:solidFill>
                  <a:srgbClr val="7030A0"/>
                </a:solidFill>
              </a:rPr>
              <a:t>1. vyvřelé</a:t>
            </a:r>
            <a:r>
              <a:rPr lang="cs-CZ" dirty="0" smtClean="0"/>
              <a:t> – z nitra Země se dostane roztavená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hmota a ztuhne (žula, čedič)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b="1" dirty="0" smtClean="0">
                <a:solidFill>
                  <a:srgbClr val="7030A0"/>
                </a:solidFill>
              </a:rPr>
              <a:t>2. usazené</a:t>
            </a:r>
            <a:r>
              <a:rPr lang="cs-CZ" dirty="0" smtClean="0"/>
              <a:t> – drobné pevné částečky se usazují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na dně moří a oceánů (pískovec, vápenec)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b="1" dirty="0" smtClean="0">
                <a:solidFill>
                  <a:srgbClr val="7030A0"/>
                </a:solidFill>
              </a:rPr>
              <a:t>3. přeměněné</a:t>
            </a:r>
            <a:r>
              <a:rPr lang="cs-CZ" dirty="0" smtClean="0"/>
              <a:t> – oba druhy mohou projít přeměnou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(mramor, rula)      </a:t>
            </a:r>
            <a:endParaRPr lang="cs-CZ" dirty="0"/>
          </a:p>
        </p:txBody>
      </p:sp>
      <p:pic>
        <p:nvPicPr>
          <p:cNvPr id="2050" name="Picture 2" descr="C:\Users\Martin\AppData\Local\Microsoft\Windows\Temporary Internet Files\Content.IE5\Q3MISZOD\MC9002172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5085184"/>
            <a:ext cx="1814170" cy="1639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8944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4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4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4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/>
              <a:t>Nerosty a horniny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931224" cy="487375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Nerosty</a:t>
            </a:r>
            <a:r>
              <a:rPr lang="cs-CZ" dirty="0" smtClean="0"/>
              <a:t> (minerály) – chemické látky,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mají pevnou podobu, vznikají přírodními pochody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dirty="0" smtClean="0">
                <a:solidFill>
                  <a:srgbClr val="00B050"/>
                </a:solidFill>
              </a:rPr>
              <a:t>Křemen, živec, slída</a:t>
            </a:r>
            <a:r>
              <a:rPr lang="cs-CZ" dirty="0" smtClean="0"/>
              <a:t> – tvoří žulu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00B050"/>
                </a:solidFill>
              </a:rPr>
              <a:t>Křišťál</a:t>
            </a:r>
            <a:r>
              <a:rPr lang="cs-CZ" dirty="0" smtClean="0"/>
              <a:t> – podoba křemene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00B050"/>
                </a:solidFill>
              </a:rPr>
              <a:t>Kamenná sůl</a:t>
            </a:r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dirty="0" smtClean="0">
                <a:solidFill>
                  <a:srgbClr val="00B050"/>
                </a:solidFill>
              </a:rPr>
              <a:t>Kalcit</a:t>
            </a:r>
            <a:r>
              <a:rPr lang="cs-CZ" dirty="0" smtClean="0"/>
              <a:t> – hlavní složka vápence a mramoru </a:t>
            </a:r>
            <a:endParaRPr lang="cs-CZ" dirty="0"/>
          </a:p>
        </p:txBody>
      </p:sp>
      <p:pic>
        <p:nvPicPr>
          <p:cNvPr id="3074" name="Picture 2" descr="C:\Users\Martin\AppData\Local\Microsoft\Windows\Temporary Internet Files\Content.IE5\2C5FV0PG\MC9002395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581128"/>
            <a:ext cx="1695298" cy="17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0054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Půda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Půda</a:t>
            </a:r>
            <a:r>
              <a:rPr lang="cs-CZ" dirty="0" smtClean="0"/>
              <a:t> – vzniká zvětráváním mateční horniny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- tvoří </a:t>
            </a:r>
            <a:r>
              <a:rPr lang="cs-CZ" dirty="0" smtClean="0"/>
              <a:t>ji </a:t>
            </a:r>
            <a:r>
              <a:rPr lang="cs-CZ" dirty="0" smtClean="0">
                <a:solidFill>
                  <a:srgbClr val="00B0F0"/>
                </a:solidFill>
              </a:rPr>
              <a:t>humus, živé organismy, </a:t>
            </a:r>
          </a:p>
          <a:p>
            <a:pPr marL="0" indent="0">
              <a:buNone/>
            </a:pPr>
            <a:r>
              <a:rPr lang="cs-CZ" dirty="0">
                <a:solidFill>
                  <a:srgbClr val="00B0F0"/>
                </a:solidFill>
              </a:rPr>
              <a:t> </a:t>
            </a:r>
            <a:r>
              <a:rPr lang="cs-CZ" dirty="0" smtClean="0">
                <a:solidFill>
                  <a:srgbClr val="00B0F0"/>
                </a:solidFill>
              </a:rPr>
              <a:t>                     půdní voda a půdní vzduch</a:t>
            </a:r>
          </a:p>
          <a:p>
            <a:pPr marL="0" indent="0">
              <a:buNone/>
            </a:pPr>
            <a:r>
              <a:rPr lang="cs-CZ" dirty="0" smtClean="0"/>
              <a:t>       - dělí se do vrstev, horizontů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- lidé jsou na ní závislí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- umožňuje zemědělské hospodaření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(černozem a hnědozem, podzol)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112" y="3717032"/>
            <a:ext cx="2247900" cy="274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10128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3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435280" cy="525780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DANČÁK, M. </a:t>
            </a:r>
            <a:r>
              <a:rPr lang="cs-CZ" sz="2000" i="1" dirty="0" smtClean="0"/>
              <a:t>Rozmanitost přírody</a:t>
            </a:r>
            <a:r>
              <a:rPr lang="cs-CZ" sz="2000" dirty="0" smtClean="0"/>
              <a:t>. </a:t>
            </a:r>
            <a:r>
              <a:rPr lang="cs-CZ" sz="2000" dirty="0"/>
              <a:t>Olomouc, 2008, </a:t>
            </a:r>
            <a:r>
              <a:rPr lang="cs-CZ" sz="2000" dirty="0" smtClean="0"/>
              <a:t>s.14-21. </a:t>
            </a:r>
            <a:r>
              <a:rPr lang="cs-CZ" sz="2000" dirty="0"/>
              <a:t>ISBN </a:t>
            </a:r>
            <a:r>
              <a:rPr lang="cs-CZ" sz="2000" dirty="0" smtClean="0"/>
              <a:t>978-80-7230-227-7.</a:t>
            </a:r>
          </a:p>
          <a:p>
            <a:r>
              <a:rPr lang="cs-CZ" sz="2000" dirty="0"/>
              <a:t>Ilustrace </a:t>
            </a:r>
            <a:r>
              <a:rPr lang="cs-CZ" sz="2000" dirty="0">
                <a:hlinkClick r:id="rId2"/>
              </a:rPr>
              <a:t>www.office.microsoft.com</a:t>
            </a:r>
            <a:r>
              <a:rPr lang="cs-CZ" sz="2000" dirty="0"/>
              <a:t>  </a:t>
            </a:r>
          </a:p>
          <a:p>
            <a:r>
              <a:rPr lang="cs-CZ" sz="2000" dirty="0" smtClean="0"/>
              <a:t>Obrázky</a:t>
            </a:r>
            <a:r>
              <a:rPr lang="cs-CZ" sz="2000" dirty="0"/>
              <a:t>: [cit. </a:t>
            </a:r>
            <a:r>
              <a:rPr lang="cs-CZ" sz="2000" dirty="0" smtClean="0"/>
              <a:t>2013-05-10] 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Dostupné </a:t>
            </a:r>
            <a:r>
              <a:rPr lang="cs-CZ" sz="2000" dirty="0"/>
              <a:t>pod licencí </a:t>
            </a:r>
            <a:r>
              <a:rPr lang="cs-CZ" sz="2000" dirty="0" err="1">
                <a:hlinkClick r:id="rId3" action="ppaction://hlinkfile"/>
              </a:rPr>
              <a:t>Wikimedia</a:t>
            </a:r>
            <a:r>
              <a:rPr lang="cs-CZ" sz="2000" dirty="0">
                <a:hlinkClick r:id="rId3" action="ppaction://hlinkfile"/>
              </a:rPr>
              <a:t> </a:t>
            </a:r>
            <a:r>
              <a:rPr lang="cs-CZ" sz="2000" dirty="0" err="1">
                <a:hlinkClick r:id="rId3" action="ppaction://hlinkfile"/>
              </a:rPr>
              <a:t>Commons</a:t>
            </a:r>
            <a:r>
              <a:rPr lang="cs-CZ" sz="2000" dirty="0">
                <a:hlinkClick r:id="rId3" action="ppaction://hlinkfile"/>
              </a:rPr>
              <a:t> </a:t>
            </a:r>
            <a:r>
              <a:rPr lang="cs-CZ" sz="2000" dirty="0"/>
              <a:t>na WWW</a:t>
            </a:r>
            <a:r>
              <a:rPr lang="cs-CZ" sz="2000" dirty="0" smtClean="0"/>
              <a:t>: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1) &lt;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4"/>
              </a:rPr>
              <a:t>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4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4"/>
              </a:rPr>
              <a:t>cs.wikipedia.org/wiki/Horniny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2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)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&lt;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5"/>
              </a:rPr>
              <a:t>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5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5"/>
              </a:rPr>
              <a:t>cs.wikipedia.org/wiki/Nerosty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3)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&lt;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6"/>
              </a:rPr>
              <a:t>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6"/>
              </a:rPr>
              <a:t>://cs.wikipedia.org/wiki/P%C5%AFda_(pedologie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6"/>
              </a:rPr>
              <a:t>)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4)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&lt;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7"/>
              </a:rPr>
              <a:t>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7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7"/>
              </a:rPr>
              <a:t>cs.wikipedia.org/wiki/</a:t>
            </a:r>
            <a:r>
              <a:rPr lang="cs-CZ" sz="2000" dirty="0" err="1" smtClean="0">
                <a:solidFill>
                  <a:schemeClr val="accent1">
                    <a:lumMod val="75000"/>
                  </a:schemeClr>
                </a:solidFill>
                <a:hlinkClick r:id="rId7"/>
              </a:rPr>
              <a:t>Soubor:Soil_profile.jpg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dirty="0"/>
          </a:p>
          <a:p>
            <a:pPr marL="0" indent="0">
              <a:buNone/>
            </a:pPr>
            <a:endParaRPr lang="cs-CZ" sz="2000" dirty="0" smtClean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943086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Metodický návod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Pomocí jednotlivých stran vyložíme žákům nové </a:t>
            </a:r>
            <a:r>
              <a:rPr lang="cs-CZ" dirty="0" smtClean="0"/>
              <a:t>učivo o nerostech, horninách a půdě.. </a:t>
            </a:r>
            <a:endParaRPr lang="cs-CZ" dirty="0"/>
          </a:p>
          <a:p>
            <a:r>
              <a:rPr lang="cs-CZ" dirty="0"/>
              <a:t>Při výkladu si ukazujeme </a:t>
            </a:r>
            <a:r>
              <a:rPr lang="cs-CZ" dirty="0"/>
              <a:t>obrázky, pomocí </a:t>
            </a:r>
            <a:r>
              <a:rPr lang="cs-CZ" dirty="0" smtClean="0"/>
              <a:t>odkazů </a:t>
            </a:r>
            <a:r>
              <a:rPr lang="cs-CZ" dirty="0"/>
              <a:t>si přečteme na </a:t>
            </a:r>
            <a:r>
              <a:rPr lang="cs-CZ" dirty="0" smtClean="0"/>
              <a:t>internetu více informací   o </a:t>
            </a:r>
            <a:r>
              <a:rPr lang="cs-CZ" smtClean="0"/>
              <a:t>tomto učivu.</a:t>
            </a:r>
            <a:endParaRPr lang="cs-CZ" dirty="0"/>
          </a:p>
          <a:p>
            <a:r>
              <a:rPr lang="cs-CZ" dirty="0"/>
              <a:t>Prezentaci pustíme ještě jednou – žáci si dělají výpisky a připomínají si novou látku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5332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2011</TotalTime>
  <Words>347</Words>
  <Application>Microsoft Office PowerPoint</Application>
  <PresentationFormat>Předvádění na obrazovce (4:3)</PresentationFormat>
  <Paragraphs>53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Název školy: ZŠ Štětí, Ostrovní 300 Autor: Mgr. Štěpánka Beranová Datum: 10.5. 2013 Člověk a jeho svět, Rozmanitost přírody. Název materiálu: VY_32_INOVACE_CAJS.4.B.16_nerosty_a_horniny Název: Nerosty a horniny Číslo operačního programu: CZ.1.07/1.4.00/21.1693 Název projektu: PRIMA ŠKOLA</vt:lpstr>
      <vt:lpstr>Nerosty a horniny</vt:lpstr>
      <vt:lpstr>Nerosty a horniny</vt:lpstr>
      <vt:lpstr>Nerosty a horniny</vt:lpstr>
      <vt:lpstr>Půda</vt:lpstr>
      <vt:lpstr>Použité zdroje:</vt:lpstr>
      <vt:lpstr>Metodický návod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Štětí, Ostrovní 300 Autor: Mgr. Štěpánka Beranová Datum: 13.10.2011 Člověk a jeho svět, člověk a jeho zdraví. Název materiálu: VY_32_INOVACE_ČaJS.5.B.02_SOUSTAVY LIDSKÉHO TĚLA II. Název: SOUSTAVY LIDSKÉHO TĚLA II. Číslo operačního programu: CZ.1.07/1.4.00/21.1693 Název projektu: PRIMA ŠKOLA</dc:title>
  <dc:creator>Martin</dc:creator>
  <cp:lastModifiedBy>Martin</cp:lastModifiedBy>
  <cp:revision>167</cp:revision>
  <dcterms:created xsi:type="dcterms:W3CDTF">2011-11-11T20:20:27Z</dcterms:created>
  <dcterms:modified xsi:type="dcterms:W3CDTF">2013-05-15T19:48:28Z</dcterms:modified>
</cp:coreProperties>
</file>