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304" r:id="rId3"/>
    <p:sldId id="305" r:id="rId4"/>
    <p:sldId id="307" r:id="rId5"/>
    <p:sldId id="309" r:id="rId6"/>
    <p:sldId id="310" r:id="rId7"/>
    <p:sldId id="311" r:id="rId8"/>
    <p:sldId id="261" r:id="rId9"/>
    <p:sldId id="273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BDtrusn%C3%A9_rostliny" TargetMode="External"/><Relationship Id="rId2" Type="http://schemas.openxmlformats.org/officeDocument/2006/relationships/hyperlink" Target="http://cs.wikipedia.org/wiki/%C5%98as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s.wikipedia.org/wiki/Semenn%C3%A9_rostlin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imple_photosynthesis_overview_cs.png" TargetMode="External"/><Relationship Id="rId3" Type="http://schemas.openxmlformats.org/officeDocument/2006/relationships/hyperlink" Target="file:///\\commons.wikimedia.org\wiki\Hlavn%25C3%25AD_strana%3fuselang=cs" TargetMode="External"/><Relationship Id="rId7" Type="http://schemas.openxmlformats.org/officeDocument/2006/relationships/hyperlink" Target="http://commons.wikimedia.org/wiki/User:Pajast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nimal_cell_structure_cs.svg" TargetMode="External"/><Relationship Id="rId5" Type="http://schemas.openxmlformats.org/officeDocument/2006/relationships/hyperlink" Target="http://cs.wikipedia.org/wiki/Soubor:Plant_cell_structure_cs.svg" TargetMode="External"/><Relationship Id="rId4" Type="http://schemas.openxmlformats.org/officeDocument/2006/relationships/hyperlink" Target="http://commons.wikimedia.org/wiki/User:Snek0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BDtrusn%C3%A9_rostliny" TargetMode="External"/><Relationship Id="rId2" Type="http://schemas.openxmlformats.org/officeDocument/2006/relationships/hyperlink" Target="http://cs.wikipedia.org/wiki/%C5%98as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emenn%C3%A9_rostliny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12.5. 2013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</a:t>
            </a:r>
            <a:r>
              <a:rPr lang="cs-CZ" sz="1800" dirty="0" smtClean="0"/>
              <a:t>Rozmanitost přírody.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VY_32_INOVACE_CAJS.4.B.17_ziva_priroda</a:t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dirty="0"/>
              <a:t>: </a:t>
            </a:r>
            <a:r>
              <a:rPr lang="cs-CZ" sz="1800" dirty="0" smtClean="0"/>
              <a:t>Živá příroda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>
            <a:normAutofit/>
          </a:bodyPr>
          <a:lstStyle/>
          <a:p>
            <a:r>
              <a:rPr lang="cs-CZ" dirty="0"/>
              <a:t>Anotace: Materiál je určen pro žáky </a:t>
            </a:r>
            <a:r>
              <a:rPr lang="cs-CZ" dirty="0" smtClean="0"/>
              <a:t>4. </a:t>
            </a:r>
            <a:r>
              <a:rPr lang="cs-CZ" dirty="0"/>
              <a:t>ročníku, slouží k výkladu nového </a:t>
            </a:r>
            <a:r>
              <a:rPr lang="cs-CZ" dirty="0" smtClean="0"/>
              <a:t>učiva živé přírodě.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Živá příroda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Živou část</a:t>
            </a:r>
            <a:r>
              <a:rPr lang="cs-CZ" dirty="0" smtClean="0"/>
              <a:t> přírody tvoří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organismy.</a:t>
            </a:r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Mezi </a:t>
            </a:r>
            <a:r>
              <a:rPr lang="cs-CZ" dirty="0" smtClean="0">
                <a:solidFill>
                  <a:srgbClr val="FF0000"/>
                </a:solidFill>
              </a:rPr>
              <a:t>organismy</a:t>
            </a:r>
            <a:r>
              <a:rPr lang="cs-CZ" dirty="0" smtClean="0"/>
              <a:t> patří –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rostliny, houby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dirty="0" smtClean="0"/>
              <a:t>         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živočichové.</a:t>
            </a:r>
            <a:endParaRPr lang="cs-CZ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Mikroskopické organismy</a:t>
            </a:r>
            <a:r>
              <a:rPr lang="cs-CZ" dirty="0" smtClean="0"/>
              <a:t> - jsou pouhým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 smtClean="0"/>
              <a:t>                              okem neviditelné.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Buňka</a:t>
            </a:r>
            <a:r>
              <a:rPr lang="cs-CZ" dirty="0" smtClean="0"/>
              <a:t> – základní stavební jednotka každého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 smtClean="0"/>
              <a:t>      </a:t>
            </a:r>
            <a:r>
              <a:rPr lang="cs-CZ" dirty="0" smtClean="0"/>
              <a:t>živého organismu (živočišná, rostlinná</a:t>
            </a:r>
            <a:r>
              <a:rPr lang="cs-CZ" dirty="0" smtClean="0"/>
              <a:t>).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Společné </a:t>
            </a:r>
            <a:r>
              <a:rPr lang="cs-CZ" dirty="0" smtClean="0">
                <a:solidFill>
                  <a:srgbClr val="FF0000"/>
                </a:solidFill>
              </a:rPr>
              <a:t>vlastnosti organismů</a:t>
            </a:r>
            <a:r>
              <a:rPr lang="cs-CZ" dirty="0" smtClean="0"/>
              <a:t> je – dědičnost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smtClean="0"/>
              <a:t>       </a:t>
            </a:r>
            <a:r>
              <a:rPr lang="cs-CZ" dirty="0" smtClean="0"/>
              <a:t>a schopnost </a:t>
            </a:r>
            <a:r>
              <a:rPr lang="cs-CZ" dirty="0" smtClean="0"/>
              <a:t>rozmnožování.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endParaRPr lang="cs-CZ" dirty="0"/>
          </a:p>
        </p:txBody>
      </p:sp>
      <p:pic>
        <p:nvPicPr>
          <p:cNvPr id="5123" name="Picture 3" descr="C:\Users\Martin\AppData\Local\Microsoft\Windows\Temporary Internet Files\Content.IE5\Y1BQWNXN\MC900123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727" y="548680"/>
            <a:ext cx="1968705" cy="278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9675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5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Živá příroda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876" y="1844824"/>
            <a:ext cx="3526886" cy="2478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56545" y="4323035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Schéma rostlinné buňky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924944"/>
            <a:ext cx="3577580" cy="2504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61632" y="541517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Schéma živočišné buňky</a:t>
            </a:r>
          </a:p>
        </p:txBody>
      </p:sp>
    </p:spTree>
    <p:extLst>
      <p:ext uri="{BB962C8B-B14F-4D97-AF65-F5344CB8AC3E}">
        <p14:creationId xmlns:p14="http://schemas.microsoft.com/office/powerpoint/2010/main" val="380866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Rostliny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  <a:r>
              <a:rPr lang="cs-CZ" dirty="0" smtClean="0"/>
              <a:t> </a:t>
            </a:r>
            <a:r>
              <a:rPr lang="cs-CZ" dirty="0" smtClean="0"/>
              <a:t>se </a:t>
            </a:r>
            <a:r>
              <a:rPr lang="cs-CZ" dirty="0" smtClean="0"/>
              <a:t>vyvinuly v pravěkých </a:t>
            </a:r>
            <a:r>
              <a:rPr lang="cs-CZ" dirty="0" smtClean="0"/>
              <a:t>oceánech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 smtClean="0"/>
              <a:t>            </a:t>
            </a:r>
            <a:r>
              <a:rPr lang="cs-CZ" dirty="0" smtClean="0"/>
              <a:t>- původně byly velmi malé a </a:t>
            </a:r>
            <a:r>
              <a:rPr lang="cs-CZ" dirty="0" smtClean="0"/>
              <a:t>jednoduché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/>
              <a:t>            </a:t>
            </a:r>
            <a:r>
              <a:rPr lang="cs-CZ" dirty="0" smtClean="0"/>
              <a:t>- v průběhu vývoje se jejich </a:t>
            </a:r>
            <a:r>
              <a:rPr lang="cs-CZ" dirty="0" smtClean="0"/>
              <a:t>těla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dirty="0" smtClean="0"/>
              <a:t>           zdokonalovala </a:t>
            </a:r>
            <a:r>
              <a:rPr lang="cs-CZ" dirty="0" smtClean="0"/>
              <a:t>a </a:t>
            </a:r>
            <a:r>
              <a:rPr lang="cs-CZ" dirty="0" smtClean="0"/>
              <a:t>zvětšovala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rostlin: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67744" y="4005064"/>
            <a:ext cx="4320480" cy="216024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nižší</a:t>
            </a:r>
          </a:p>
          <a:p>
            <a:endParaRPr lang="cs-CZ" sz="2400" dirty="0"/>
          </a:p>
          <a:p>
            <a:r>
              <a:rPr lang="cs-CZ" sz="2400" dirty="0" smtClean="0"/>
              <a:t>                 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vyšší – výtrusné</a:t>
            </a:r>
          </a:p>
          <a:p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semenné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563888" y="4365104"/>
            <a:ext cx="216024" cy="5040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644008" y="5157192"/>
            <a:ext cx="216024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378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4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4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Rostliny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Buňky rostlin</a:t>
            </a:r>
            <a:r>
              <a:rPr lang="cs-CZ" dirty="0" smtClean="0"/>
              <a:t> obsahují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zelené barvivo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chlorofyl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dirty="0" smtClean="0"/>
              <a:t>                 má </a:t>
            </a:r>
            <a:r>
              <a:rPr lang="cs-CZ" dirty="0" smtClean="0"/>
              <a:t>velký význam při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fotosyntéze.</a:t>
            </a:r>
            <a:endParaRPr lang="cs-CZ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Při fotosyntéze vznikají z kyslíku za využití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energie </a:t>
            </a:r>
            <a:r>
              <a:rPr lang="cs-CZ" dirty="0" smtClean="0"/>
              <a:t>slunečního záření </a:t>
            </a:r>
            <a:r>
              <a:rPr lang="cs-CZ" dirty="0" smtClean="0">
                <a:solidFill>
                  <a:srgbClr val="00B0F0"/>
                </a:solidFill>
              </a:rPr>
              <a:t>cukry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B0F0"/>
                </a:solidFill>
              </a:rPr>
              <a:t>kyslík.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Cukry využívá rostlina pro růst, </a:t>
            </a:r>
            <a:r>
              <a:rPr lang="cs-CZ" dirty="0" smtClean="0"/>
              <a:t>rozmnožování.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81915"/>
            <a:ext cx="3816424" cy="2111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6093296"/>
            <a:ext cx="34563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Zjednodušené schéma fotosyntézy</a:t>
            </a:r>
          </a:p>
        </p:txBody>
      </p:sp>
    </p:spTree>
    <p:extLst>
      <p:ext uri="{BB962C8B-B14F-4D97-AF65-F5344CB8AC3E}">
        <p14:creationId xmlns:p14="http://schemas.microsoft.com/office/powerpoint/2010/main" val="3962951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Rostliny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2131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Řasy</a:t>
            </a:r>
            <a:r>
              <a:rPr lang="cs-CZ" dirty="0" smtClean="0"/>
              <a:t> – nejjednodušší a nejmenší rostlinné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smtClean="0"/>
              <a:t> organismy</a:t>
            </a:r>
            <a:r>
              <a:rPr lang="cs-CZ" dirty="0" smtClean="0"/>
              <a:t>, většina je </a:t>
            </a:r>
            <a:r>
              <a:rPr lang="cs-CZ" dirty="0" smtClean="0">
                <a:solidFill>
                  <a:srgbClr val="FFC000"/>
                </a:solidFill>
              </a:rPr>
              <a:t>mikroskopická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/>
              <a:t>- </a:t>
            </a:r>
            <a:r>
              <a:rPr lang="cs-CZ" dirty="0" smtClean="0"/>
              <a:t>žijí ve </a:t>
            </a:r>
            <a:r>
              <a:rPr lang="cs-CZ" dirty="0" smtClean="0">
                <a:solidFill>
                  <a:srgbClr val="00B0F0"/>
                </a:solidFill>
              </a:rPr>
              <a:t>vodě</a:t>
            </a:r>
            <a:r>
              <a:rPr lang="cs-CZ" dirty="0" smtClean="0"/>
              <a:t>, ve vlhkém </a:t>
            </a:r>
            <a:r>
              <a:rPr lang="cs-CZ" dirty="0" smtClean="0"/>
              <a:t>prostředí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Výtrusné rostliny </a:t>
            </a:r>
            <a:r>
              <a:rPr lang="cs-CZ" dirty="0" smtClean="0"/>
              <a:t>– složitější než řasy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jejich tělo tvoří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stonek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rozmnožují se pomocí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výtrusů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kapradiny, plavuně, přesličky a mechy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3074" name="Picture 2" descr="C:\Users\Martin\AppData\Local\Microsoft\Windows\Temporary Internet Files\Content.IE5\SH5SMA4J\MC9002938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691092"/>
            <a:ext cx="1464869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tin\AppData\Local\Microsoft\Windows\Temporary Internet Files\Content.IE5\M6YA6HQ9\MC9003351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92896"/>
            <a:ext cx="1826057" cy="1471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564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5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Rostliny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Semenné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rostliny</a:t>
            </a:r>
            <a:r>
              <a:rPr lang="cs-CZ" dirty="0" smtClean="0"/>
              <a:t> – nejdokonalejší a nejsložitější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je jich v přírodě nejvíce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rozšiřují se semeny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jejich tělo obvykle tvoří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kořen, stonek,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listy, květy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plody</a:t>
            </a: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jehličnany nekvetou, semena jsou v šiškách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plody mají různou podobu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zvláštní typ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parazitické</a:t>
            </a:r>
            <a:r>
              <a:rPr lang="cs-CZ" dirty="0" smtClean="0"/>
              <a:t> semenné rostliny,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smtClean="0"/>
              <a:t>získávají </a:t>
            </a:r>
            <a:r>
              <a:rPr lang="cs-CZ" dirty="0" smtClean="0"/>
              <a:t>živiny z těl jiných rostlin (jmelí)</a:t>
            </a:r>
            <a:endParaRPr lang="cs-CZ" dirty="0"/>
          </a:p>
        </p:txBody>
      </p:sp>
      <p:pic>
        <p:nvPicPr>
          <p:cNvPr id="4098" name="Picture 2" descr="C:\Users\Martin\AppData\Local\Microsoft\Windows\Temporary Internet Files\Content.IE5\MQXYXS4O\MC90043627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048549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tin\AppData\Local\Microsoft\Windows\Temporary Internet Files\Content.IE5\VQWH52U7\MC90043687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655" y="1988840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7499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4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435280" cy="5257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DANČÁK, M. </a:t>
            </a:r>
            <a:r>
              <a:rPr lang="cs-CZ" sz="2000" i="1" dirty="0" smtClean="0"/>
              <a:t>Rozmanitost přírody</a:t>
            </a:r>
            <a:r>
              <a:rPr lang="cs-CZ" sz="2000" dirty="0" smtClean="0"/>
              <a:t>. </a:t>
            </a:r>
            <a:r>
              <a:rPr lang="cs-CZ" sz="2000" dirty="0"/>
              <a:t>Olomouc, 2008, </a:t>
            </a:r>
            <a:r>
              <a:rPr lang="cs-CZ" sz="2000" dirty="0" smtClean="0"/>
              <a:t>s.22-33. </a:t>
            </a:r>
            <a:r>
              <a:rPr lang="cs-CZ" sz="2000" dirty="0"/>
              <a:t>ISBN </a:t>
            </a:r>
            <a:r>
              <a:rPr lang="cs-CZ" sz="2000" dirty="0" smtClean="0"/>
              <a:t>978-80-7230-227-7.</a:t>
            </a:r>
          </a:p>
          <a:p>
            <a:r>
              <a:rPr lang="cs-CZ" sz="2000" dirty="0"/>
              <a:t>Ilustrace </a:t>
            </a:r>
            <a:r>
              <a:rPr lang="cs-CZ" sz="2000" dirty="0">
                <a:hlinkClick r:id="rId2"/>
              </a:rPr>
              <a:t>www.office.microsoft.com</a:t>
            </a:r>
            <a:r>
              <a:rPr lang="cs-CZ" sz="2000" dirty="0"/>
              <a:t>  </a:t>
            </a:r>
          </a:p>
          <a:p>
            <a:r>
              <a:rPr lang="cs-CZ" sz="2000" dirty="0" smtClean="0"/>
              <a:t>Obrázky</a:t>
            </a:r>
            <a:r>
              <a:rPr lang="cs-CZ" sz="2000" dirty="0"/>
              <a:t>: [cit. </a:t>
            </a:r>
            <a:r>
              <a:rPr lang="cs-CZ" sz="2000" dirty="0" smtClean="0"/>
              <a:t>2013-05-12]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3" action="ppaction://hlinkfile"/>
              </a:rPr>
              <a:t>Wikimedia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 err="1">
                <a:hlinkClick r:id="rId3" action="ppaction://hlinkfile"/>
              </a:rPr>
              <a:t>Commons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1) </a:t>
            </a:r>
            <a:r>
              <a:rPr lang="cs-CZ" sz="2000" i="1" dirty="0">
                <a:hlinkClick r:id="rId4" tooltip="User:Snek01"/>
              </a:rPr>
              <a:t>Michal Maňas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Soubor:Plant_cell_structure_cs.svg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i="1" dirty="0">
                <a:hlinkClick r:id="rId4" tooltip="User:Snek01"/>
              </a:rPr>
              <a:t>Michal Maňas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Soubor:Animal_cell_structure_cs.svg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err="1" smtClean="0">
                <a:hlinkClick r:id="rId7" tooltip="User:Pajast"/>
              </a:rPr>
              <a:t>Pajast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8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Soubor:Simple_photosynthesis_overview_cs.png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 anchor="ctr">
            <a:normAutofit/>
          </a:bodyPr>
          <a:lstStyle/>
          <a:p>
            <a:r>
              <a:rPr lang="cs-CZ" sz="3600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496944" cy="5616624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4) 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2"/>
              </a:rPr>
              <a:t>://cs.wikipedia.org/wiki/%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C5%98asy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5)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cs.wikipedia.org/wiki/V%C3%BDtrusn%C3%A9_rostliny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6)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cs.wikipedia.org/wiki/Semenn%C3%A9_rostliny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/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286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</a:t>
            </a:r>
            <a:r>
              <a:rPr lang="cs-CZ" dirty="0" smtClean="0"/>
              <a:t>učivo o živé přírodě. </a:t>
            </a:r>
            <a:endParaRPr lang="cs-CZ" dirty="0"/>
          </a:p>
          <a:p>
            <a:r>
              <a:rPr lang="cs-CZ" dirty="0"/>
              <a:t>Při výkladu si ukazujeme </a:t>
            </a:r>
            <a:r>
              <a:rPr lang="cs-CZ" dirty="0" smtClean="0"/>
              <a:t>obrázky, </a:t>
            </a:r>
            <a:r>
              <a:rPr lang="cs-CZ" dirty="0"/>
              <a:t>pomocí odkazů si přečteme na internetu více informací   </a:t>
            </a:r>
            <a:r>
              <a:rPr lang="cs-CZ" dirty="0" smtClean="0"/>
              <a:t>o řasách, výtrusných a semenných rostlinách.</a:t>
            </a:r>
            <a:endParaRPr lang="cs-CZ" dirty="0"/>
          </a:p>
          <a:p>
            <a:r>
              <a:rPr lang="cs-CZ" dirty="0"/>
              <a:t>Prezentaci pustíme ještě jednou – žáci si dělají výpisky a připomínají si novou látku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2095</TotalTime>
  <Words>446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Název školy: ZŠ Štětí, Ostrovní 300 Autor: Mgr. Štěpánka Beranová Datum: 12.5. 2013 Člověk a jeho svět, Rozmanitost přírody. Název materiálu: VY_32_INOVACE_CAJS.4.B.17_ziva_priroda Název: Živá příroda Číslo operačního programu: CZ.1.07/1.4.00/21.1693 Název projektu: PRIMA ŠKOLA</vt:lpstr>
      <vt:lpstr>Živá příroda</vt:lpstr>
      <vt:lpstr>Živá příroda</vt:lpstr>
      <vt:lpstr>Rostliny</vt:lpstr>
      <vt:lpstr>Rostliny</vt:lpstr>
      <vt:lpstr>Rostliny</vt:lpstr>
      <vt:lpstr>Rostliny</vt:lpstr>
      <vt:lpstr>Použité zdroje:</vt:lpstr>
      <vt:lpstr>Použité zdroje: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User</cp:lastModifiedBy>
  <cp:revision>190</cp:revision>
  <dcterms:created xsi:type="dcterms:W3CDTF">2011-11-11T20:20:27Z</dcterms:created>
  <dcterms:modified xsi:type="dcterms:W3CDTF">2013-05-26T10:00:30Z</dcterms:modified>
</cp:coreProperties>
</file>