
<file path=[Content_Types].xml><?xml version="1.0" encoding="utf-8"?>
<Types xmlns="http://schemas.openxmlformats.org/package/2006/content-types">
  <Default Extension="png" ContentType="image/png"/>
  <Default Extension="b" ContentType="image/jpe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5" r:id="rId3"/>
    <p:sldId id="256" r:id="rId4"/>
    <p:sldId id="257" r:id="rId5"/>
    <p:sldId id="259" r:id="rId6"/>
    <p:sldId id="260" r:id="rId7"/>
    <p:sldId id="261" r:id="rId8"/>
    <p:sldId id="262" r:id="rId9"/>
    <p:sldId id="266" r:id="rId10"/>
    <p:sldId id="263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cs.wikipedia.org/wiki/Soubor:%C5%A0umava_National_Park_and_Landscape_protected_Area_(CZE)_-_location_map.sv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b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>
            <a:normAutofit/>
          </a:bodyPr>
          <a:lstStyle/>
          <a:p>
            <a:r>
              <a:rPr lang="cs-CZ" sz="3200" b="1" smtClean="0"/>
              <a:t>VY_52_INOVACE_53_Národní parky ČR</a:t>
            </a:r>
            <a:endParaRPr lang="cs-CZ" sz="3200" b="1" dirty="0" smtClean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/>
            <a:r>
              <a:rPr lang="cs-CZ">
                <a:latin typeface="Arial" charset="0"/>
                <a:cs typeface="Arial" charset="0"/>
              </a:rPr>
              <a:t>Základní škola a Mateřská škola Choustník, okres Tábor</a:t>
            </a:r>
            <a:endParaRPr lang="cs-CZ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16529297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</a:p>
          <a:p>
            <a:r>
              <a:rPr lang="cs-CZ" dirty="0"/>
              <a:t>Základní škola, 2. stupeň.</a:t>
            </a:r>
          </a:p>
          <a:p>
            <a:r>
              <a:rPr lang="cs-CZ" dirty="0" smtClean="0"/>
              <a:t>Žáci se seznámí s kategoriemi ochrany přírody v ČR a podrobně s jednotlivými národními parky. </a:t>
            </a:r>
          </a:p>
          <a:p>
            <a:r>
              <a:rPr lang="cs-CZ" dirty="0" smtClean="0"/>
              <a:t>Pomůcky: Školní atlas ČR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90932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Ochrana přírody v ČR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Chráněná území</a:t>
            </a:r>
          </a:p>
          <a:p>
            <a:pPr marL="790575" lvl="2" indent="-341313">
              <a:buFont typeface="Calibri" pitchFamily="34" charset="0"/>
              <a:buChar char="–"/>
            </a:pPr>
            <a:r>
              <a:rPr lang="cs-CZ" sz="3200" dirty="0"/>
              <a:t>velkoplošná (národní park, chráněná krajinná oblast)</a:t>
            </a:r>
          </a:p>
          <a:p>
            <a:pPr marL="790575" lvl="2" indent="-341313">
              <a:buFont typeface="Calibri" pitchFamily="34" charset="0"/>
              <a:buChar char="–"/>
            </a:pPr>
            <a:r>
              <a:rPr lang="cs-CZ" sz="3200" dirty="0"/>
              <a:t>maloplošná (národní přírodní památka, národní přírodní rezervace, přírodní památka, přírodní rezervace</a:t>
            </a:r>
            <a:r>
              <a:rPr lang="cs-CZ" sz="3200" dirty="0" smtClean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5843677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04664"/>
            <a:ext cx="8229600" cy="6120680"/>
          </a:xfrm>
        </p:spPr>
        <p:txBody>
          <a:bodyPr>
            <a:normAutofit/>
          </a:bodyPr>
          <a:lstStyle/>
          <a:p>
            <a:pPr marL="450000" lvl="1" indent="0">
              <a:lnSpc>
                <a:spcPct val="110000"/>
              </a:lnSpc>
              <a:buNone/>
              <a:defRPr/>
            </a:pPr>
            <a:r>
              <a:rPr lang="cs-CZ" sz="3200" dirty="0" smtClean="0"/>
              <a:t>Národní park (4)</a:t>
            </a:r>
          </a:p>
          <a:p>
            <a:pPr marL="792000" lvl="1" indent="-342000">
              <a:lnSpc>
                <a:spcPct val="110000"/>
              </a:lnSpc>
              <a:defRPr/>
            </a:pPr>
            <a:r>
              <a:rPr lang="cs-CZ" sz="2600" dirty="0" smtClean="0"/>
              <a:t>velké </a:t>
            </a:r>
            <a:r>
              <a:rPr lang="cs-CZ" sz="2600" dirty="0"/>
              <a:t>území, které je jedinečné v národním nebo mezinárodním měřítku</a:t>
            </a:r>
          </a:p>
          <a:p>
            <a:pPr marL="792000" lvl="1" indent="-342000">
              <a:lnSpc>
                <a:spcPct val="110000"/>
              </a:lnSpc>
              <a:spcBef>
                <a:spcPts val="400"/>
              </a:spcBef>
              <a:defRPr/>
            </a:pPr>
            <a:r>
              <a:rPr lang="cs-CZ" sz="2600" dirty="0"/>
              <a:t>velkou část zaujímají přirozené nebo lidskou činností málo ovlivněné </a:t>
            </a:r>
            <a:r>
              <a:rPr lang="cs-CZ" sz="2600" dirty="0" smtClean="0"/>
              <a:t>ekosystémy</a:t>
            </a:r>
          </a:p>
          <a:p>
            <a:pPr marL="0" indent="0"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 Chráněná </a:t>
            </a:r>
            <a:r>
              <a:rPr lang="cs-CZ" dirty="0"/>
              <a:t>krajinná oblast (25)</a:t>
            </a:r>
          </a:p>
          <a:p>
            <a:pPr marL="792000" lvl="1" indent="-342000">
              <a:defRPr/>
            </a:pPr>
            <a:r>
              <a:rPr lang="cs-CZ" sz="2600" dirty="0"/>
              <a:t>velké území s harmonicky utvářenou krajinou, charakteristickým reliéfem a významným podílem přirozených ekosystémů lesa a trvalých travních porostů</a:t>
            </a:r>
          </a:p>
          <a:p>
            <a:pPr marL="792000" lvl="1" indent="-342000">
              <a:lnSpc>
                <a:spcPct val="110000"/>
              </a:lnSpc>
              <a:spcBef>
                <a:spcPts val="400"/>
              </a:spcBef>
              <a:defRPr/>
            </a:pPr>
            <a:endParaRPr lang="cs-CZ" sz="2600" dirty="0"/>
          </a:p>
          <a:p>
            <a:pPr marL="449262" lvl="2" indent="0">
              <a:buNone/>
            </a:pPr>
            <a:endParaRPr lang="cs-CZ" sz="2600" dirty="0"/>
          </a:p>
        </p:txBody>
      </p:sp>
    </p:spTree>
    <p:extLst>
      <p:ext uri="{BB962C8B-B14F-4D97-AF65-F5344CB8AC3E}">
        <p14:creationId xmlns:p14="http://schemas.microsoft.com/office/powerpoint/2010/main" val="41517529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4268" y="3552374"/>
            <a:ext cx="3814155" cy="2860616"/>
          </a:xfrm>
          <a:prstGeom prst="rect">
            <a:avLst/>
          </a:prstGeom>
        </p:spPr>
      </p:pic>
      <p:sp>
        <p:nvSpPr>
          <p:cNvPr id="8194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pPr eaLnBrk="1" hangingPunct="1"/>
            <a:r>
              <a:rPr lang="cs-CZ" dirty="0" smtClean="0"/>
              <a:t>Krkonošský národní park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7038" y="1289392"/>
            <a:ext cx="8429625" cy="4525963"/>
          </a:xfrm>
        </p:spPr>
        <p:txBody>
          <a:bodyPr/>
          <a:lstStyle/>
          <a:p>
            <a:pPr eaLnBrk="1" hangingPunct="1"/>
            <a:r>
              <a:rPr lang="cs-CZ" dirty="0" smtClean="0"/>
              <a:t>KRNAP, vyhlášen r. 1963</a:t>
            </a:r>
          </a:p>
          <a:p>
            <a:pPr eaLnBrk="1" hangingPunct="1"/>
            <a:r>
              <a:rPr lang="cs-CZ" dirty="0" smtClean="0"/>
              <a:t>nadmořská výška překračuje horní hranici lesa (cca 1 250 m)</a:t>
            </a:r>
          </a:p>
          <a:p>
            <a:pPr eaLnBrk="1" hangingPunct="1"/>
            <a:r>
              <a:rPr lang="cs-CZ" dirty="0" smtClean="0"/>
              <a:t>glaciální relikty (pozůstatky doby ledové)</a:t>
            </a:r>
          </a:p>
          <a:p>
            <a:pPr eaLnBrk="1" hangingPunct="1"/>
            <a:r>
              <a:rPr lang="cs-CZ" dirty="0" smtClean="0"/>
              <a:t>poškození exhalacemi</a:t>
            </a:r>
          </a:p>
          <a:p>
            <a:pPr eaLnBrk="1" hangingPunct="1"/>
            <a:r>
              <a:rPr lang="cs-CZ" dirty="0" smtClean="0"/>
              <a:t>hora Sněžka</a:t>
            </a:r>
          </a:p>
          <a:p>
            <a:pPr eaLnBrk="1" hangingPunct="1"/>
            <a:endParaRPr lang="cs-CZ" dirty="0" smtClean="0"/>
          </a:p>
          <a:p>
            <a:pPr eaLnBrk="1" hangingPunct="1"/>
            <a:endParaRPr lang="cs-CZ" dirty="0" smtClean="0"/>
          </a:p>
          <a:p>
            <a:pPr eaLnBrk="1" hangingPunct="1"/>
            <a:endParaRPr lang="cs-CZ" dirty="0" smtClean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3" y="4725461"/>
            <a:ext cx="3001729" cy="1825051"/>
          </a:xfrm>
          <a:prstGeom prst="rect">
            <a:avLst/>
          </a:prstGeom>
        </p:spPr>
      </p:pic>
      <p:sp>
        <p:nvSpPr>
          <p:cNvPr id="8" name="Ovál 7"/>
          <p:cNvSpPr/>
          <p:nvPr/>
        </p:nvSpPr>
        <p:spPr>
          <a:xfrm rot="1427550">
            <a:off x="2574188" y="5025084"/>
            <a:ext cx="228600" cy="87297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827584" y="498268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388423" y="609329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256978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-396875" y="269875"/>
            <a:ext cx="4259263" cy="1143000"/>
          </a:xfrm>
        </p:spPr>
        <p:txBody>
          <a:bodyPr/>
          <a:lstStyle/>
          <a:p>
            <a:pPr eaLnBrk="1" hangingPunct="1"/>
            <a:r>
              <a:rPr lang="cs-CZ" smtClean="0"/>
              <a:t>NP Šumava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12776"/>
            <a:ext cx="5214938" cy="4714875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vyhlášen r. 1991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největší (63 000 ha)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Komplex smrkových lesů - kůrovec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ledovcová jezera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rašeliniště (slatě) a horské louky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reintrodukce rysa</a:t>
            </a:r>
            <a:endParaRPr lang="cs-CZ" sz="2800" dirty="0"/>
          </a:p>
        </p:txBody>
      </p:sp>
      <p:pic>
        <p:nvPicPr>
          <p:cNvPr id="2" name="Picture 2" descr="Národní park Šumava">
            <a:hlinkClick r:id="rId2" tooltip="Národní park Šumava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5085184"/>
            <a:ext cx="2808312" cy="16400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332656"/>
            <a:ext cx="3981839" cy="26529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0112" y="4100655"/>
            <a:ext cx="3563888" cy="237444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611560" y="573325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8553839" y="69269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8316416" y="378904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535815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>
          <a:xfrm>
            <a:off x="428625" y="214313"/>
            <a:ext cx="8229600" cy="1143000"/>
          </a:xfrm>
        </p:spPr>
        <p:txBody>
          <a:bodyPr/>
          <a:lstStyle/>
          <a:p>
            <a:pPr algn="l" eaLnBrk="1" hangingPunct="1"/>
            <a:r>
              <a:rPr lang="cs-CZ" dirty="0" smtClean="0"/>
              <a:t>NP České Švýcarsko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63" y="1143000"/>
            <a:ext cx="7429500" cy="4525963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vyhlášen r. 2000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skalní město – skalní hřbety,                             pískovcové věže</a:t>
            </a:r>
          </a:p>
          <a:p>
            <a:pPr marL="792000" lvl="1" indent="-342000" eaLnBrk="1" fontAlgn="auto" hangingPunct="1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cs-CZ" dirty="0" smtClean="0"/>
              <a:t>Pravčická brána </a:t>
            </a:r>
            <a:endParaRPr lang="cs-CZ" dirty="0"/>
          </a:p>
          <a:p>
            <a:pPr marL="792000" lvl="1" indent="-342000" eaLnBrk="1" fontAlgn="auto" hangingPunct="1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cs-CZ" dirty="0" smtClean="0"/>
              <a:t>Soutěsky říčky Kamenice</a:t>
            </a:r>
          </a:p>
        </p:txBody>
      </p:sp>
      <p:sp>
        <p:nvSpPr>
          <p:cNvPr id="9" name="Text Box 4"/>
          <p:cNvSpPr txBox="1">
            <a:spLocks noChangeArrowheads="1"/>
          </p:cNvSpPr>
          <p:nvPr/>
        </p:nvSpPr>
        <p:spPr bwMode="auto">
          <a:xfrm rot="10800000" flipV="1">
            <a:off x="8893175" y="2852738"/>
            <a:ext cx="322263" cy="254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1000">
                <a:solidFill>
                  <a:schemeClr val="bg2"/>
                </a:solidFill>
                <a:cs typeface="Arial" charset="0"/>
              </a:rPr>
              <a:t>7.</a:t>
            </a:r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14235037"/>
              </p:ext>
            </p:extLst>
          </p:nvPr>
        </p:nvGraphicFramePr>
        <p:xfrm>
          <a:off x="6035675" y="3630941"/>
          <a:ext cx="2857500" cy="1005840"/>
        </p:xfrm>
        <a:graphic>
          <a:graphicData uri="http://schemas.openxmlformats.org/drawingml/2006/table">
            <a:tbl>
              <a:tblPr/>
              <a:tblGrid>
                <a:gridCol w="2857500"/>
              </a:tblGrid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cs-CZ" dirty="0">
                          <a:effectLst/>
                        </a:rPr>
                        <a:t>Pravčická brána - symbol NP České Švýcarsko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endParaRPr lang="cs-CZ" dirty="0">
                        <a:effectLst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pic>
        <p:nvPicPr>
          <p:cNvPr id="3073" name="Picture 1" descr="Národní park České Švýcarsko (Česko)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653136"/>
            <a:ext cx="2381250" cy="1447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3968" y="4188316"/>
            <a:ext cx="4064000" cy="237744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05139" y="824377"/>
            <a:ext cx="2058169" cy="2291530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537237" y="428380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8347968" y="155679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8498811" y="418831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18" name="Ovál 17"/>
          <p:cNvSpPr/>
          <p:nvPr/>
        </p:nvSpPr>
        <p:spPr>
          <a:xfrm>
            <a:off x="1115616" y="4869160"/>
            <a:ext cx="152841" cy="5715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04591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>
          <a:xfrm>
            <a:off x="374650" y="269875"/>
            <a:ext cx="8229600" cy="1143000"/>
          </a:xfrm>
        </p:spPr>
        <p:txBody>
          <a:bodyPr/>
          <a:lstStyle/>
          <a:p>
            <a:pPr algn="l" eaLnBrk="1" hangingPunct="1"/>
            <a:r>
              <a:rPr lang="cs-CZ" smtClean="0"/>
              <a:t>NP Podyjí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625" y="1350963"/>
            <a:ext cx="5715000" cy="4525962"/>
          </a:xfrm>
        </p:spPr>
        <p:txBody>
          <a:bodyPr/>
          <a:lstStyle/>
          <a:p>
            <a:pPr eaLnBrk="1" hangingPunct="1"/>
            <a:r>
              <a:rPr lang="cs-CZ" sz="2800" smtClean="0"/>
              <a:t>vyhlášen r. 1991</a:t>
            </a:r>
          </a:p>
          <a:p>
            <a:pPr eaLnBrk="1" hangingPunct="1"/>
            <a:r>
              <a:rPr lang="cs-CZ" sz="2800" smtClean="0"/>
              <a:t>nejmenší (6 300 ha)</a:t>
            </a:r>
          </a:p>
          <a:p>
            <a:pPr eaLnBrk="1" hangingPunct="1"/>
            <a:r>
              <a:rPr lang="cs-CZ" sz="2800" smtClean="0"/>
              <a:t>kaňonovité údolí řeky Dyje </a:t>
            </a:r>
          </a:p>
          <a:p>
            <a:pPr eaLnBrk="1" hangingPunct="1"/>
            <a:r>
              <a:rPr lang="cs-CZ" sz="2800" smtClean="0"/>
              <a:t>suťové svahy, nivní louky</a:t>
            </a:r>
          </a:p>
          <a:p>
            <a:pPr eaLnBrk="1" hangingPunct="1"/>
            <a:r>
              <a:rPr lang="cs-CZ" sz="2800" smtClean="0"/>
              <a:t>teplomilné rostliny a živočichové</a:t>
            </a:r>
          </a:p>
          <a:p>
            <a:pPr eaLnBrk="1" hangingPunct="1"/>
            <a:r>
              <a:rPr lang="cs-CZ" sz="2800" smtClean="0"/>
              <a:t>archeologické naleziště</a:t>
            </a:r>
          </a:p>
          <a:p>
            <a:pPr lvl="1" eaLnBrk="1" hangingPunct="1"/>
            <a:r>
              <a:rPr lang="cs-CZ" sz="2400" smtClean="0"/>
              <a:t>Věstonická venuše</a:t>
            </a:r>
          </a:p>
          <a:p>
            <a:pPr eaLnBrk="1" hangingPunct="1"/>
            <a:endParaRPr lang="cs-CZ" smtClean="0"/>
          </a:p>
        </p:txBody>
      </p:sp>
      <p:sp>
        <p:nvSpPr>
          <p:cNvPr id="6" name="Text Box 4"/>
          <p:cNvSpPr txBox="1">
            <a:spLocks noChangeArrowheads="1"/>
          </p:cNvSpPr>
          <p:nvPr/>
        </p:nvSpPr>
        <p:spPr bwMode="auto">
          <a:xfrm rot="10800000" flipV="1">
            <a:off x="8855075" y="6597650"/>
            <a:ext cx="325438" cy="246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1000">
                <a:solidFill>
                  <a:schemeClr val="bg1"/>
                </a:solidFill>
                <a:cs typeface="Arial" charset="0"/>
              </a:rPr>
              <a:t>9.</a:t>
            </a:r>
          </a:p>
        </p:txBody>
      </p:sp>
      <p:pic>
        <p:nvPicPr>
          <p:cNvPr id="4098" name="Picture 2" descr="Národní park Podyjí (Česko)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4981813"/>
            <a:ext cx="2381250" cy="1447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992" y="404664"/>
            <a:ext cx="4133373" cy="2035686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84168" y="2741072"/>
            <a:ext cx="1973133" cy="3856578"/>
          </a:xfrm>
          <a:prstGeom prst="rect">
            <a:avLst/>
          </a:prstGeom>
        </p:spPr>
      </p:pic>
      <p:sp>
        <p:nvSpPr>
          <p:cNvPr id="5" name="Ovál 4"/>
          <p:cNvSpPr/>
          <p:nvPr/>
        </p:nvSpPr>
        <p:spPr>
          <a:xfrm>
            <a:off x="3336789" y="6153321"/>
            <a:ext cx="152841" cy="5715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1655719" y="522920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633365" y="836712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057301" y="5413866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450355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CHKO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196752"/>
            <a:ext cx="4038600" cy="5328592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Beskydy</a:t>
            </a:r>
          </a:p>
          <a:p>
            <a:r>
              <a:rPr lang="cs-CZ" dirty="0" smtClean="0"/>
              <a:t>Bílé Karpaty</a:t>
            </a:r>
          </a:p>
          <a:p>
            <a:r>
              <a:rPr lang="cs-CZ" dirty="0" smtClean="0"/>
              <a:t>Blaník</a:t>
            </a:r>
          </a:p>
          <a:p>
            <a:r>
              <a:rPr lang="cs-CZ" dirty="0" smtClean="0"/>
              <a:t>Blanský les</a:t>
            </a:r>
          </a:p>
          <a:p>
            <a:r>
              <a:rPr lang="cs-CZ" dirty="0" smtClean="0"/>
              <a:t>Broumovsko</a:t>
            </a:r>
          </a:p>
          <a:p>
            <a:r>
              <a:rPr lang="cs-CZ" dirty="0" smtClean="0"/>
              <a:t>České středohoří</a:t>
            </a:r>
          </a:p>
          <a:p>
            <a:r>
              <a:rPr lang="cs-CZ" dirty="0" smtClean="0"/>
              <a:t>Český kras</a:t>
            </a:r>
          </a:p>
          <a:p>
            <a:r>
              <a:rPr lang="cs-CZ" dirty="0" smtClean="0"/>
              <a:t>Český les</a:t>
            </a:r>
          </a:p>
          <a:p>
            <a:r>
              <a:rPr lang="cs-CZ" dirty="0" smtClean="0"/>
              <a:t>Český ráj</a:t>
            </a:r>
          </a:p>
          <a:p>
            <a:r>
              <a:rPr lang="cs-CZ" dirty="0" smtClean="0"/>
              <a:t>Jeseníky</a:t>
            </a:r>
          </a:p>
          <a:p>
            <a:r>
              <a:rPr lang="cs-CZ" dirty="0" smtClean="0"/>
              <a:t>Jizerské hory</a:t>
            </a:r>
          </a:p>
          <a:p>
            <a:r>
              <a:rPr lang="cs-CZ" dirty="0" smtClean="0"/>
              <a:t>Kokořínsko</a:t>
            </a:r>
          </a:p>
          <a:p>
            <a:r>
              <a:rPr lang="cs-CZ" dirty="0" smtClean="0"/>
              <a:t>Křivoklátsko 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8200" y="1196752"/>
            <a:ext cx="4038600" cy="5328592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Labské pískovce</a:t>
            </a:r>
          </a:p>
          <a:p>
            <a:r>
              <a:rPr lang="cs-CZ" dirty="0" smtClean="0"/>
              <a:t>Litovelské Pomoraví</a:t>
            </a:r>
          </a:p>
          <a:p>
            <a:r>
              <a:rPr lang="cs-CZ" dirty="0" smtClean="0"/>
              <a:t>Lužické hory</a:t>
            </a:r>
          </a:p>
          <a:p>
            <a:r>
              <a:rPr lang="cs-CZ" dirty="0" smtClean="0"/>
              <a:t>Moravský kras</a:t>
            </a:r>
          </a:p>
          <a:p>
            <a:r>
              <a:rPr lang="cs-CZ" dirty="0" smtClean="0"/>
              <a:t>Orlické hory</a:t>
            </a:r>
          </a:p>
          <a:p>
            <a:r>
              <a:rPr lang="cs-CZ" dirty="0" smtClean="0"/>
              <a:t>Pálava</a:t>
            </a:r>
          </a:p>
          <a:p>
            <a:r>
              <a:rPr lang="cs-CZ" dirty="0" smtClean="0"/>
              <a:t>Poodří</a:t>
            </a:r>
          </a:p>
          <a:p>
            <a:r>
              <a:rPr lang="cs-CZ" dirty="0" smtClean="0"/>
              <a:t>Slavkovský les</a:t>
            </a:r>
          </a:p>
          <a:p>
            <a:r>
              <a:rPr lang="cs-CZ" dirty="0" smtClean="0"/>
              <a:t>Šumava</a:t>
            </a:r>
          </a:p>
          <a:p>
            <a:r>
              <a:rPr lang="cs-CZ" dirty="0" smtClean="0"/>
              <a:t>Třeboňsko</a:t>
            </a:r>
          </a:p>
          <a:p>
            <a:r>
              <a:rPr lang="cs-CZ" dirty="0" smtClean="0"/>
              <a:t>Žďárské vrchy</a:t>
            </a:r>
          </a:p>
          <a:p>
            <a:r>
              <a:rPr lang="cs-CZ" dirty="0" smtClean="0"/>
              <a:t>Železné hory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506916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Nadpis 1"/>
          <p:cNvSpPr>
            <a:spLocks noGrp="1"/>
          </p:cNvSpPr>
          <p:nvPr>
            <p:ph type="title"/>
          </p:nvPr>
        </p:nvSpPr>
        <p:spPr>
          <a:xfrm>
            <a:off x="428625" y="357188"/>
            <a:ext cx="8229600" cy="846137"/>
          </a:xfrm>
        </p:spPr>
        <p:txBody>
          <a:bodyPr/>
          <a:lstStyle/>
          <a:p>
            <a:pPr eaLnBrk="1" hangingPunct="1"/>
            <a:r>
              <a:rPr lang="cs-CZ" smtClean="0"/>
              <a:t>Úkoly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3000"/>
            <a:ext cx="8229600" cy="5572125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Uveďte příklady velkoplošných i maloplošných chráněných území ve vašem regionu. </a:t>
            </a:r>
            <a:br>
              <a:rPr lang="cs-CZ" dirty="0" smtClean="0"/>
            </a:br>
            <a:r>
              <a:rPr lang="cs-CZ" dirty="0" smtClean="0"/>
              <a:t>Uveďte i předmět ochrany.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Jak se chováme v chráněných územích?</a:t>
            </a:r>
          </a:p>
          <a:p>
            <a:pPr lvl="1" eaLnBrk="1" fontAlgn="auto" hangingPunct="1">
              <a:spcBef>
                <a:spcPts val="500"/>
              </a:spcBef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cs-CZ" sz="2600" dirty="0" smtClean="0"/>
              <a:t>Chováme se tiše.</a:t>
            </a:r>
          </a:p>
          <a:p>
            <a:pPr lvl="1" eaLnBrk="1" fontAlgn="auto" hangingPunct="1">
              <a:spcBef>
                <a:spcPts val="500"/>
              </a:spcBef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cs-CZ" sz="2600" dirty="0" smtClean="0"/>
              <a:t>Pohybujeme se po vyznačených cestách.</a:t>
            </a:r>
          </a:p>
          <a:p>
            <a:pPr lvl="1" eaLnBrk="1" fontAlgn="auto" hangingPunct="1">
              <a:spcBef>
                <a:spcPts val="500"/>
              </a:spcBef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cs-CZ" sz="2600" dirty="0" smtClean="0"/>
              <a:t>Psa máme na vodítku.</a:t>
            </a:r>
          </a:p>
          <a:p>
            <a:pPr lvl="1" eaLnBrk="1" fontAlgn="auto" hangingPunct="1">
              <a:spcBef>
                <a:spcPts val="500"/>
              </a:spcBef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cs-CZ" sz="2600" dirty="0" smtClean="0"/>
              <a:t>Netrháme rostliny (ani jejich plody).</a:t>
            </a:r>
          </a:p>
          <a:p>
            <a:pPr lvl="1" eaLnBrk="1" fontAlgn="auto" hangingPunct="1">
              <a:spcBef>
                <a:spcPts val="500"/>
              </a:spcBef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cs-CZ" sz="2600" dirty="0" smtClean="0"/>
              <a:t>Nerušíme  živočichy.</a:t>
            </a:r>
          </a:p>
          <a:p>
            <a:pPr lvl="1" eaLnBrk="1" fontAlgn="auto" hangingPunct="1">
              <a:spcBef>
                <a:spcPts val="500"/>
              </a:spcBef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cs-CZ" sz="2600" dirty="0" smtClean="0"/>
              <a:t>Neodhazujeme odpadky a nezapalujeme ohně.</a:t>
            </a:r>
          </a:p>
          <a:p>
            <a:pPr lvl="1" eaLnBrk="1" fontAlgn="auto" hangingPunct="1">
              <a:spcAft>
                <a:spcPts val="0"/>
              </a:spcAft>
              <a:buFont typeface="Arial" pitchFamily="34" charset="0"/>
              <a:buChar char="–"/>
              <a:defRPr/>
            </a:pPr>
            <a:endParaRPr lang="cs-CZ" dirty="0" smtClean="0"/>
          </a:p>
          <a:p>
            <a:pPr lvl="1" eaLnBrk="1" fontAlgn="auto" hangingPunct="1">
              <a:spcAft>
                <a:spcPts val="0"/>
              </a:spcAft>
              <a:buFont typeface="Arial" pitchFamily="34" charset="0"/>
              <a:buChar char="–"/>
              <a:defRPr/>
            </a:pPr>
            <a:endParaRPr lang="cs-CZ" dirty="0" smtClean="0"/>
          </a:p>
          <a:p>
            <a:pPr lvl="1" eaLnBrk="1" fontAlgn="auto" hangingPunct="1">
              <a:spcAft>
                <a:spcPts val="0"/>
              </a:spcAft>
              <a:buFont typeface="Arial" pitchFamily="34" charset="0"/>
              <a:buChar char="–"/>
              <a:defRPr/>
            </a:pPr>
            <a:endParaRPr lang="cs-CZ" dirty="0" smtClean="0"/>
          </a:p>
          <a:p>
            <a:pPr lvl="1" eaLnBrk="1" fontAlgn="auto" hangingPunct="1">
              <a:spcAft>
                <a:spcPts val="0"/>
              </a:spcAft>
              <a:buFont typeface="Arial" pitchFamily="34" charset="0"/>
              <a:buChar char="–"/>
              <a:defRPr/>
            </a:pPr>
            <a:endParaRPr lang="cs-CZ" dirty="0" smtClean="0"/>
          </a:p>
          <a:p>
            <a:pPr lvl="1" eaLnBrk="1" fontAlgn="auto" hangingPunct="1">
              <a:spcAft>
                <a:spcPts val="0"/>
              </a:spcAft>
              <a:buFont typeface="Arial" pitchFamily="34" charset="0"/>
              <a:buChar char="–"/>
              <a:defRPr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9531556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obrázků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400600"/>
          </a:xfrm>
        </p:spPr>
        <p:txBody>
          <a:bodyPr>
            <a:normAutofit fontScale="62500" lnSpcReduction="20000"/>
          </a:bodyPr>
          <a:lstStyle/>
          <a:p>
            <a:r>
              <a:rPr lang="cs-CZ" dirty="0" smtClean="0"/>
              <a:t>1.http</a:t>
            </a:r>
            <a:r>
              <a:rPr lang="cs-CZ" dirty="0"/>
              <a:t>://</a:t>
            </a:r>
            <a:r>
              <a:rPr lang="cs-CZ" dirty="0" smtClean="0"/>
              <a:t>cs.wikipedia.org/wiki/KRNAP </a:t>
            </a:r>
            <a:r>
              <a:rPr lang="en-US" dirty="0"/>
              <a:t>[ citov</a:t>
            </a:r>
            <a:r>
              <a:rPr lang="cs-CZ" dirty="0"/>
              <a:t>á</a:t>
            </a:r>
            <a:r>
              <a:rPr lang="en-US" dirty="0"/>
              <a:t>no</a:t>
            </a:r>
            <a:r>
              <a:rPr lang="cs-CZ" dirty="0"/>
              <a:t> </a:t>
            </a:r>
            <a:r>
              <a:rPr lang="cs-CZ" dirty="0" smtClean="0"/>
              <a:t>27.11</a:t>
            </a:r>
            <a:r>
              <a:rPr lang="cs-CZ" dirty="0"/>
              <a:t>. 2011</a:t>
            </a:r>
            <a:r>
              <a:rPr lang="en-US" dirty="0"/>
              <a:t> 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dirty="0" smtClean="0"/>
              <a:t>2.http</a:t>
            </a:r>
            <a:r>
              <a:rPr lang="cs-CZ" dirty="0"/>
              <a:t>://cs.wikipedia.org/wiki/Soubor:Sn%C4%9B%C5%BEka_from_%C4%8Cern%C3%A1_hora_(CZE).</a:t>
            </a:r>
            <a:r>
              <a:rPr lang="cs-CZ" dirty="0" smtClean="0"/>
              <a:t>jpg</a:t>
            </a:r>
            <a:r>
              <a:rPr lang="cs-CZ" dirty="0"/>
              <a:t> </a:t>
            </a:r>
            <a:r>
              <a:rPr lang="en-US" dirty="0"/>
              <a:t>[ citov</a:t>
            </a:r>
            <a:r>
              <a:rPr lang="cs-CZ" dirty="0"/>
              <a:t>á</a:t>
            </a:r>
            <a:r>
              <a:rPr lang="en-US" dirty="0"/>
              <a:t>no</a:t>
            </a:r>
            <a:r>
              <a:rPr lang="cs-CZ" dirty="0"/>
              <a:t> 27.11. 2011</a:t>
            </a:r>
            <a:r>
              <a:rPr lang="en-US" dirty="0"/>
              <a:t> 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dirty="0" smtClean="0"/>
              <a:t>3.http</a:t>
            </a:r>
            <a:r>
              <a:rPr lang="cs-CZ" dirty="0"/>
              <a:t>://cs.wikipedia.org/wiki/%</a:t>
            </a:r>
            <a:r>
              <a:rPr lang="cs-CZ" dirty="0" smtClean="0"/>
              <a:t>C5%A0umavsk%C3%BD_n%C3%A1rodn%C3%AD_park </a:t>
            </a:r>
            <a:r>
              <a:rPr lang="en-US" dirty="0"/>
              <a:t>[ citov</a:t>
            </a:r>
            <a:r>
              <a:rPr lang="cs-CZ" dirty="0"/>
              <a:t>á</a:t>
            </a:r>
            <a:r>
              <a:rPr lang="en-US" dirty="0"/>
              <a:t>no</a:t>
            </a:r>
            <a:r>
              <a:rPr lang="cs-CZ" dirty="0"/>
              <a:t> 27.11. 2011</a:t>
            </a:r>
            <a:r>
              <a:rPr lang="en-US" dirty="0"/>
              <a:t> 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dirty="0" smtClean="0"/>
              <a:t>4.http</a:t>
            </a:r>
            <a:r>
              <a:rPr lang="cs-CZ" dirty="0"/>
              <a:t>://</a:t>
            </a:r>
            <a:r>
              <a:rPr lang="cs-CZ" dirty="0" smtClean="0"/>
              <a:t>cs.wikipedia.org/wiki/</a:t>
            </a:r>
            <a:r>
              <a:rPr lang="cs-CZ" dirty="0" err="1" smtClean="0"/>
              <a:t>Soubor:Chalupska-slat.jpg</a:t>
            </a:r>
            <a:r>
              <a:rPr lang="cs-CZ" dirty="0" smtClean="0"/>
              <a:t> </a:t>
            </a:r>
            <a:r>
              <a:rPr lang="en-US" dirty="0"/>
              <a:t>[ citov</a:t>
            </a:r>
            <a:r>
              <a:rPr lang="cs-CZ" dirty="0"/>
              <a:t>á</a:t>
            </a:r>
            <a:r>
              <a:rPr lang="en-US" dirty="0"/>
              <a:t>no</a:t>
            </a:r>
            <a:r>
              <a:rPr lang="cs-CZ" dirty="0"/>
              <a:t> 27.11. 2011</a:t>
            </a:r>
            <a:r>
              <a:rPr lang="en-US" dirty="0"/>
              <a:t> 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dirty="0" smtClean="0"/>
              <a:t>5.http</a:t>
            </a:r>
            <a:r>
              <a:rPr lang="cs-CZ" dirty="0"/>
              <a:t>://cs.wikipedia.org/wiki/Soubor:Borov%C3%A1_Lada,_</a:t>
            </a:r>
            <a:r>
              <a:rPr lang="cs-CZ" dirty="0" smtClean="0"/>
              <a:t>Chalupsk%C3%A1_sla%C5%A5_III.JPG </a:t>
            </a:r>
            <a:r>
              <a:rPr lang="en-US" dirty="0"/>
              <a:t>[ citov</a:t>
            </a:r>
            <a:r>
              <a:rPr lang="cs-CZ" dirty="0"/>
              <a:t>á</a:t>
            </a:r>
            <a:r>
              <a:rPr lang="en-US" dirty="0"/>
              <a:t>no</a:t>
            </a:r>
            <a:r>
              <a:rPr lang="cs-CZ" dirty="0"/>
              <a:t> 27.11. 2011</a:t>
            </a:r>
            <a:r>
              <a:rPr lang="en-US" dirty="0"/>
              <a:t> 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dirty="0" smtClean="0"/>
              <a:t>6.http</a:t>
            </a:r>
            <a:r>
              <a:rPr lang="cs-CZ" dirty="0"/>
              <a:t>://cs.wikipedia.org/wiki/%C4%8Cesk%C3%A9_%</a:t>
            </a:r>
            <a:r>
              <a:rPr lang="cs-CZ" dirty="0" smtClean="0"/>
              <a:t>C5%A0v%C3%Bdcarsko </a:t>
            </a:r>
            <a:r>
              <a:rPr lang="en-US" dirty="0"/>
              <a:t>[ citov</a:t>
            </a:r>
            <a:r>
              <a:rPr lang="cs-CZ" dirty="0"/>
              <a:t>á</a:t>
            </a:r>
            <a:r>
              <a:rPr lang="en-US" dirty="0"/>
              <a:t>no</a:t>
            </a:r>
            <a:r>
              <a:rPr lang="cs-CZ" dirty="0"/>
              <a:t> 27.11. 2011</a:t>
            </a:r>
            <a:r>
              <a:rPr lang="en-US" dirty="0"/>
              <a:t> 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dirty="0" smtClean="0"/>
              <a:t>7.http</a:t>
            </a:r>
            <a:r>
              <a:rPr lang="cs-CZ" dirty="0"/>
              <a:t>://cs.wikipedia.org/wiki/Soubor:P%C3%ADskovcov%C3%BD_%</a:t>
            </a:r>
            <a:r>
              <a:rPr lang="cs-CZ" dirty="0" smtClean="0"/>
              <a:t>C3%BAtvar.JPG </a:t>
            </a:r>
            <a:r>
              <a:rPr lang="en-US" dirty="0"/>
              <a:t>[ citov</a:t>
            </a:r>
            <a:r>
              <a:rPr lang="cs-CZ" dirty="0"/>
              <a:t>á</a:t>
            </a:r>
            <a:r>
              <a:rPr lang="en-US" dirty="0"/>
              <a:t>no</a:t>
            </a:r>
            <a:r>
              <a:rPr lang="cs-CZ" dirty="0"/>
              <a:t> 27.11. 2011</a:t>
            </a:r>
            <a:r>
              <a:rPr lang="en-US" dirty="0"/>
              <a:t> 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dirty="0" smtClean="0"/>
              <a:t>8.http</a:t>
            </a:r>
            <a:r>
              <a:rPr lang="cs-CZ" dirty="0"/>
              <a:t>://cs.wikipedia.org/wiki/Soubor:Prav%C4%8Dick%C3%A1_br%C3%A1na_(5).</a:t>
            </a:r>
            <a:r>
              <a:rPr lang="cs-CZ" dirty="0" smtClean="0"/>
              <a:t>jpg </a:t>
            </a:r>
            <a:r>
              <a:rPr lang="en-US" dirty="0"/>
              <a:t>[ citov</a:t>
            </a:r>
            <a:r>
              <a:rPr lang="cs-CZ" dirty="0"/>
              <a:t>á</a:t>
            </a:r>
            <a:r>
              <a:rPr lang="en-US" dirty="0"/>
              <a:t>no</a:t>
            </a:r>
            <a:r>
              <a:rPr lang="cs-CZ" dirty="0"/>
              <a:t> 27.11. 2011</a:t>
            </a:r>
            <a:r>
              <a:rPr lang="en-US" dirty="0"/>
              <a:t> 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dirty="0" smtClean="0"/>
              <a:t>9.http</a:t>
            </a:r>
            <a:r>
              <a:rPr lang="cs-CZ" dirty="0"/>
              <a:t>://</a:t>
            </a:r>
            <a:r>
              <a:rPr lang="cs-CZ" dirty="0" smtClean="0"/>
              <a:t>cs.wikipedia.org/wiki/Podyj%C3%AD </a:t>
            </a:r>
            <a:r>
              <a:rPr lang="en-US" dirty="0"/>
              <a:t>[ citov</a:t>
            </a:r>
            <a:r>
              <a:rPr lang="cs-CZ" dirty="0"/>
              <a:t>á</a:t>
            </a:r>
            <a:r>
              <a:rPr lang="en-US" dirty="0"/>
              <a:t>no</a:t>
            </a:r>
            <a:r>
              <a:rPr lang="cs-CZ" dirty="0"/>
              <a:t> 27.11. 2011</a:t>
            </a:r>
            <a:r>
              <a:rPr lang="en-US" dirty="0"/>
              <a:t> 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dirty="0" smtClean="0"/>
              <a:t>10http</a:t>
            </a:r>
            <a:r>
              <a:rPr lang="cs-CZ" dirty="0"/>
              <a:t>://</a:t>
            </a:r>
            <a:r>
              <a:rPr lang="cs-CZ" dirty="0" smtClean="0"/>
              <a:t>cs.wikipedia.org/wiki/Soubor:Dyje2.JPG </a:t>
            </a:r>
            <a:r>
              <a:rPr lang="en-US" dirty="0"/>
              <a:t>[ citov</a:t>
            </a:r>
            <a:r>
              <a:rPr lang="cs-CZ" dirty="0"/>
              <a:t>á</a:t>
            </a:r>
            <a:r>
              <a:rPr lang="en-US" dirty="0"/>
              <a:t>no</a:t>
            </a:r>
            <a:r>
              <a:rPr lang="cs-CZ" dirty="0"/>
              <a:t> 27.11. 2011</a:t>
            </a:r>
            <a:r>
              <a:rPr lang="en-US" dirty="0"/>
              <a:t> 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dirty="0" smtClean="0"/>
              <a:t>11.http</a:t>
            </a:r>
            <a:r>
              <a:rPr lang="cs-CZ" dirty="0"/>
              <a:t>://</a:t>
            </a:r>
            <a:r>
              <a:rPr lang="cs-CZ" dirty="0" smtClean="0"/>
              <a:t>cs.wikipedia.org/wiki/V%C4%9Bstonick%C3%A1_venu%C5%A1e </a:t>
            </a:r>
            <a:r>
              <a:rPr lang="en-US" dirty="0"/>
              <a:t>[ citov</a:t>
            </a:r>
            <a:r>
              <a:rPr lang="cs-CZ" dirty="0"/>
              <a:t>á</a:t>
            </a:r>
            <a:r>
              <a:rPr lang="en-US" dirty="0"/>
              <a:t>no</a:t>
            </a:r>
            <a:r>
              <a:rPr lang="cs-CZ" dirty="0"/>
              <a:t> 27.11. 2011</a:t>
            </a:r>
            <a:r>
              <a:rPr lang="en-US" dirty="0"/>
              <a:t> </a:t>
            </a:r>
            <a:r>
              <a:rPr lang="en-US" dirty="0" smtClean="0"/>
              <a:t>]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972580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80</TotalTime>
  <Words>452</Words>
  <Application>Microsoft Office PowerPoint</Application>
  <PresentationFormat>Předvádění na obrazovce (4:3)</PresentationFormat>
  <Paragraphs>106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VY_52_INOVACE_53_Národní parky ČR</vt:lpstr>
      <vt:lpstr>Prezentace aplikace PowerPoint</vt:lpstr>
      <vt:lpstr>Ochrana přírody v ČR</vt:lpstr>
      <vt:lpstr>Prezentace aplikace PowerPoint</vt:lpstr>
      <vt:lpstr>Krkonošský národní park</vt:lpstr>
      <vt:lpstr>NP Šumava</vt:lpstr>
      <vt:lpstr>NP České Švýcarsko</vt:lpstr>
      <vt:lpstr>NP Podyjí</vt:lpstr>
      <vt:lpstr>CHKO</vt:lpstr>
      <vt:lpstr>Úkoly</vt:lpstr>
      <vt:lpstr>Zdroje obrázků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Vagnerova</dc:creator>
  <cp:lastModifiedBy>Vagnerova</cp:lastModifiedBy>
  <cp:revision>9</cp:revision>
  <dcterms:created xsi:type="dcterms:W3CDTF">2012-01-22T17:34:46Z</dcterms:created>
  <dcterms:modified xsi:type="dcterms:W3CDTF">2012-03-11T21:00:53Z</dcterms:modified>
</cp:coreProperties>
</file>