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62" r:id="rId2"/>
    <p:sldId id="258" r:id="rId3"/>
    <p:sldId id="286" r:id="rId4"/>
    <p:sldId id="277" r:id="rId5"/>
    <p:sldId id="287" r:id="rId6"/>
    <p:sldId id="283" r:id="rId7"/>
    <p:sldId id="291" r:id="rId8"/>
    <p:sldId id="294" r:id="rId9"/>
    <p:sldId id="293" r:id="rId10"/>
    <p:sldId id="289" r:id="rId11"/>
    <p:sldId id="295" r:id="rId12"/>
    <p:sldId id="285" r:id="rId13"/>
    <p:sldId id="300" r:id="rId14"/>
    <p:sldId id="299" r:id="rId15"/>
    <p:sldId id="301" r:id="rId16"/>
    <p:sldId id="296" r:id="rId17"/>
    <p:sldId id="297" r:id="rId18"/>
    <p:sldId id="302" r:id="rId19"/>
    <p:sldId id="266" r:id="rId20"/>
    <p:sldId id="26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897" autoAdjust="0"/>
    <p:restoredTop sz="94660"/>
  </p:normalViewPr>
  <p:slideViewPr>
    <p:cSldViewPr>
      <p:cViewPr>
        <p:scale>
          <a:sx n="109" d="100"/>
          <a:sy n="109" d="100"/>
        </p:scale>
        <p:origin x="-9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DD7AE7-1C6D-4EEF-8F55-5052E0493EB0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EC666-2A1E-4EE0-9979-AE133A4F6E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666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027A474D-7D36-4A02-902C-921EC7C49368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36E575D3-3283-43EC-8A51-5A167983CD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dissolve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imgres?hl=cs&amp;client=firefox" TargetMode="External"/><Relationship Id="rId3" Type="http://schemas.openxmlformats.org/officeDocument/2006/relationships/hyperlink" Target="http://lh6.ggpht.com/C2ijEoMFzfdK5HJ-GieWwrxtage2Ns1M529kNQV2coU575jDz_17MiRD1uyQMnO-PS5x-Q=s114" TargetMode="External"/><Relationship Id="rId7" Type="http://schemas.openxmlformats.org/officeDocument/2006/relationships/hyperlink" Target="http://www.google.cz/imgres?hl=cs&amp;client=firefox-a&amp;hs=OG&amp;sa=X&amp;tbo=d&amp;rls=org.mozilla:cs:official&amp;biw=1366&amp;bih=644&amp;tbm=isch&amp;tbnid=4H-vX33GjFG_tM:&amp;imgrefurl" TargetMode="External"/><Relationship Id="rId12" Type="http://schemas.openxmlformats.org/officeDocument/2006/relationships/hyperlink" Target="https://www.google.cz/search?q=n&#225;rodn&#237;+divadlo" TargetMode="External"/><Relationship Id="rId2" Type="http://schemas.openxmlformats.org/officeDocument/2006/relationships/hyperlink" Target="http://lh4.ggpht.com/jcLM2OVx9zQKwzGbXi-bJSCpRr886eRhpBb5YxtW39oa_iNivyMNjFB38MsScH9-ox2RGXI=s1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3.ggpht.com/FPG8bEo4FnliEZKduJa-bs-kCYLcwEB2yviJUqqOPEG3gtO-i9YaVjYBaCtkBaSi4T16rg=s120" TargetMode="External"/><Relationship Id="rId11" Type="http://schemas.openxmlformats.org/officeDocument/2006/relationships/hyperlink" Target="https://www.google.cz/search?q=roudnice+nad+labem" TargetMode="External"/><Relationship Id="rId5" Type="http://schemas.openxmlformats.org/officeDocument/2006/relationships/hyperlink" Target="http://lh4.ggpht.com/2qZPkjg9cEt_6g0d3yfDbBT5tsOii5YxsPOXJ_av8NtqYcvyhIqZVpeabbXfljDOuqnd=s112" TargetMode="External"/><Relationship Id="rId10" Type="http://schemas.openxmlformats.org/officeDocument/2006/relationships/hyperlink" Target="https://encrypted-tbn1.gstatic.com/images" TargetMode="External"/><Relationship Id="rId4" Type="http://schemas.openxmlformats.org/officeDocument/2006/relationships/hyperlink" Target="http://lh5.ggpht.com/4SCbHggI1gbU-RPsfFEhfVRnO1XBZ5onSidEw9yfiu3iJPpd7TzJlV_bpSMsy1g9bcl-FQ=s113" TargetMode="External"/><Relationship Id="rId9" Type="http://schemas.openxmlformats.org/officeDocument/2006/relationships/hyperlink" Target="https://www.google.cz/search?q=roudnice+nad+labem+mapa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548680"/>
            <a:ext cx="8062912" cy="309634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školy:  ZŠ Štětí, Ostrovní 300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Autor:  Mgr. Ilona Stieranková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materiálu: 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VY_32_INOVACE_CAJS.5.A.16_mesto_roudnice_nad_labem_hrou</a:t>
            </a:r>
            <a:br>
              <a:rPr lang="cs-CZ" sz="18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Název: Město Roudnice nad Labem hrou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Číslo operačního programu: CZ.1.07/1.4.00/21.1693</a:t>
            </a:r>
            <a:br>
              <a:rPr lang="cs-CZ" sz="2400" b="1" dirty="0" smtClean="0">
                <a:latin typeface="Arial" pitchFamily="34" charset="0"/>
                <a:cs typeface="Arial" pitchFamily="34" charset="0"/>
              </a:rPr>
            </a:b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Název projektu: PRIMA ŠKOLA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200" b="1" dirty="0" smtClean="0">
                <a:latin typeface="Arial" pitchFamily="34" charset="0"/>
                <a:cs typeface="Arial" pitchFamily="34" charset="0"/>
              </a:rPr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type="subTitle" idx="1"/>
          </p:nvPr>
        </p:nvSpPr>
        <p:spPr>
          <a:xfrm>
            <a:off x="323528" y="3356992"/>
            <a:ext cx="8820472" cy="1584176"/>
          </a:xfrm>
        </p:spPr>
        <p:txBody>
          <a:bodyPr>
            <a:normAutofit lnSpcReduction="10000"/>
          </a:bodyPr>
          <a:lstStyle/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Anotace: Materiál je určen pro žáky 5. ročníku, slouží k učivu o památkách, architektuře a osobnostech v litoměřickém regionu.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Datum: 02. 05. 2013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Ročník: pátý</a:t>
            </a:r>
          </a:p>
          <a:p>
            <a:pPr algn="l">
              <a:buNone/>
              <a:defRPr/>
            </a:pPr>
            <a:r>
              <a:rPr lang="cs-CZ" sz="2000" b="1" dirty="0" smtClean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Vzdělávací oblast: Člověk a jeho svět</a:t>
            </a:r>
            <a:endParaRPr lang="cs-CZ" sz="2000" dirty="0"/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869160"/>
            <a:ext cx="1811936" cy="1584176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530120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81642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Jméno města je odvozeno od železitého pramene rudě zbarvené barvy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…….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Vyber název pramene z nápovědy.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Rúdnice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Rúdice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Rúdinec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84784"/>
            <a:ext cx="3816424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Jméno města je odvozeno od železitého pramene rudě zbarvené barvy </a:t>
            </a:r>
            <a:r>
              <a:rPr lang="cs-CZ" b="1" i="1" dirty="0" err="1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Rúdnice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ontrola: 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err="1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Rúdnice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Rúdka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Rúdice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err="1" smtClean="0">
                <a:latin typeface="Arial" pitchFamily="34" charset="0"/>
                <a:cs typeface="Arial" pitchFamily="34" charset="0"/>
              </a:rPr>
              <a:t>Rúdinec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2888970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400" y="2420888"/>
            <a:ext cx="382577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Monumentální roudnický zámek vznikl za královského rodu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Rožmberků	Lobkowiczů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Lucemburků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Přemyslovců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007555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400" y="2420888"/>
            <a:ext cx="3825776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Monumentální roudnický zámek vznikl za královského rodu </a:t>
            </a:r>
            <a:r>
              <a:rPr lang="cs-CZ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Lobkowiczů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Rožmberků	</a:t>
            </a:r>
            <a:r>
              <a:rPr lang="cs-CZ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Lobkowiczů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Lucemburků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Přemyslovců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68202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Kdo na toto místo přivedl svoji družinu?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Praotec Lech		Praotec Mech	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Praotec Čech	Praotec Dech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849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Kdo na toto místo přivedl svoji družinu?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ontrola:</a:t>
            </a: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Praotec Lech		Praotec Mech	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Praotec Čech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Praotec Dech </a:t>
            </a:r>
            <a:r>
              <a:rPr lang="cs-CZ" i="1" dirty="0">
                <a:latin typeface="Arial" pitchFamily="34" charset="0"/>
                <a:cs typeface="Arial" pitchFamily="34" charset="0"/>
              </a:rPr>
              <a:t>	</a:t>
            </a: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 smtClean="0">
                <a:latin typeface="Arial" pitchFamily="34" charset="0"/>
                <a:cs typeface="Arial" pitchFamily="34" charset="0"/>
              </a:rPr>
              <a:t> 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239493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000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sz="12000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endParaRPr lang="cs-CZ" sz="12000" b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120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Hora Říp měří?</a:t>
            </a:r>
          </a:p>
          <a:p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endParaRPr lang="cs-CZ" sz="120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1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496 </a:t>
            </a:r>
            <a:r>
              <a:rPr lang="cs-CZ" sz="12000" i="1" dirty="0" err="1" smtClean="0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.	486 </a:t>
            </a:r>
            <a:r>
              <a:rPr lang="cs-CZ" sz="12000" i="1" dirty="0" err="1" smtClean="0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.		</a:t>
            </a:r>
          </a:p>
          <a:p>
            <a:pPr marL="64008" indent="0">
              <a:buNone/>
            </a:pPr>
            <a:r>
              <a:rPr lang="cs-CZ" sz="12000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456 </a:t>
            </a:r>
            <a:r>
              <a:rPr lang="cs-CZ" sz="12000" i="1" dirty="0" err="1" smtClean="0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20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	</a:t>
            </a:r>
            <a:r>
              <a:rPr lang="cs-CZ" sz="12000" i="1" dirty="0">
                <a:latin typeface="Arial" pitchFamily="34" charset="0"/>
                <a:cs typeface="Arial" pitchFamily="34" charset="0"/>
              </a:rPr>
              <a:t>466 </a:t>
            </a:r>
            <a:r>
              <a:rPr lang="cs-CZ" sz="12000" i="1" dirty="0" err="1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>
              <a:buNone/>
            </a:pPr>
            <a:endParaRPr lang="cs-CZ" sz="12000" b="1" i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63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300" i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9408669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cs-CZ" sz="12000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sz="12000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endParaRPr lang="cs-CZ" sz="12000" b="1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sz="12000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Hora Říp měří?</a:t>
            </a:r>
          </a:p>
          <a:p>
            <a:endParaRPr lang="cs-CZ" sz="12000" i="1" dirty="0">
              <a:latin typeface="Arial" pitchFamily="34" charset="0"/>
              <a:cs typeface="Arial" pitchFamily="34" charset="0"/>
            </a:endParaRPr>
          </a:p>
          <a:p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endParaRPr lang="cs-CZ" sz="12000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120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   496 </a:t>
            </a:r>
            <a:r>
              <a:rPr lang="cs-CZ" sz="12000" i="1" dirty="0" err="1" smtClean="0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.	486 </a:t>
            </a:r>
            <a:r>
              <a:rPr lang="cs-CZ" sz="12000" i="1" dirty="0" err="1" smtClean="0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 smtClean="0">
                <a:latin typeface="Arial" pitchFamily="34" charset="0"/>
                <a:cs typeface="Arial" pitchFamily="34" charset="0"/>
              </a:rPr>
              <a:t>.		</a:t>
            </a:r>
          </a:p>
          <a:p>
            <a:pPr marL="64008" indent="0">
              <a:buNone/>
            </a:pPr>
            <a:r>
              <a:rPr lang="cs-CZ" sz="12000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20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  456 </a:t>
            </a:r>
            <a:r>
              <a:rPr lang="cs-CZ" sz="12000" b="1" i="1" dirty="0" err="1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.	</a:t>
            </a:r>
            <a:r>
              <a:rPr lang="cs-CZ" sz="12000" i="1" dirty="0">
                <a:latin typeface="Arial" pitchFamily="34" charset="0"/>
                <a:cs typeface="Arial" pitchFamily="34" charset="0"/>
              </a:rPr>
              <a:t>466 </a:t>
            </a:r>
            <a:r>
              <a:rPr lang="cs-CZ" sz="12000" i="1" dirty="0" err="1">
                <a:latin typeface="Arial" pitchFamily="34" charset="0"/>
                <a:cs typeface="Arial" pitchFamily="34" charset="0"/>
              </a:rPr>
              <a:t>m.n.m</a:t>
            </a:r>
            <a:r>
              <a:rPr lang="cs-CZ" sz="12000" i="1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64008" indent="0">
              <a:buNone/>
            </a:pPr>
            <a:endParaRPr lang="cs-CZ" sz="12000" b="1" i="1" dirty="0" smtClean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sz="63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300" i="1" dirty="0" smtClean="0">
                <a:latin typeface="Arial" pitchFamily="34" charset="0"/>
                <a:cs typeface="Arial" pitchFamily="34" charset="0"/>
              </a:rPr>
              <a:t>  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181817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… země mlékem a strdím oplývající… 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Co je 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strdí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křoví	zvěř	    med	marmeláda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339668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65" y="2351314"/>
            <a:ext cx="3545951" cy="30219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Hora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Říp</a:t>
            </a:r>
          </a:p>
          <a:p>
            <a:pPr marL="64008" indent="0">
              <a:buNone/>
            </a:pPr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… země mlékem a strdím oplývající… 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Strdí je </a:t>
            </a:r>
            <a:r>
              <a:rPr lang="cs-CZ" b="1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med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i="1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křoví	zvěř	    </a:t>
            </a:r>
            <a:r>
              <a:rPr lang="cs-CZ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med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marmeláda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 </a:t>
            </a:r>
          </a:p>
          <a:p>
            <a:endParaRPr lang="cs-CZ" i="1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884523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2352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6059016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16. století byla rotunda na hoře Říp zasvěcena (jméno vyberte z nápovědy).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sv. Jaroslavu		sv. Jiří	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sv. Janu		sv. Josefu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6284935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2352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6059016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16. století byla rotunda na hoře Říp zasvěcena (jméno vyberte z nápovědy).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sv. Jaroslavu		</a:t>
            </a:r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sv. Jiří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sv. Janu		sv. Josefu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8616852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017346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roce 1868 byl z hory Říp 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odvezen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kámen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pro stavbu: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 …….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Praze.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Národní muzeum	Národní knihovna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Národní divadlo	Národní galerie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20687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017346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roce 1868 byl z hory Říp 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odvezen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základní kámen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pro stavbu:</a:t>
            </a:r>
          </a:p>
          <a:p>
            <a:pPr marL="64008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b="1" i="1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Národní divadlo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 Praze.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          </a:t>
            </a:r>
          </a:p>
          <a:p>
            <a:pPr marL="64008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Národní muzeum	Národní knihovna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Národní divadlo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	Národní galerie 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518708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363272" cy="4572000"/>
          </a:xfrm>
        </p:spPr>
        <p:txBody>
          <a:bodyPr/>
          <a:lstStyle/>
          <a:p>
            <a:pPr marL="64008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b="1" i="1" dirty="0" smtClean="0">
                <a:latin typeface="Arial" pitchFamily="34" charset="0"/>
                <a:cs typeface="Arial" pitchFamily="34" charset="0"/>
              </a:rPr>
              <a:t>Národní divadlo v Praze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12976"/>
            <a:ext cx="4876750" cy="3127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920687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147248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Rotunda sv. Jiří na hoře Říp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vystavěna ve slohu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………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Nápověda: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gotickém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renesančním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románském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barokním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9206871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420888"/>
            <a:ext cx="4406602" cy="40770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147248" cy="4572000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Rotunda sv. Jiří na hoře Říp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vystavěna ve slohu </a:t>
            </a:r>
            <a:r>
              <a:rPr lang="cs-CZ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románském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Kontrola: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gotickém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renesančním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i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románském</a:t>
            </a:r>
          </a:p>
          <a:p>
            <a:pPr marL="64008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   barokním</a:t>
            </a: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0578766"/>
      </p:ext>
    </p:extLst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>
                <a:latin typeface="Arial" pitchFamily="34" charset="0"/>
                <a:cs typeface="Arial" pitchFamily="34" charset="0"/>
              </a:rPr>
              <a:t>ROUDNICE NAD LABEM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70024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Použité zdroje:</a:t>
            </a: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Otázky, úkoly a jejich řešení je tvorba autorky. </a:t>
            </a: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2"/>
              </a:rPr>
              <a:t>lh4.ggpht.com/jcLM2OVx9zQKwzGbXi-bJSCpRr886eRhpBb5YxtW39oa_iNivyMNjFB38MsScH9-ox2RGXI=s128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3"/>
              </a:rPr>
              <a:t>lh6.ggpht.com/C2ijEoMFzfdK5HJ-GieWwrxtage2Ns1M529kNQV2coU575jDz_17MiRD1uyQMnO-PS5x-Q=s114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4"/>
              </a:rPr>
              <a:t>lh5.ggpht.com/4SCbHggI1gbU-RPsfFEhfVRnO1XBZ5onSidEw9yfiu3iJPpd7TzJlV_bpSMsy1g9bcl-FQ=s113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5"/>
              </a:rPr>
              <a:t>lh4.ggpht.com/2qZPkjg9cEt_6g0d3yfDbBT5tsOii5YxsPOXJ_av8NtqYcvyhIqZVpeabbXfljDOuqnd=s112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6"/>
              </a:rPr>
              <a:t>lh3.ggpht.com/FPG8bEo4FnliEZKduJa-bs-kCYLcwEB2yviJUqqOPEG3gtO-i9YaVjYBaCtkBaSi4T16rg=s120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http</a:t>
            </a:r>
            <a:r>
              <a:rPr lang="cs-CZ" sz="2000" dirty="0">
                <a:latin typeface="Arial" pitchFamily="34" charset="0"/>
                <a:cs typeface="Arial" pitchFamily="34" charset="0"/>
                <a:hlinkClick r:id="rId7"/>
              </a:rPr>
              <a:t>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www.google.cz/imgres?hl=cs&amp;client=firefoxa&amp;hs=OG&amp;sa=X&amp;tbo=d&amp;rls=org.mozilla:cs:official&amp;biw=1366&amp;bih=644&amp;tbm=isch&amp;tbnid=4H-vX33GjFG_tM</a:t>
            </a:r>
            <a:r>
              <a:rPr lang="cs-CZ" sz="2000" dirty="0">
                <a:latin typeface="Arial" pitchFamily="34" charset="0"/>
                <a:cs typeface="Arial" pitchFamily="34" charset="0"/>
                <a:hlinkClick r:id="rId7"/>
              </a:rPr>
              <a:t>:&amp;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7"/>
              </a:rPr>
              <a:t>imgrefurl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8"/>
              </a:rPr>
              <a:t>http://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8"/>
              </a:rPr>
              <a:t>www.google.cz/imgres?hl=cs&amp;client=firefox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https</a:t>
            </a:r>
            <a:r>
              <a:rPr lang="cs-CZ" sz="2000" dirty="0">
                <a:latin typeface="Arial" pitchFamily="34" charset="0"/>
                <a:cs typeface="Arial" pitchFamily="34" charset="0"/>
                <a:hlinkClick r:id="rId9"/>
              </a:rPr>
              <a:t>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9"/>
              </a:rPr>
              <a:t>www.google.cz/search?q=roudnice+nad+labem+mapa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10"/>
              </a:rPr>
              <a:t>https</a:t>
            </a:r>
            <a:r>
              <a:rPr lang="cs-CZ" sz="2000" dirty="0">
                <a:latin typeface="Arial" pitchFamily="34" charset="0"/>
                <a:cs typeface="Arial" pitchFamily="34" charset="0"/>
                <a:hlinkClick r:id="rId10"/>
              </a:rPr>
              <a:t>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10"/>
              </a:rPr>
              <a:t>encrypted-tbn1.gstatic.com/images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>
                <a:latin typeface="Arial" pitchFamily="34" charset="0"/>
                <a:cs typeface="Arial" pitchFamily="34" charset="0"/>
                <a:hlinkClick r:id="rId11"/>
              </a:rPr>
              <a:t>https://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11"/>
              </a:rPr>
              <a:t>www.google.cz/search?q=roudnice+nad+labem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2000" dirty="0" smtClean="0">
                <a:latin typeface="Arial" pitchFamily="34" charset="0"/>
                <a:cs typeface="Arial" pitchFamily="34" charset="0"/>
                <a:hlinkClick r:id="rId12"/>
              </a:rPr>
              <a:t>https</a:t>
            </a:r>
            <a:r>
              <a:rPr lang="cs-CZ" sz="2000" dirty="0">
                <a:latin typeface="Arial" pitchFamily="34" charset="0"/>
                <a:cs typeface="Arial" pitchFamily="34" charset="0"/>
                <a:hlinkClick r:id="rId12"/>
              </a:rPr>
              <a:t>://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12"/>
              </a:rPr>
              <a:t>www.google.cz/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12"/>
              </a:rPr>
              <a:t>search?q</a:t>
            </a:r>
            <a:r>
              <a:rPr lang="cs-CZ" sz="2000" dirty="0" smtClean="0">
                <a:latin typeface="Arial" pitchFamily="34" charset="0"/>
                <a:cs typeface="Arial" pitchFamily="34" charset="0"/>
                <a:hlinkClick r:id="rId12"/>
              </a:rPr>
              <a:t>=</a:t>
            </a:r>
            <a:r>
              <a:rPr lang="cs-CZ" sz="2000" dirty="0" err="1" smtClean="0">
                <a:latin typeface="Arial" pitchFamily="34" charset="0"/>
                <a:cs typeface="Arial" pitchFamily="34" charset="0"/>
                <a:hlinkClick r:id="rId12"/>
              </a:rPr>
              <a:t>národní+divadlo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000" b="1" dirty="0" smtClean="0">
                <a:latin typeface="Arial" pitchFamily="34" charset="0"/>
                <a:cs typeface="Arial" pitchFamily="34" charset="0"/>
              </a:rPr>
              <a:t>ROUDNICE </a:t>
            </a:r>
            <a:r>
              <a:rPr lang="cs-CZ" sz="5000" b="1" dirty="0">
                <a:latin typeface="Arial" pitchFamily="34" charset="0"/>
                <a:cs typeface="Arial" pitchFamily="34" charset="0"/>
              </a:rPr>
              <a:t>NAD LABEM</a:t>
            </a:r>
            <a:endParaRPr lang="cs-CZ" sz="5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METODIKA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Tento učební materiál je hravá forma k učivu o městě Roudnice nad Labem z litoměřického regionu.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slidů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žáci opakují svoje znalosti z probraného učiva o regionu – historie i současnost, ve kterém žijí.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Podle otázek na jednotlivých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slidech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si žáci doplňují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poznatky z </a:t>
            </a:r>
            <a:r>
              <a:rPr lang="cs-CZ" dirty="0">
                <a:latin typeface="Arial" pitchFamily="34" charset="0"/>
                <a:cs typeface="Arial" pitchFamily="34" charset="0"/>
              </a:rPr>
              <a:t>minulých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hodin do </a:t>
            </a:r>
            <a:r>
              <a:rPr lang="cs-CZ" dirty="0">
                <a:latin typeface="Arial" pitchFamily="34" charset="0"/>
                <a:cs typeface="Arial" pitchFamily="34" charset="0"/>
              </a:rPr>
              <a:t>připravených pracovních listů .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 závěru hodiny si </a:t>
            </a:r>
            <a:r>
              <a:rPr lang="cs-CZ" dirty="0">
                <a:latin typeface="Arial" pitchFamily="34" charset="0"/>
                <a:cs typeface="Arial" pitchFamily="34" charset="0"/>
              </a:rPr>
              <a:t>žáci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vyplní</a:t>
            </a: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připravený test a doplní do „slepé“ mapy místa, o kterých jsme si v hodinách povídali.</a:t>
            </a:r>
          </a:p>
          <a:p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493</TotalTime>
  <Words>530</Words>
  <Application>Microsoft Office PowerPoint</Application>
  <PresentationFormat>Předvádění na obrazovce (4:3)</PresentationFormat>
  <Paragraphs>223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Talent</vt:lpstr>
      <vt:lpstr>  Název školy:  ZŠ Štětí, Ostrovní 300 Autor:  Mgr. Ilona Stieranková Název materiálu:  VY_32_INOVACE_CAJS.5.A.16_mesto_roudnice_nad_labem_hrou Název: Město Roudnice nad Labem hrou Číslo operačního programu: CZ.1.07/1.4.00/21.1693 Název projektu: PRIMA ŠKOLA 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  <vt:lpstr>ROUDNICE NAD LABEM</vt:lpstr>
    </vt:vector>
  </TitlesOfParts>
  <Company>Název společnosti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Vaše jméno</dc:creator>
  <cp:lastModifiedBy>User</cp:lastModifiedBy>
  <cp:revision>62</cp:revision>
  <dcterms:created xsi:type="dcterms:W3CDTF">2011-11-06T14:13:52Z</dcterms:created>
  <dcterms:modified xsi:type="dcterms:W3CDTF">2013-05-26T10:37:47Z</dcterms:modified>
</cp:coreProperties>
</file>