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0" r:id="rId3"/>
    <p:sldId id="259" r:id="rId4"/>
    <p:sldId id="262" r:id="rId5"/>
    <p:sldId id="261" r:id="rId6"/>
    <p:sldId id="264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3A56B6-E5CA-4FA0-BB5A-A3851F45527B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6E5DCE-3BB0-4998-B58E-8EE501FD946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86335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86E5DCE-3BB0-4998-B58E-8EE501FD946C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573219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83268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5941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6210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80290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6932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860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1510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84150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42197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3335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660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427EB1-F6C3-46D4-9814-4162688B38EC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D2A2A7-BA49-44F3-95FA-824F2F6D53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60944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jpeg"/><Relationship Id="rId5" Type="http://schemas.openxmlformats.org/officeDocument/2006/relationships/image" Target="../media/image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3" Type="http://schemas.openxmlformats.org/officeDocument/2006/relationships/image" Target="../media/image14.wmf"/><Relationship Id="rId7" Type="http://schemas.openxmlformats.org/officeDocument/2006/relationships/image" Target="../media/image1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wmf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wmf"/><Relationship Id="rId11" Type="http://schemas.openxmlformats.org/officeDocument/2006/relationships/image" Target="../media/image29.wmf"/><Relationship Id="rId5" Type="http://schemas.openxmlformats.org/officeDocument/2006/relationships/image" Target="../media/image23.wmf"/><Relationship Id="rId10" Type="http://schemas.openxmlformats.org/officeDocument/2006/relationships/image" Target="../media/image28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>
              <a:buNone/>
            </a:pPr>
            <a:r>
              <a:rPr lang="cs-CZ" sz="2800" dirty="0" smtClean="0"/>
              <a:t>			okres Trutnov </a:t>
            </a:r>
          </a:p>
          <a:p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r>
              <a:rPr lang="cs-CZ" sz="2800" dirty="0" smtClean="0"/>
              <a:t>Datum:  		květen 2013</a:t>
            </a:r>
          </a:p>
          <a:p>
            <a:r>
              <a:rPr lang="cs-CZ" sz="2800" dirty="0" smtClean="0"/>
              <a:t>Název: 		VY_12_INOVACE_1.2.1_ ČJ1,2_34</a:t>
            </a:r>
          </a:p>
          <a:p>
            <a:r>
              <a:rPr lang="cs-CZ" sz="2800" dirty="0" smtClean="0"/>
              <a:t>Téma:		Slabikotvorné l r m. Letní prázdniny.</a:t>
            </a:r>
          </a:p>
          <a:p>
            <a:r>
              <a:rPr lang="cs-CZ" sz="2800" dirty="0" smtClean="0"/>
              <a:t>Ročník:		1. – 2.</a:t>
            </a:r>
          </a:p>
          <a:p>
            <a:r>
              <a:rPr lang="cs-CZ" sz="2800" dirty="0" smtClean="0"/>
              <a:t>Číslo projektu:	CZ.1.07/1.4.00/21.3068</a:t>
            </a:r>
          </a:p>
          <a:p>
            <a:endParaRPr lang="cs-CZ" sz="28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07704" y="404664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1496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731377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	</a:t>
            </a:r>
            <a:r>
              <a:rPr lang="cs-CZ" sz="28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003232" cy="5073427"/>
          </a:xfrm>
        </p:spPr>
        <p:txBody>
          <a:bodyPr>
            <a:normAutofit/>
          </a:bodyPr>
          <a:lstStyle/>
          <a:p>
            <a:pPr algn="just"/>
            <a:r>
              <a:rPr lang="cs-CZ" sz="2400" dirty="0" smtClean="0"/>
              <a:t>Tyto pracovní listy  se věnují slovům se slabikotvornými souhláskami  l, r, m a vlastnímu ústnímu projevu. Opakujeme také dělení slov na slabiky.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algn="just"/>
            <a:r>
              <a:rPr lang="cs-CZ" sz="2400" dirty="0" smtClean="0"/>
              <a:t>Tematicky je zaměřeno na  vyhledávání nezdravých potravin</a:t>
            </a:r>
            <a:r>
              <a:rPr lang="cs-CZ" sz="2400" dirty="0"/>
              <a:t> </a:t>
            </a:r>
            <a:r>
              <a:rPr lang="cs-CZ" sz="2400" dirty="0" smtClean="0"/>
              <a:t>a  závěrečný pracovní list svým obsahem připomíná blížící se konec školního roku a plány na prázdniny. Slouží nejen ke čtení, ale rovněž k vyprávění dětí podle obrázkové osnovy.</a:t>
            </a:r>
            <a:endParaRPr lang="cs-CZ" sz="2400" dirty="0"/>
          </a:p>
          <a:p>
            <a:pPr marL="0" indent="0" algn="just">
              <a:buNone/>
            </a:pPr>
            <a:endParaRPr lang="cs-CZ" sz="2400" dirty="0"/>
          </a:p>
          <a:p>
            <a:pPr algn="just"/>
            <a:r>
              <a:rPr lang="cs-CZ" sz="2400" dirty="0" smtClean="0"/>
              <a:t>K pracovnímu listu určenému k samostatné nebo skupinové práci náleží vždy řešení zpracované pro prezentaci na interaktivní tabuli. </a:t>
            </a: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825839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8229600" cy="548680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Čtení slov se slabikotvornými souhláskami  l, r, m. PL.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620688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Procvičuj čtení následujících slov.</a:t>
            </a:r>
            <a:endParaRPr lang="cs-CZ" sz="1600" dirty="0">
              <a:latin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653338"/>
            <a:ext cx="21962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</a:rPr>
              <a:t>metr	       vlna</a:t>
            </a:r>
          </a:p>
          <a:p>
            <a:r>
              <a:rPr lang="cs-CZ" sz="2000" dirty="0" smtClean="0">
                <a:latin typeface="Times New Roman" pitchFamily="18" charset="0"/>
              </a:rPr>
              <a:t>brzo	       vlk</a:t>
            </a:r>
          </a:p>
          <a:p>
            <a:r>
              <a:rPr lang="cs-CZ" sz="2000" dirty="0" smtClean="0">
                <a:latin typeface="Times New Roman" pitchFamily="18" charset="0"/>
              </a:rPr>
              <a:t>krmí	       mlha</a:t>
            </a:r>
          </a:p>
          <a:p>
            <a:r>
              <a:rPr lang="cs-CZ" sz="2000" dirty="0" smtClean="0">
                <a:latin typeface="Times New Roman" pitchFamily="18" charset="0"/>
              </a:rPr>
              <a:t>smrk	       slzy</a:t>
            </a:r>
          </a:p>
          <a:p>
            <a:endParaRPr lang="cs-CZ" sz="2000" dirty="0" smtClean="0">
              <a:latin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12160" y="653338"/>
            <a:ext cx="20882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hrst	   svetr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prst	   srdce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srst	   prská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krk	   hltá	                  	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TKF9H1P3\MC9004126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669" y="1046856"/>
            <a:ext cx="1065913" cy="68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TKF9H1P3\MC900232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98886" y="1061619"/>
            <a:ext cx="763909" cy="5623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Hana\AppData\Local\Microsoft\Windows\Temporary Internet Files\Content.IE5\YYK0WM67\MC900296305[1].wmf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376" y="240172"/>
            <a:ext cx="848253" cy="7766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K69VQYQ2\MC90036181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88095" y="1061618"/>
            <a:ext cx="746728" cy="9988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SRVBK8WR\MC90035648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36656" y="1711485"/>
            <a:ext cx="597940" cy="692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ana\AppData\Local\Microsoft\Windows\Temporary Internet Files\Content.IE5\K69VQYQ2\MC90041148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6097" y="1722856"/>
            <a:ext cx="695301" cy="670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547694" y="2592330"/>
            <a:ext cx="244827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Jestlipak víš, že…?</a:t>
            </a:r>
            <a:endParaRPr lang="cs-CZ" sz="1600" dirty="0">
              <a:latin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16064" y="2404353"/>
            <a:ext cx="532859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</a:rPr>
              <a:t>Číslice 7 a 8 se odlišně vyslovují a  jinak píší.</a:t>
            </a:r>
          </a:p>
          <a:p>
            <a:endParaRPr lang="cs-CZ" dirty="0"/>
          </a:p>
        </p:txBody>
      </p:sp>
      <p:sp>
        <p:nvSpPr>
          <p:cNvPr id="30" name="Rectangle 10"/>
          <p:cNvSpPr>
            <a:spLocks noChangeArrowheads="1"/>
          </p:cNvSpPr>
          <p:nvPr/>
        </p:nvSpPr>
        <p:spPr bwMode="auto">
          <a:xfrm>
            <a:off x="2938068" y="2934277"/>
            <a:ext cx="431800" cy="433387"/>
          </a:xfrm>
          <a:prstGeom prst="rect">
            <a:avLst/>
          </a:prstGeom>
          <a:solidFill>
            <a:schemeClr val="accent1">
              <a:alpha val="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1" name="Rectangle 10"/>
          <p:cNvSpPr>
            <a:spLocks noChangeArrowheads="1"/>
          </p:cNvSpPr>
          <p:nvPr/>
        </p:nvSpPr>
        <p:spPr bwMode="auto">
          <a:xfrm>
            <a:off x="5580360" y="2930884"/>
            <a:ext cx="431800" cy="433387"/>
          </a:xfrm>
          <a:prstGeom prst="rect">
            <a:avLst/>
          </a:prstGeom>
          <a:solidFill>
            <a:schemeClr val="accent1">
              <a:alpha val="0"/>
            </a:schemeClr>
          </a:solidFill>
          <a:ln w="9525">
            <a:solidFill>
              <a:srgbClr val="FF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359900" y="3056654"/>
            <a:ext cx="577413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Times New Roman" pitchFamily="18" charset="0"/>
              </a:rPr>
              <a:t>sedm</a:t>
            </a:r>
            <a:r>
              <a:rPr lang="cs-CZ" dirty="0" smtClean="0">
                <a:latin typeface="Times New Roman" pitchFamily="18" charset="0"/>
              </a:rPr>
              <a:t>  ___________      	</a:t>
            </a:r>
            <a:r>
              <a:rPr lang="cs-CZ" sz="2000" dirty="0" smtClean="0">
                <a:latin typeface="Times New Roman" pitchFamily="18" charset="0"/>
              </a:rPr>
              <a:t>osm</a:t>
            </a:r>
            <a:r>
              <a:rPr lang="cs-CZ" dirty="0" smtClean="0">
                <a:latin typeface="Times New Roman" pitchFamily="18" charset="0"/>
              </a:rPr>
              <a:t> ___________</a:t>
            </a:r>
            <a:endParaRPr lang="cs-CZ" dirty="0">
              <a:latin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47694" y="3573016"/>
            <a:ext cx="7984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</a:rPr>
              <a:t>Následující  úkol můžeš hrát s kamarádem jako soutěž. Kdo vymyslí více slov, která začínají na následující slabiky. Střídejte se.</a:t>
            </a:r>
          </a:p>
          <a:p>
            <a:endParaRPr lang="cs-CZ" sz="1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041656" y="4305290"/>
            <a:ext cx="78488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</a:rPr>
              <a:t>bra</a:t>
            </a:r>
            <a:r>
              <a:rPr lang="cs-CZ" sz="2000" dirty="0" smtClean="0">
                <a:latin typeface="Times New Roman" pitchFamily="18" charset="0"/>
              </a:rPr>
              <a:t>-/</a:t>
            </a:r>
            <a:r>
              <a:rPr lang="cs-CZ" sz="2000" dirty="0" err="1" smtClean="0">
                <a:latin typeface="Times New Roman" pitchFamily="18" charset="0"/>
              </a:rPr>
              <a:t>brá</a:t>
            </a:r>
            <a:r>
              <a:rPr lang="cs-CZ" sz="2000" dirty="0" smtClean="0">
                <a:latin typeface="Times New Roman" pitchFamily="18" charset="0"/>
              </a:rPr>
              <a:t>-	    tra-/ </a:t>
            </a:r>
            <a:r>
              <a:rPr lang="cs-CZ" sz="2000" dirty="0" err="1" smtClean="0">
                <a:latin typeface="Times New Roman" pitchFamily="18" charset="0"/>
              </a:rPr>
              <a:t>trá</a:t>
            </a:r>
            <a:r>
              <a:rPr lang="cs-CZ" sz="2000" dirty="0" smtClean="0">
                <a:latin typeface="Times New Roman" pitchFamily="18" charset="0"/>
              </a:rPr>
              <a:t>-	    pro-	        sto-	          	 kle-</a:t>
            </a:r>
          </a:p>
          <a:p>
            <a:r>
              <a:rPr lang="cs-CZ" sz="2000" dirty="0" smtClean="0">
                <a:latin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</a:rPr>
              <a:t>bla</a:t>
            </a:r>
            <a:r>
              <a:rPr lang="cs-CZ" sz="2000" dirty="0" smtClean="0">
                <a:latin typeface="Times New Roman" pitchFamily="18" charset="0"/>
              </a:rPr>
              <a:t>-/</a:t>
            </a:r>
            <a:r>
              <a:rPr lang="cs-CZ" sz="2000" dirty="0" err="1" smtClean="0">
                <a:latin typeface="Times New Roman" pitchFamily="18" charset="0"/>
              </a:rPr>
              <a:t>blá</a:t>
            </a:r>
            <a:r>
              <a:rPr lang="cs-CZ" sz="2000" dirty="0" smtClean="0">
                <a:latin typeface="Times New Roman" pitchFamily="18" charset="0"/>
              </a:rPr>
              <a:t>-	    </a:t>
            </a:r>
            <a:r>
              <a:rPr lang="cs-CZ" sz="2000" dirty="0" err="1" smtClean="0">
                <a:latin typeface="Times New Roman" pitchFamily="18" charset="0"/>
              </a:rPr>
              <a:t>sva</a:t>
            </a:r>
            <a:r>
              <a:rPr lang="cs-CZ" sz="2000" dirty="0" smtClean="0">
                <a:latin typeface="Times New Roman" pitchFamily="18" charset="0"/>
              </a:rPr>
              <a:t>-/svá-	    mra-	        </a:t>
            </a:r>
            <a:r>
              <a:rPr lang="cs-CZ" sz="2000" dirty="0" err="1" smtClean="0">
                <a:latin typeface="Times New Roman" pitchFamily="18" charset="0"/>
              </a:rPr>
              <a:t>spo</a:t>
            </a:r>
            <a:r>
              <a:rPr lang="cs-CZ" sz="2000" dirty="0" smtClean="0">
                <a:latin typeface="Times New Roman" pitchFamily="18" charset="0"/>
              </a:rPr>
              <a:t>-	 hle-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5091438"/>
            <a:ext cx="134453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Nápověda: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6" name="Picture 12" descr="C:\Users\Hana\AppData\Local\Microsoft\Windows\Temporary Internet Files\Content.IE5\G7JM31I2\MC90019989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1656" y="5591473"/>
            <a:ext cx="669573" cy="690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a\AppData\Local\Microsoft\Windows\Temporary Internet Files\Content.IE5\YYK0WM67\MC90031085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3321" y="5661248"/>
            <a:ext cx="696547" cy="677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Hana\AppData\Local\Microsoft\Windows\Temporary Internet Files\Content.IE5\7C1KYFX3\MP900438734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288207"/>
            <a:ext cx="641677" cy="1026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Hana\AppData\Local\Microsoft\Windows\Temporary Internet Files\Content.IE5\G7JM31I2\MC9002937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36254" y="5488688"/>
            <a:ext cx="942682" cy="826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Hana\AppData\Local\Microsoft\Windows\Temporary Internet Files\Content.IE5\R9XYZ99P\MC900319998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6275" y="5586321"/>
            <a:ext cx="920801" cy="630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2927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Hledáme slova se slabikotvornými souhláskami l, r. PL.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O629NFU8\MC9003313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473" y="692696"/>
            <a:ext cx="607100" cy="42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36Q9D0YU\MC90023723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97214" y="2298261"/>
            <a:ext cx="775322" cy="58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K69VQYQ2\MC9004417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024" y="2685332"/>
            <a:ext cx="716550" cy="71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WLK3XNVV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624" y="2056187"/>
            <a:ext cx="533585" cy="53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SRVBK8WR\MC9002514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84195" y="1453670"/>
            <a:ext cx="623481" cy="70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ZRLIDS1G\MC9000885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30687" y="480756"/>
            <a:ext cx="576989" cy="71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8QD3VPXL\MC9002817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624" y="1198242"/>
            <a:ext cx="436905" cy="81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31363" y="684565"/>
            <a:ext cx="2052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br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zr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kr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		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698880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5656" y="1288565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1308306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15656" y="1885759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1913905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15656" y="2471904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2504170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730576" y="684565"/>
            <a:ext cx="432048" cy="40011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pr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714269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Rozděl tato slova na slabiky. Nejprve tleskej, potom zapiš.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88352" y="1350008"/>
            <a:ext cx="3744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   zrní     mrkev   brko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vlna   cukr    jablko    hrnec</a:t>
            </a:r>
          </a:p>
          <a:p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rna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mlha   smrček   krtek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trhá    trnka   teprve    trpí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trvá    škrtl    řekl        smysl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první  brzy    plno       mohl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0" name="TextovéPole 1039"/>
          <p:cNvSpPr txBox="1"/>
          <p:nvPr/>
        </p:nvSpPr>
        <p:spPr>
          <a:xfrm>
            <a:off x="1192573" y="3789040"/>
            <a:ext cx="6799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následujícího seznamu potravin vyškrtni ty, které nejsou moc zdravé.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683568" y="4437112"/>
            <a:ext cx="7920880" cy="163121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Olej, hranolky, čočka, hrách, chléb, cukr, tvaroh, jogurt, salám, brambory,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sůl, rýže, lupínky, ovoce, čokoláda, sýry, ryby, zákusky, zelenina, rohlíky,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vajíčka, koblihy, mléko, maso, bonbony, ovesné vločky, koření, voda.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5145024" y="1402080"/>
            <a:ext cx="36742" cy="438912"/>
          </a:xfrm>
          <a:custGeom>
            <a:avLst/>
            <a:gdLst>
              <a:gd name="connsiteX0" fmla="*/ 12192 w 36742"/>
              <a:gd name="connsiteY0" fmla="*/ 438912 h 438912"/>
              <a:gd name="connsiteX1" fmla="*/ 36576 w 36742"/>
              <a:gd name="connsiteY1" fmla="*/ 377952 h 438912"/>
              <a:gd name="connsiteX2" fmla="*/ 0 w 36742"/>
              <a:gd name="connsiteY2" fmla="*/ 304800 h 438912"/>
              <a:gd name="connsiteX3" fmla="*/ 24384 w 36742"/>
              <a:gd name="connsiteY3" fmla="*/ 170688 h 438912"/>
              <a:gd name="connsiteX4" fmla="*/ 24384 w 36742"/>
              <a:gd name="connsiteY4" fmla="*/ 0 h 4389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742" h="438912">
                <a:moveTo>
                  <a:pt x="12192" y="438912"/>
                </a:moveTo>
                <a:cubicBezTo>
                  <a:pt x="20320" y="418592"/>
                  <a:pt x="33861" y="399668"/>
                  <a:pt x="36576" y="377952"/>
                </a:cubicBezTo>
                <a:cubicBezTo>
                  <a:pt x="39233" y="356699"/>
                  <a:pt x="9299" y="318749"/>
                  <a:pt x="0" y="304800"/>
                </a:cubicBezTo>
                <a:cubicBezTo>
                  <a:pt x="4836" y="280621"/>
                  <a:pt x="23344" y="191486"/>
                  <a:pt x="24384" y="170688"/>
                </a:cubicBezTo>
                <a:cubicBezTo>
                  <a:pt x="27225" y="113863"/>
                  <a:pt x="24384" y="56896"/>
                  <a:pt x="24384" y="0"/>
                </a:cubicBezTo>
              </a:path>
            </a:pathLst>
          </a:cu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449131" y="3025739"/>
            <a:ext cx="228054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Spoj slabiky v rámečku se správným obrázkem.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373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Hledáme slova se slabikotvornými souhláskami l, r. Řešení PL.</a:t>
            </a:r>
            <a:endParaRPr lang="cs-CZ" sz="2400" dirty="0"/>
          </a:p>
        </p:txBody>
      </p:sp>
      <p:pic>
        <p:nvPicPr>
          <p:cNvPr id="1026" name="Picture 2" descr="C:\Users\Hana\AppData\Local\Microsoft\Windows\Temporary Internet Files\Content.IE5\O629NFU8\MC90033137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473" y="692696"/>
            <a:ext cx="607100" cy="422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\AppData\Local\Microsoft\Windows\Temporary Internet Files\Content.IE5\36Q9D0YU\MC90023723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0026" y="2244253"/>
            <a:ext cx="775322" cy="583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\AppData\Local\Microsoft\Windows\Temporary Internet Files\Content.IE5\K69VQYQ2\MC900441780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024" y="2685332"/>
            <a:ext cx="716550" cy="71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\AppData\Local\Microsoft\Windows\Temporary Internet Files\Content.IE5\WLK3XNVV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0624" y="2056187"/>
            <a:ext cx="533585" cy="533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Hana\AppData\Local\Microsoft\Windows\Temporary Internet Files\Content.IE5\SRVBK8WR\MC9002514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95296" y="1323751"/>
            <a:ext cx="623481" cy="707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ana\AppData\Local\Microsoft\Windows\Temporary Internet Files\Content.IE5\ZRLIDS1G\MC90008856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1788" y="446611"/>
            <a:ext cx="576989" cy="717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Hana\AppData\Local\Microsoft\Windows\Temporary Internet Files\Content.IE5\8QD3VPXL\MC90028171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8963" y="1188601"/>
            <a:ext cx="436905" cy="81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68434" y="639264"/>
            <a:ext cx="21090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br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zr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</a:t>
            </a: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mr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vl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bl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    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kr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		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698880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5656" y="1288565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1308306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15656" y="1885759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1913905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715656" y="2471904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915816" y="2504170"/>
            <a:ext cx="432048" cy="369332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4608" y="1106571"/>
            <a:ext cx="3054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ní,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kev, ja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ko, </a:t>
            </a: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br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na, cu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neček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60032" y="2070425"/>
            <a:ext cx="35283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Rozdělte tato slova na slabiky. Tleskejte.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2589772"/>
            <a:ext cx="3744416" cy="830997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kapr   zrní    mrkev   brko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vlna   cukr   jablko    hrnec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849672" y="62068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Řešení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1" name="Přímá spojnice 10"/>
          <p:cNvCxnSpPr>
            <a:stCxn id="1026" idx="3"/>
            <a:endCxn id="18" idx="1"/>
          </p:cNvCxnSpPr>
          <p:nvPr/>
        </p:nvCxnSpPr>
        <p:spPr>
          <a:xfrm>
            <a:off x="1192573" y="903971"/>
            <a:ext cx="523083" cy="5692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070586" y="2317287"/>
            <a:ext cx="601447" cy="266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>
            <a:endCxn id="20" idx="1"/>
          </p:cNvCxnSpPr>
          <p:nvPr/>
        </p:nvCxnSpPr>
        <p:spPr>
          <a:xfrm flipV="1">
            <a:off x="1114209" y="2070425"/>
            <a:ext cx="601447" cy="7708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0" name="TextovéPole 1039"/>
          <p:cNvSpPr txBox="1"/>
          <p:nvPr/>
        </p:nvSpPr>
        <p:spPr>
          <a:xfrm>
            <a:off x="1192573" y="3789040"/>
            <a:ext cx="67996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následujícího seznamu potravin vyškrtni ty, které nejsou moc zdravé.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1" name="TextovéPole 1040"/>
          <p:cNvSpPr txBox="1"/>
          <p:nvPr/>
        </p:nvSpPr>
        <p:spPr>
          <a:xfrm>
            <a:off x="683568" y="4446240"/>
            <a:ext cx="7920880" cy="163121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Olej, hranolky, čočka, hrách, chléb, cukr, tvaroh, jogurt, salám, brambory,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sůl, rýže, lupínky, ovoce, čokoláda, sýry, ryby, zákusky, zelenina, rohlíky,</a:t>
            </a:r>
          </a:p>
          <a:p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vajíčka, koblihy, mléko, maso, bonbony, ovesné vločky, koření, voda.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42" name="Volný tvar 1041"/>
          <p:cNvSpPr/>
          <p:nvPr/>
        </p:nvSpPr>
        <p:spPr>
          <a:xfrm>
            <a:off x="1389888" y="4632960"/>
            <a:ext cx="816864" cy="12592"/>
          </a:xfrm>
          <a:custGeom>
            <a:avLst/>
            <a:gdLst>
              <a:gd name="connsiteX0" fmla="*/ 0 w 816864"/>
              <a:gd name="connsiteY0" fmla="*/ 12192 h 12592"/>
              <a:gd name="connsiteX1" fmla="*/ 597408 w 816864"/>
              <a:gd name="connsiteY1" fmla="*/ 0 h 12592"/>
              <a:gd name="connsiteX2" fmla="*/ 768096 w 816864"/>
              <a:gd name="connsiteY2" fmla="*/ 12192 h 12592"/>
              <a:gd name="connsiteX3" fmla="*/ 816864 w 816864"/>
              <a:gd name="connsiteY3" fmla="*/ 12192 h 125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6864" h="12592">
                <a:moveTo>
                  <a:pt x="0" y="12192"/>
                </a:moveTo>
                <a:cubicBezTo>
                  <a:pt x="199136" y="8128"/>
                  <a:pt x="398231" y="0"/>
                  <a:pt x="597408" y="0"/>
                </a:cubicBezTo>
                <a:cubicBezTo>
                  <a:pt x="654449" y="0"/>
                  <a:pt x="711143" y="9028"/>
                  <a:pt x="768096" y="12192"/>
                </a:cubicBezTo>
                <a:cubicBezTo>
                  <a:pt x="784327" y="13094"/>
                  <a:pt x="800608" y="12192"/>
                  <a:pt x="816864" y="1219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3" name="Volný tvar 1042"/>
          <p:cNvSpPr/>
          <p:nvPr/>
        </p:nvSpPr>
        <p:spPr>
          <a:xfrm>
            <a:off x="4437888" y="4631396"/>
            <a:ext cx="426720" cy="25948"/>
          </a:xfrm>
          <a:custGeom>
            <a:avLst/>
            <a:gdLst>
              <a:gd name="connsiteX0" fmla="*/ 0 w 426720"/>
              <a:gd name="connsiteY0" fmla="*/ 25948 h 25948"/>
              <a:gd name="connsiteX1" fmla="*/ 60960 w 426720"/>
              <a:gd name="connsiteY1" fmla="*/ 13756 h 25948"/>
              <a:gd name="connsiteX2" fmla="*/ 109728 w 426720"/>
              <a:gd name="connsiteY2" fmla="*/ 1564 h 25948"/>
              <a:gd name="connsiteX3" fmla="*/ 426720 w 426720"/>
              <a:gd name="connsiteY3" fmla="*/ 1564 h 25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6720" h="25948">
                <a:moveTo>
                  <a:pt x="0" y="25948"/>
                </a:moveTo>
                <a:cubicBezTo>
                  <a:pt x="20320" y="21884"/>
                  <a:pt x="40731" y="18251"/>
                  <a:pt x="60960" y="13756"/>
                </a:cubicBezTo>
                <a:cubicBezTo>
                  <a:pt x="77317" y="10121"/>
                  <a:pt x="92981" y="2122"/>
                  <a:pt x="109728" y="1564"/>
                </a:cubicBezTo>
                <a:cubicBezTo>
                  <a:pt x="215333" y="-1956"/>
                  <a:pt x="321056" y="1564"/>
                  <a:pt x="426720" y="1564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4" name="Volný tvar 1043"/>
          <p:cNvSpPr/>
          <p:nvPr/>
        </p:nvSpPr>
        <p:spPr>
          <a:xfrm>
            <a:off x="6486144" y="4669536"/>
            <a:ext cx="573024" cy="0"/>
          </a:xfrm>
          <a:custGeom>
            <a:avLst/>
            <a:gdLst>
              <a:gd name="connsiteX0" fmla="*/ 0 w 573024"/>
              <a:gd name="connsiteY0" fmla="*/ 0 h 0"/>
              <a:gd name="connsiteX1" fmla="*/ 573024 w 573024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573024">
                <a:moveTo>
                  <a:pt x="0" y="0"/>
                </a:moveTo>
                <a:lnTo>
                  <a:pt x="573024" y="0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5" name="Volný tvar 1044"/>
          <p:cNvSpPr/>
          <p:nvPr/>
        </p:nvSpPr>
        <p:spPr>
          <a:xfrm>
            <a:off x="755904" y="5241208"/>
            <a:ext cx="292608" cy="50120"/>
          </a:xfrm>
          <a:custGeom>
            <a:avLst/>
            <a:gdLst>
              <a:gd name="connsiteX0" fmla="*/ 0 w 292608"/>
              <a:gd name="connsiteY0" fmla="*/ 50120 h 50120"/>
              <a:gd name="connsiteX1" fmla="*/ 97536 w 292608"/>
              <a:gd name="connsiteY1" fmla="*/ 13544 h 50120"/>
              <a:gd name="connsiteX2" fmla="*/ 146304 w 292608"/>
              <a:gd name="connsiteY2" fmla="*/ 1352 h 50120"/>
              <a:gd name="connsiteX3" fmla="*/ 292608 w 292608"/>
              <a:gd name="connsiteY3" fmla="*/ 1352 h 501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2608" h="50120">
                <a:moveTo>
                  <a:pt x="0" y="50120"/>
                </a:moveTo>
                <a:cubicBezTo>
                  <a:pt x="32208" y="37237"/>
                  <a:pt x="64089" y="23100"/>
                  <a:pt x="97536" y="13544"/>
                </a:cubicBezTo>
                <a:cubicBezTo>
                  <a:pt x="113648" y="8941"/>
                  <a:pt x="129580" y="2397"/>
                  <a:pt x="146304" y="1352"/>
                </a:cubicBezTo>
                <a:cubicBezTo>
                  <a:pt x="194977" y="-1690"/>
                  <a:pt x="243840" y="1352"/>
                  <a:pt x="292608" y="135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6" name="Volný tvar 1045"/>
          <p:cNvSpPr/>
          <p:nvPr/>
        </p:nvSpPr>
        <p:spPr>
          <a:xfrm>
            <a:off x="3364992" y="5242560"/>
            <a:ext cx="999744" cy="13093"/>
          </a:xfrm>
          <a:custGeom>
            <a:avLst/>
            <a:gdLst>
              <a:gd name="connsiteX0" fmla="*/ 0 w 999744"/>
              <a:gd name="connsiteY0" fmla="*/ 12192 h 13093"/>
              <a:gd name="connsiteX1" fmla="*/ 755904 w 999744"/>
              <a:gd name="connsiteY1" fmla="*/ 0 h 13093"/>
              <a:gd name="connsiteX2" fmla="*/ 877824 w 999744"/>
              <a:gd name="connsiteY2" fmla="*/ 12192 h 13093"/>
              <a:gd name="connsiteX3" fmla="*/ 999744 w 999744"/>
              <a:gd name="connsiteY3" fmla="*/ 12192 h 130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99744" h="13093">
                <a:moveTo>
                  <a:pt x="0" y="12192"/>
                </a:moveTo>
                <a:lnTo>
                  <a:pt x="755904" y="0"/>
                </a:lnTo>
                <a:cubicBezTo>
                  <a:pt x="796747" y="0"/>
                  <a:pt x="837032" y="10152"/>
                  <a:pt x="877824" y="12192"/>
                </a:cubicBezTo>
                <a:cubicBezTo>
                  <a:pt x="918413" y="14221"/>
                  <a:pt x="959104" y="12192"/>
                  <a:pt x="999744" y="1219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7" name="Volný tvar 1046"/>
          <p:cNvSpPr/>
          <p:nvPr/>
        </p:nvSpPr>
        <p:spPr>
          <a:xfrm>
            <a:off x="5522976" y="5217269"/>
            <a:ext cx="804672" cy="98443"/>
          </a:xfrm>
          <a:custGeom>
            <a:avLst/>
            <a:gdLst>
              <a:gd name="connsiteX0" fmla="*/ 0 w 804672"/>
              <a:gd name="connsiteY0" fmla="*/ 74059 h 98443"/>
              <a:gd name="connsiteX1" fmla="*/ 60960 w 804672"/>
              <a:gd name="connsiteY1" fmla="*/ 86251 h 98443"/>
              <a:gd name="connsiteX2" fmla="*/ 109728 w 804672"/>
              <a:gd name="connsiteY2" fmla="*/ 98443 h 98443"/>
              <a:gd name="connsiteX3" fmla="*/ 390144 w 804672"/>
              <a:gd name="connsiteY3" fmla="*/ 86251 h 98443"/>
              <a:gd name="connsiteX4" fmla="*/ 463296 w 804672"/>
              <a:gd name="connsiteY4" fmla="*/ 61867 h 98443"/>
              <a:gd name="connsiteX5" fmla="*/ 621792 w 804672"/>
              <a:gd name="connsiteY5" fmla="*/ 37483 h 98443"/>
              <a:gd name="connsiteX6" fmla="*/ 658368 w 804672"/>
              <a:gd name="connsiteY6" fmla="*/ 13099 h 98443"/>
              <a:gd name="connsiteX7" fmla="*/ 780288 w 804672"/>
              <a:gd name="connsiteY7" fmla="*/ 13099 h 98443"/>
              <a:gd name="connsiteX8" fmla="*/ 804672 w 804672"/>
              <a:gd name="connsiteY8" fmla="*/ 25291 h 984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04672" h="98443">
                <a:moveTo>
                  <a:pt x="0" y="74059"/>
                </a:moveTo>
                <a:cubicBezTo>
                  <a:pt x="20320" y="78123"/>
                  <a:pt x="40731" y="81756"/>
                  <a:pt x="60960" y="86251"/>
                </a:cubicBezTo>
                <a:cubicBezTo>
                  <a:pt x="77317" y="89886"/>
                  <a:pt x="92972" y="98443"/>
                  <a:pt x="109728" y="98443"/>
                </a:cubicBezTo>
                <a:cubicBezTo>
                  <a:pt x="203288" y="98443"/>
                  <a:pt x="296672" y="90315"/>
                  <a:pt x="390144" y="86251"/>
                </a:cubicBezTo>
                <a:cubicBezTo>
                  <a:pt x="414528" y="78123"/>
                  <a:pt x="437851" y="65502"/>
                  <a:pt x="463296" y="61867"/>
                </a:cubicBezTo>
                <a:cubicBezTo>
                  <a:pt x="573112" y="46179"/>
                  <a:pt x="520294" y="54399"/>
                  <a:pt x="621792" y="37483"/>
                </a:cubicBezTo>
                <a:cubicBezTo>
                  <a:pt x="633984" y="29355"/>
                  <a:pt x="645262" y="19652"/>
                  <a:pt x="658368" y="13099"/>
                </a:cubicBezTo>
                <a:cubicBezTo>
                  <a:pt x="702655" y="-9044"/>
                  <a:pt x="725940" y="1022"/>
                  <a:pt x="780288" y="13099"/>
                </a:cubicBezTo>
                <a:cubicBezTo>
                  <a:pt x="789159" y="15070"/>
                  <a:pt x="796544" y="21227"/>
                  <a:pt x="804672" y="2529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8" name="Volný tvar 1047"/>
          <p:cNvSpPr/>
          <p:nvPr/>
        </p:nvSpPr>
        <p:spPr>
          <a:xfrm>
            <a:off x="1621536" y="5863000"/>
            <a:ext cx="755904" cy="62312"/>
          </a:xfrm>
          <a:custGeom>
            <a:avLst/>
            <a:gdLst>
              <a:gd name="connsiteX0" fmla="*/ 0 w 755904"/>
              <a:gd name="connsiteY0" fmla="*/ 1352 h 62312"/>
              <a:gd name="connsiteX1" fmla="*/ 170688 w 755904"/>
              <a:gd name="connsiteY1" fmla="*/ 50120 h 62312"/>
              <a:gd name="connsiteX2" fmla="*/ 316992 w 755904"/>
              <a:gd name="connsiteY2" fmla="*/ 62312 h 62312"/>
              <a:gd name="connsiteX3" fmla="*/ 438912 w 755904"/>
              <a:gd name="connsiteY3" fmla="*/ 37928 h 62312"/>
              <a:gd name="connsiteX4" fmla="*/ 487680 w 755904"/>
              <a:gd name="connsiteY4" fmla="*/ 25736 h 62312"/>
              <a:gd name="connsiteX5" fmla="*/ 560832 w 755904"/>
              <a:gd name="connsiteY5" fmla="*/ 13544 h 62312"/>
              <a:gd name="connsiteX6" fmla="*/ 609600 w 755904"/>
              <a:gd name="connsiteY6" fmla="*/ 1352 h 62312"/>
              <a:gd name="connsiteX7" fmla="*/ 755904 w 755904"/>
              <a:gd name="connsiteY7" fmla="*/ 1352 h 623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5904" h="62312">
                <a:moveTo>
                  <a:pt x="0" y="1352"/>
                </a:moveTo>
                <a:cubicBezTo>
                  <a:pt x="59226" y="21094"/>
                  <a:pt x="109633" y="42937"/>
                  <a:pt x="170688" y="50120"/>
                </a:cubicBezTo>
                <a:cubicBezTo>
                  <a:pt x="219290" y="55838"/>
                  <a:pt x="268224" y="58248"/>
                  <a:pt x="316992" y="62312"/>
                </a:cubicBezTo>
                <a:lnTo>
                  <a:pt x="438912" y="37928"/>
                </a:lnTo>
                <a:cubicBezTo>
                  <a:pt x="455296" y="34417"/>
                  <a:pt x="471249" y="29022"/>
                  <a:pt x="487680" y="25736"/>
                </a:cubicBezTo>
                <a:cubicBezTo>
                  <a:pt x="511920" y="20888"/>
                  <a:pt x="536592" y="18392"/>
                  <a:pt x="560832" y="13544"/>
                </a:cubicBezTo>
                <a:cubicBezTo>
                  <a:pt x="577263" y="10258"/>
                  <a:pt x="592876" y="2397"/>
                  <a:pt x="609600" y="1352"/>
                </a:cubicBezTo>
                <a:cubicBezTo>
                  <a:pt x="658273" y="-1690"/>
                  <a:pt x="707136" y="1352"/>
                  <a:pt x="755904" y="135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9" name="Volný tvar 1048"/>
          <p:cNvSpPr/>
          <p:nvPr/>
        </p:nvSpPr>
        <p:spPr>
          <a:xfrm>
            <a:off x="3950208" y="5876544"/>
            <a:ext cx="853440" cy="24766"/>
          </a:xfrm>
          <a:custGeom>
            <a:avLst/>
            <a:gdLst>
              <a:gd name="connsiteX0" fmla="*/ 0 w 853440"/>
              <a:gd name="connsiteY0" fmla="*/ 12192 h 24766"/>
              <a:gd name="connsiteX1" fmla="*/ 731520 w 853440"/>
              <a:gd name="connsiteY1" fmla="*/ 12192 h 24766"/>
              <a:gd name="connsiteX2" fmla="*/ 853440 w 853440"/>
              <a:gd name="connsiteY2" fmla="*/ 0 h 247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53440" h="24766">
                <a:moveTo>
                  <a:pt x="0" y="12192"/>
                </a:moveTo>
                <a:cubicBezTo>
                  <a:pt x="381964" y="26339"/>
                  <a:pt x="318777" y="31389"/>
                  <a:pt x="731520" y="12192"/>
                </a:cubicBezTo>
                <a:cubicBezTo>
                  <a:pt x="772319" y="10294"/>
                  <a:pt x="853440" y="0"/>
                  <a:pt x="85344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0" name="Volný tvar 1049"/>
          <p:cNvSpPr/>
          <p:nvPr/>
        </p:nvSpPr>
        <p:spPr>
          <a:xfrm>
            <a:off x="6473952" y="5836874"/>
            <a:ext cx="719328" cy="24384"/>
          </a:xfrm>
          <a:custGeom>
            <a:avLst/>
            <a:gdLst>
              <a:gd name="connsiteX0" fmla="*/ 0 w 719328"/>
              <a:gd name="connsiteY0" fmla="*/ 24384 h 24384"/>
              <a:gd name="connsiteX1" fmla="*/ 146304 w 719328"/>
              <a:gd name="connsiteY1" fmla="*/ 0 h 24384"/>
              <a:gd name="connsiteX2" fmla="*/ 658368 w 719328"/>
              <a:gd name="connsiteY2" fmla="*/ 12192 h 24384"/>
              <a:gd name="connsiteX3" fmla="*/ 719328 w 719328"/>
              <a:gd name="connsiteY3" fmla="*/ 12192 h 243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19328" h="24384">
                <a:moveTo>
                  <a:pt x="0" y="24384"/>
                </a:moveTo>
                <a:cubicBezTo>
                  <a:pt x="34613" y="17461"/>
                  <a:pt x="116059" y="0"/>
                  <a:pt x="146304" y="0"/>
                </a:cubicBezTo>
                <a:cubicBezTo>
                  <a:pt x="317040" y="0"/>
                  <a:pt x="487670" y="8560"/>
                  <a:pt x="658368" y="12192"/>
                </a:cubicBezTo>
                <a:cubicBezTo>
                  <a:pt x="678683" y="12624"/>
                  <a:pt x="699008" y="12192"/>
                  <a:pt x="719328" y="1219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1737356" y="669770"/>
            <a:ext cx="432048" cy="40011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048512" y="903971"/>
            <a:ext cx="667144" cy="4505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>
            <a:stCxn id="17" idx="3"/>
          </p:cNvCxnSpPr>
          <p:nvPr/>
        </p:nvCxnSpPr>
        <p:spPr>
          <a:xfrm flipV="1">
            <a:off x="3347864" y="805354"/>
            <a:ext cx="602344" cy="7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64992" y="1473231"/>
            <a:ext cx="585216" cy="18466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>
            <a:stCxn id="21" idx="3"/>
          </p:cNvCxnSpPr>
          <p:nvPr/>
        </p:nvCxnSpPr>
        <p:spPr>
          <a:xfrm>
            <a:off x="3347864" y="2098571"/>
            <a:ext cx="517000" cy="310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23" idx="3"/>
          </p:cNvCxnSpPr>
          <p:nvPr/>
        </p:nvCxnSpPr>
        <p:spPr>
          <a:xfrm flipV="1">
            <a:off x="3347864" y="1913905"/>
            <a:ext cx="602344" cy="7749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454114" y="3043607"/>
            <a:ext cx="21522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Spoj slabiky v rámečku se správným obrázkem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endParaRPr lang="cs-CZ" dirty="0"/>
          </a:p>
        </p:txBody>
      </p:sp>
      <p:sp>
        <p:nvSpPr>
          <p:cNvPr id="13" name="Volný tvar 12"/>
          <p:cNvSpPr/>
          <p:nvPr/>
        </p:nvSpPr>
        <p:spPr>
          <a:xfrm>
            <a:off x="5961413" y="2707574"/>
            <a:ext cx="12274" cy="320634"/>
          </a:xfrm>
          <a:custGeom>
            <a:avLst/>
            <a:gdLst>
              <a:gd name="connsiteX0" fmla="*/ 11875 w 12274"/>
              <a:gd name="connsiteY0" fmla="*/ 320634 h 320634"/>
              <a:gd name="connsiteX1" fmla="*/ 0 w 12274"/>
              <a:gd name="connsiteY1" fmla="*/ 261257 h 320634"/>
              <a:gd name="connsiteX2" fmla="*/ 11875 w 12274"/>
              <a:gd name="connsiteY2" fmla="*/ 59377 h 320634"/>
              <a:gd name="connsiteX3" fmla="*/ 11875 w 12274"/>
              <a:gd name="connsiteY3" fmla="*/ 0 h 3206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274" h="320634">
                <a:moveTo>
                  <a:pt x="11875" y="320634"/>
                </a:moveTo>
                <a:cubicBezTo>
                  <a:pt x="7917" y="300842"/>
                  <a:pt x="0" y="281441"/>
                  <a:pt x="0" y="261257"/>
                </a:cubicBezTo>
                <a:cubicBezTo>
                  <a:pt x="0" y="193847"/>
                  <a:pt x="8814" y="126717"/>
                  <a:pt x="11875" y="59377"/>
                </a:cubicBezTo>
                <a:cubicBezTo>
                  <a:pt x="12774" y="39605"/>
                  <a:pt x="11875" y="19792"/>
                  <a:pt x="1187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olný tvar 25"/>
          <p:cNvSpPr/>
          <p:nvPr/>
        </p:nvSpPr>
        <p:spPr>
          <a:xfrm>
            <a:off x="6840203" y="2655082"/>
            <a:ext cx="23767" cy="344385"/>
          </a:xfrm>
          <a:custGeom>
            <a:avLst/>
            <a:gdLst>
              <a:gd name="connsiteX0" fmla="*/ 11876 w 23767"/>
              <a:gd name="connsiteY0" fmla="*/ 344385 h 344385"/>
              <a:gd name="connsiteX1" fmla="*/ 0 w 23767"/>
              <a:gd name="connsiteY1" fmla="*/ 130629 h 344385"/>
              <a:gd name="connsiteX2" fmla="*/ 11876 w 23767"/>
              <a:gd name="connsiteY2" fmla="*/ 59377 h 344385"/>
              <a:gd name="connsiteX3" fmla="*/ 23751 w 23767"/>
              <a:gd name="connsiteY3" fmla="*/ 0 h 344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767" h="344385">
                <a:moveTo>
                  <a:pt x="11876" y="344385"/>
                </a:moveTo>
                <a:cubicBezTo>
                  <a:pt x="7917" y="273133"/>
                  <a:pt x="0" y="201991"/>
                  <a:pt x="0" y="130629"/>
                </a:cubicBezTo>
                <a:cubicBezTo>
                  <a:pt x="0" y="106551"/>
                  <a:pt x="7154" y="82988"/>
                  <a:pt x="11876" y="59377"/>
                </a:cubicBezTo>
                <a:cubicBezTo>
                  <a:pt x="24711" y="-4797"/>
                  <a:pt x="23751" y="31310"/>
                  <a:pt x="23751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7742712" y="2671948"/>
            <a:ext cx="13241" cy="356260"/>
          </a:xfrm>
          <a:custGeom>
            <a:avLst/>
            <a:gdLst>
              <a:gd name="connsiteX0" fmla="*/ 11875 w 13241"/>
              <a:gd name="connsiteY0" fmla="*/ 356260 h 356260"/>
              <a:gd name="connsiteX1" fmla="*/ 0 w 13241"/>
              <a:gd name="connsiteY1" fmla="*/ 213756 h 356260"/>
              <a:gd name="connsiteX2" fmla="*/ 11875 w 13241"/>
              <a:gd name="connsiteY2" fmla="*/ 166255 h 356260"/>
              <a:gd name="connsiteX3" fmla="*/ 11875 w 13241"/>
              <a:gd name="connsiteY3" fmla="*/ 0 h 356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241" h="356260">
                <a:moveTo>
                  <a:pt x="11875" y="356260"/>
                </a:moveTo>
                <a:cubicBezTo>
                  <a:pt x="7917" y="308759"/>
                  <a:pt x="0" y="261422"/>
                  <a:pt x="0" y="213756"/>
                </a:cubicBezTo>
                <a:cubicBezTo>
                  <a:pt x="0" y="197435"/>
                  <a:pt x="10970" y="182551"/>
                  <a:pt x="11875" y="166255"/>
                </a:cubicBezTo>
                <a:cubicBezTo>
                  <a:pt x="14949" y="110922"/>
                  <a:pt x="11875" y="55418"/>
                  <a:pt x="1187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olný tvar 29"/>
          <p:cNvSpPr/>
          <p:nvPr/>
        </p:nvSpPr>
        <p:spPr>
          <a:xfrm>
            <a:off x="5165766" y="3051958"/>
            <a:ext cx="17193" cy="332510"/>
          </a:xfrm>
          <a:custGeom>
            <a:avLst/>
            <a:gdLst>
              <a:gd name="connsiteX0" fmla="*/ 0 w 17193"/>
              <a:gd name="connsiteY0" fmla="*/ 332510 h 332510"/>
              <a:gd name="connsiteX1" fmla="*/ 11876 w 17193"/>
              <a:gd name="connsiteY1" fmla="*/ 0 h 3325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7193" h="332510">
                <a:moveTo>
                  <a:pt x="0" y="332510"/>
                </a:moveTo>
                <a:cubicBezTo>
                  <a:pt x="29732" y="183857"/>
                  <a:pt x="11876" y="293317"/>
                  <a:pt x="11876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olný tvar 30"/>
          <p:cNvSpPr/>
          <p:nvPr/>
        </p:nvSpPr>
        <p:spPr>
          <a:xfrm>
            <a:off x="5997039" y="3040083"/>
            <a:ext cx="35788" cy="356260"/>
          </a:xfrm>
          <a:custGeom>
            <a:avLst/>
            <a:gdLst>
              <a:gd name="connsiteX0" fmla="*/ 11875 w 35788"/>
              <a:gd name="connsiteY0" fmla="*/ 356260 h 356260"/>
              <a:gd name="connsiteX1" fmla="*/ 23751 w 35788"/>
              <a:gd name="connsiteY1" fmla="*/ 249382 h 356260"/>
              <a:gd name="connsiteX2" fmla="*/ 35626 w 35788"/>
              <a:gd name="connsiteY2" fmla="*/ 201881 h 356260"/>
              <a:gd name="connsiteX3" fmla="*/ 11875 w 35788"/>
              <a:gd name="connsiteY3" fmla="*/ 130629 h 356260"/>
              <a:gd name="connsiteX4" fmla="*/ 0 w 35788"/>
              <a:gd name="connsiteY4" fmla="*/ 83127 h 356260"/>
              <a:gd name="connsiteX5" fmla="*/ 23751 w 35788"/>
              <a:gd name="connsiteY5" fmla="*/ 47501 h 356260"/>
              <a:gd name="connsiteX6" fmla="*/ 11875 w 35788"/>
              <a:gd name="connsiteY6" fmla="*/ 11875 h 356260"/>
              <a:gd name="connsiteX7" fmla="*/ 11875 w 35788"/>
              <a:gd name="connsiteY7" fmla="*/ 0 h 356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788" h="356260">
                <a:moveTo>
                  <a:pt x="11875" y="356260"/>
                </a:moveTo>
                <a:cubicBezTo>
                  <a:pt x="15834" y="320634"/>
                  <a:pt x="18300" y="284810"/>
                  <a:pt x="23751" y="249382"/>
                </a:cubicBezTo>
                <a:cubicBezTo>
                  <a:pt x="26233" y="233251"/>
                  <a:pt x="37250" y="218121"/>
                  <a:pt x="35626" y="201881"/>
                </a:cubicBezTo>
                <a:cubicBezTo>
                  <a:pt x="33135" y="176970"/>
                  <a:pt x="17947" y="154917"/>
                  <a:pt x="11875" y="130629"/>
                </a:cubicBezTo>
                <a:lnTo>
                  <a:pt x="0" y="83127"/>
                </a:lnTo>
                <a:cubicBezTo>
                  <a:pt x="7917" y="71252"/>
                  <a:pt x="21405" y="61579"/>
                  <a:pt x="23751" y="47501"/>
                </a:cubicBezTo>
                <a:cubicBezTo>
                  <a:pt x="25809" y="35154"/>
                  <a:pt x="14911" y="24019"/>
                  <a:pt x="11875" y="11875"/>
                </a:cubicBezTo>
                <a:cubicBezTo>
                  <a:pt x="10915" y="8035"/>
                  <a:pt x="11875" y="3958"/>
                  <a:pt x="11875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olný tvar 31"/>
          <p:cNvSpPr/>
          <p:nvPr/>
        </p:nvSpPr>
        <p:spPr>
          <a:xfrm>
            <a:off x="6650182" y="3016332"/>
            <a:ext cx="49030" cy="344385"/>
          </a:xfrm>
          <a:custGeom>
            <a:avLst/>
            <a:gdLst>
              <a:gd name="connsiteX0" fmla="*/ 35626 w 49030"/>
              <a:gd name="connsiteY0" fmla="*/ 344385 h 344385"/>
              <a:gd name="connsiteX1" fmla="*/ 23750 w 49030"/>
              <a:gd name="connsiteY1" fmla="*/ 285008 h 344385"/>
              <a:gd name="connsiteX2" fmla="*/ 23750 w 49030"/>
              <a:gd name="connsiteY2" fmla="*/ 23751 h 344385"/>
              <a:gd name="connsiteX3" fmla="*/ 0 w 49030"/>
              <a:gd name="connsiteY3" fmla="*/ 0 h 344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30" h="344385">
                <a:moveTo>
                  <a:pt x="35626" y="344385"/>
                </a:moveTo>
                <a:cubicBezTo>
                  <a:pt x="31667" y="324593"/>
                  <a:pt x="23750" y="305192"/>
                  <a:pt x="23750" y="285008"/>
                </a:cubicBezTo>
                <a:cubicBezTo>
                  <a:pt x="23750" y="88286"/>
                  <a:pt x="80630" y="346072"/>
                  <a:pt x="23750" y="23751"/>
                </a:cubicBezTo>
                <a:cubicBezTo>
                  <a:pt x="21804" y="12725"/>
                  <a:pt x="7917" y="7917"/>
                  <a:pt x="0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olný tvar 33"/>
          <p:cNvSpPr/>
          <p:nvPr/>
        </p:nvSpPr>
        <p:spPr>
          <a:xfrm>
            <a:off x="6887688" y="2980706"/>
            <a:ext cx="35626" cy="391886"/>
          </a:xfrm>
          <a:custGeom>
            <a:avLst/>
            <a:gdLst>
              <a:gd name="connsiteX0" fmla="*/ 23751 w 35626"/>
              <a:gd name="connsiteY0" fmla="*/ 391886 h 391886"/>
              <a:gd name="connsiteX1" fmla="*/ 35626 w 35626"/>
              <a:gd name="connsiteY1" fmla="*/ 296884 h 391886"/>
              <a:gd name="connsiteX2" fmla="*/ 23751 w 35626"/>
              <a:gd name="connsiteY2" fmla="*/ 213756 h 391886"/>
              <a:gd name="connsiteX3" fmla="*/ 0 w 35626"/>
              <a:gd name="connsiteY3" fmla="*/ 59377 h 391886"/>
              <a:gd name="connsiteX4" fmla="*/ 35626 w 35626"/>
              <a:gd name="connsiteY4" fmla="*/ 0 h 3918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626" h="391886">
                <a:moveTo>
                  <a:pt x="23751" y="391886"/>
                </a:moveTo>
                <a:cubicBezTo>
                  <a:pt x="27709" y="360219"/>
                  <a:pt x="35626" y="328798"/>
                  <a:pt x="35626" y="296884"/>
                </a:cubicBezTo>
                <a:cubicBezTo>
                  <a:pt x="35626" y="268893"/>
                  <a:pt x="27223" y="241530"/>
                  <a:pt x="23751" y="213756"/>
                </a:cubicBezTo>
                <a:cubicBezTo>
                  <a:pt x="6655" y="76982"/>
                  <a:pt x="22127" y="147879"/>
                  <a:pt x="0" y="59377"/>
                </a:cubicBezTo>
                <a:cubicBezTo>
                  <a:pt x="15417" y="13130"/>
                  <a:pt x="3025" y="32603"/>
                  <a:pt x="35626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olný tvar 34"/>
          <p:cNvSpPr/>
          <p:nvPr/>
        </p:nvSpPr>
        <p:spPr>
          <a:xfrm>
            <a:off x="7777900" y="3016332"/>
            <a:ext cx="12313" cy="380011"/>
          </a:xfrm>
          <a:custGeom>
            <a:avLst/>
            <a:gdLst>
              <a:gd name="connsiteX0" fmla="*/ 12313 w 12313"/>
              <a:gd name="connsiteY0" fmla="*/ 380011 h 380011"/>
              <a:gd name="connsiteX1" fmla="*/ 438 w 12313"/>
              <a:gd name="connsiteY1" fmla="*/ 0 h 38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2313" h="380011">
                <a:moveTo>
                  <a:pt x="12313" y="380011"/>
                </a:moveTo>
                <a:cubicBezTo>
                  <a:pt x="-3513" y="126794"/>
                  <a:pt x="438" y="253465"/>
                  <a:pt x="438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olný tvar 35"/>
          <p:cNvSpPr/>
          <p:nvPr/>
        </p:nvSpPr>
        <p:spPr>
          <a:xfrm>
            <a:off x="5248894" y="2695699"/>
            <a:ext cx="36371" cy="368135"/>
          </a:xfrm>
          <a:custGeom>
            <a:avLst/>
            <a:gdLst>
              <a:gd name="connsiteX0" fmla="*/ 0 w 36371"/>
              <a:gd name="connsiteY0" fmla="*/ 0 h 368135"/>
              <a:gd name="connsiteX1" fmla="*/ 0 w 36371"/>
              <a:gd name="connsiteY1" fmla="*/ 142504 h 368135"/>
              <a:gd name="connsiteX2" fmla="*/ 11875 w 36371"/>
              <a:gd name="connsiteY2" fmla="*/ 249382 h 368135"/>
              <a:gd name="connsiteX3" fmla="*/ 23750 w 36371"/>
              <a:gd name="connsiteY3" fmla="*/ 285007 h 368135"/>
              <a:gd name="connsiteX4" fmla="*/ 35625 w 36371"/>
              <a:gd name="connsiteY4" fmla="*/ 332509 h 368135"/>
              <a:gd name="connsiteX5" fmla="*/ 35625 w 36371"/>
              <a:gd name="connsiteY5" fmla="*/ 368135 h 3681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371" h="368135">
                <a:moveTo>
                  <a:pt x="0" y="0"/>
                </a:moveTo>
                <a:cubicBezTo>
                  <a:pt x="31667" y="190005"/>
                  <a:pt x="0" y="-47501"/>
                  <a:pt x="0" y="142504"/>
                </a:cubicBezTo>
                <a:cubicBezTo>
                  <a:pt x="0" y="178349"/>
                  <a:pt x="5982" y="214024"/>
                  <a:pt x="11875" y="249382"/>
                </a:cubicBezTo>
                <a:cubicBezTo>
                  <a:pt x="13933" y="261729"/>
                  <a:pt x="20311" y="272971"/>
                  <a:pt x="23750" y="285007"/>
                </a:cubicBezTo>
                <a:cubicBezTo>
                  <a:pt x="28234" y="300700"/>
                  <a:pt x="33317" y="316352"/>
                  <a:pt x="35625" y="332509"/>
                </a:cubicBezTo>
                <a:cubicBezTo>
                  <a:pt x="37304" y="344265"/>
                  <a:pt x="35625" y="356260"/>
                  <a:pt x="35625" y="368135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424853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750"/>
                            </p:stCondLst>
                            <p:childTnLst>
                              <p:par>
                                <p:cTn id="70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250"/>
                            </p:stCondLst>
                            <p:childTnLst>
                              <p:par>
                                <p:cTn id="78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3000"/>
                            </p:stCondLst>
                            <p:childTnLst>
                              <p:par>
                                <p:cTn id="82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3750"/>
                            </p:stCondLst>
                            <p:childTnLst>
                              <p:par>
                                <p:cTn id="86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4500"/>
                            </p:stCondLst>
                            <p:childTnLst>
                              <p:par>
                                <p:cTn id="90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5250"/>
                            </p:stCondLst>
                            <p:childTnLst>
                              <p:par>
                                <p:cTn id="97" presetID="22" presetClass="entr" presetSubtype="4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500"/>
                            </p:stCondLst>
                            <p:childTnLst>
                              <p:par>
                                <p:cTn id="106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5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0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5" dur="5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0" dur="5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0" dur="5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5" dur="500"/>
                                        <p:tgtEl>
                                          <p:spTgt spid="1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0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5" dur="500"/>
                                        <p:tgtEl>
                                          <p:spTgt spid="1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 animBg="1"/>
      <p:bldP spid="9" grpId="0"/>
      <p:bldP spid="1040" grpId="0"/>
      <p:bldP spid="1041" grpId="0" animBg="1"/>
      <p:bldP spid="1042" grpId="0" animBg="1"/>
      <p:bldP spid="1043" grpId="0" animBg="1"/>
      <p:bldP spid="1044" grpId="0" animBg="1"/>
      <p:bldP spid="1045" grpId="0" animBg="1"/>
      <p:bldP spid="1046" grpId="0" animBg="1"/>
      <p:bldP spid="1047" grpId="0" animBg="1"/>
      <p:bldP spid="1048" grpId="0" animBg="1"/>
      <p:bldP spid="1049" grpId="0" animBg="1"/>
      <p:bldP spid="1050" grpId="0" animBg="1"/>
      <p:bldP spid="13" grpId="0" animBg="1"/>
      <p:bldP spid="26" grpId="0" animBg="1"/>
      <p:bldP spid="28" grpId="0" animBg="1"/>
      <p:bldP spid="30" grpId="0" animBg="1"/>
      <p:bldP spid="31" grpId="0" animBg="1"/>
      <p:bldP spid="32" grpId="0" animBg="1"/>
      <p:bldP spid="34" grpId="0" animBg="1"/>
      <p:bldP spid="35" grpId="0" animBg="1"/>
      <p:bldP spid="3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4" y="188640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Prázdninové plány. PL.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46432"/>
            <a:ext cx="66247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Přečti si, jaké plánuje prázdniny Michalka. Potom  vypravuj o svých plánech.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4478" y="976840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Blíží se konec školního roku a my s maminkou a s tatínkem plánujeme, co budeme dělat o prázdninách.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začátku července pojedeme autem k tetě na chatu. Plánujeme tam výlety do okolí, koupání a grilování na zahradě a možná stanování v přírodě. Vezmu si s sebou kolo. Dostala jsem ho od Ježíška. Budu se učit jezdit.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7" descr="C:\Users\Hana\AppData\Local\Microsoft\Windows\Temporary Internet Files\Content.IE5\R9XYZ99P\MC900197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478" y="2996952"/>
            <a:ext cx="1080120" cy="80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2" descr="C:\Users\Hana\AppData\Local\Microsoft\Windows\Temporary Internet Files\Content.IE5\R9XYZ99P\MC900406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61164"/>
            <a:ext cx="864096" cy="85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9" descr="C:\Users\Hana\AppData\Local\Microsoft\Windows\Temporary Internet Files\Content.IE5\7C1KYFX3\MC900232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34575"/>
            <a:ext cx="504056" cy="87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0" descr="C:\Users\Hana\AppData\Local\Microsoft\Windows\Temporary Internet Files\Content.IE5\WLK3XNVV\MC9002803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9422" y="2763779"/>
            <a:ext cx="1227136" cy="101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1" descr="C:\Users\Hana\AppData\Local\Microsoft\Windows\Temporary Internet Files\Content.IE5\7C1KYFX3\MC900331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7678" y="2931010"/>
            <a:ext cx="699224" cy="79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7" descr="C:\Users\Hana\AppData\Local\Microsoft\Windows\Temporary Internet Files\Content.IE5\8QD3VPXL\MC9002957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3907" y="2986304"/>
            <a:ext cx="1105695" cy="79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73310" y="3894147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Vypravuj podle obrázků, co bude dělat Michalka na začátku prázdnin.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Potom  vypravuj o svých plánech. </a:t>
            </a: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ZRLIDS1G\MC9003512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64385"/>
            <a:ext cx="537954" cy="8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0" descr="C:\Users\Hana\AppData\Local\Microsoft\Windows\Temporary Internet Files\Content.IE5\YYK0WM67\MC900183060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0751" y="2933023"/>
            <a:ext cx="907267" cy="89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611560" y="4525089"/>
            <a:ext cx="79928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Chcete-li mít hezké vzpomínky na dny volna, přečtěte si pár užitečných rad.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013176"/>
            <a:ext cx="37233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výlet si vezmi pohodlné boty.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slunci nos pokrývku hlavy.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dne pij pravidelně vodu.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Nevzdaluj se daleko od rodičů.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Pozor na prudké slunce!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07872" y="4955679"/>
            <a:ext cx="42206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koupání nebuďte sami.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Nepřeceňuj své plavecké schopnosti.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Grilování přenech dospělým.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kole používej ochranné prostředky.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Nikam nespěchej, užívej si volno.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AUO00YTA\MC9003564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7966" y="4725144"/>
            <a:ext cx="612652" cy="61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7C1KYFX3\MC90035120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8816" y="5179872"/>
            <a:ext cx="656907" cy="54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0801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274042"/>
          </a:xfrm>
        </p:spPr>
        <p:txBody>
          <a:bodyPr>
            <a:normAutofit fontScale="90000"/>
          </a:bodyPr>
          <a:lstStyle/>
          <a:p>
            <a:r>
              <a:rPr lang="cs-CZ" sz="2400" dirty="0" smtClean="0"/>
              <a:t>Prázdninové plány. PL s animací.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46432"/>
            <a:ext cx="66247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Přečti si, jaké plánuje prázdniny Michalka. Potom  vypravuj o svých plánech. 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4478" y="976840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	Blíží se konec školního roku a my s maminkou a s tatínkem plánujeme, co budeme dělat o prázdninách. 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začátku července pojedeme autem k tetě na chatu. Plánujeme tam výlety do okolí, koupání a grilování na zahradě a možná stanování v přírodě. Vezmu si s sebou kolo. Dostala jsem ho od Ježíška. Budu se učit jezdit. 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Picture 27" descr="C:\Users\Hana\AppData\Local\Microsoft\Windows\Temporary Internet Files\Content.IE5\R9XYZ99P\MC9001977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4478" y="2996952"/>
            <a:ext cx="1080120" cy="806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2" descr="C:\Users\Hana\AppData\Local\Microsoft\Windows\Temporary Internet Files\Content.IE5\R9XYZ99P\MC900406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961164"/>
            <a:ext cx="864096" cy="852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9" descr="C:\Users\Hana\AppData\Local\Microsoft\Windows\Temporary Internet Files\Content.IE5\7C1KYFX3\MC90023288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834575"/>
            <a:ext cx="504056" cy="878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0" descr="C:\Users\Hana\AppData\Local\Microsoft\Windows\Temporary Internet Files\Content.IE5\WLK3XNVV\MC9002803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89422" y="2763779"/>
            <a:ext cx="1227136" cy="1019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1" descr="C:\Users\Hana\AppData\Local\Microsoft\Windows\Temporary Internet Files\Content.IE5\7C1KYFX3\MC900331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7678" y="2931010"/>
            <a:ext cx="699224" cy="7978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47" descr="C:\Users\Hana\AppData\Local\Microsoft\Windows\Temporary Internet Files\Content.IE5\8QD3VPXL\MC90029573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3907" y="2986304"/>
            <a:ext cx="1105695" cy="79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773310" y="3894147"/>
            <a:ext cx="59046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Vypravuj podle obrázků, co bude dělat Michalka na začátku prázdnin. </a:t>
            </a:r>
            <a:r>
              <a:rPr lang="cs-CZ" sz="1600" dirty="0">
                <a:latin typeface="Times New Roman" pitchFamily="18" charset="0"/>
                <a:cs typeface="Times New Roman" pitchFamily="18" charset="0"/>
              </a:rPr>
              <a:t>Potom  vypravuj o svých plánech. </a:t>
            </a:r>
          </a:p>
          <a:p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Hana\AppData\Local\Microsoft\Windows\Temporary Internet Files\Content.IE5\ZRLIDS1G\MC90035122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864385"/>
            <a:ext cx="537954" cy="86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0" descr="C:\Users\Hana\AppData\Local\Microsoft\Windows\Temporary Internet Files\Content.IE5\YYK0WM67\MC900183060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40751" y="2933023"/>
            <a:ext cx="907267" cy="89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266426" y="4525089"/>
            <a:ext cx="85689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Chcete-li mít hezké vzpomínky na dny volna, zapamatujte si pár užitečných rad.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1560" y="5013176"/>
            <a:ext cx="372331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výlet si vezmi pohodlné boty.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slunci nos pokrývku hlavy.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dne pij pravidelně vodu.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Nevzdaluj se daleko od rodičů.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Pozor na prudké slunce!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07872" y="4955679"/>
            <a:ext cx="422061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 koupání nebuďte sami.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Nepřeceňuj své plavecké schopnosti.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Grilování přenech dospělým.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kole používej ochranné prostředky.</a:t>
            </a:r>
          </a:p>
          <a:p>
            <a:pPr marL="342900" indent="-342900">
              <a:buAutoNum type="arabicPeriod" startAt="6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Nikam nespěchej, užívej si volno.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1027" name="Picture 3" descr="C:\Users\Hana\AppData\Local\Microsoft\Windows\Temporary Internet Files\Content.IE5\AUO00YTA\MC90035641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47966" y="4725144"/>
            <a:ext cx="612652" cy="611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\AppData\Local\Microsoft\Windows\Temporary Internet Files\Content.IE5\7C1KYFX3\MC90035120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38816" y="5179872"/>
            <a:ext cx="656907" cy="545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4493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0"/>
                            </p:stCondLst>
                            <p:childTnLst>
                              <p:par>
                                <p:cTn id="34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4000"/>
                            </p:stCondLst>
                            <p:childTnLst>
                              <p:par>
                                <p:cTn id="41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4" grpId="0"/>
      <p:bldP spid="17" grpId="0"/>
      <p:bldP spid="18" grpId="0"/>
      <p:bldP spid="1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smtClean="0"/>
              <a:t>     Použitý </a:t>
            </a:r>
            <a:r>
              <a:rPr lang="cs-CZ" sz="2800" dirty="0" smtClean="0"/>
              <a:t>materiál: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hlinkClick r:id="rId2"/>
              </a:rPr>
              <a:t>www.office.</a:t>
            </a:r>
            <a:r>
              <a:rPr lang="cs-CZ" sz="2400" dirty="0" err="1" smtClean="0">
                <a:hlinkClick r:id="rId2"/>
              </a:rPr>
              <a:t>microsoft.com</a:t>
            </a: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xmlns="" val="1027524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345</TotalTime>
  <Words>626</Words>
  <Application>Microsoft Office PowerPoint</Application>
  <PresentationFormat>Předvádění na obrazovce (4:3)</PresentationFormat>
  <Paragraphs>115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 Anotace:</vt:lpstr>
      <vt:lpstr>Čtení slov se slabikotvornými souhláskami  l, r, m. PL. </vt:lpstr>
      <vt:lpstr>Hledáme slova se slabikotvornými souhláskami l, r. PL.</vt:lpstr>
      <vt:lpstr>Hledáme slova se slabikotvornými souhláskami l, r. Řešení PL.</vt:lpstr>
      <vt:lpstr>Prázdninové plány. PL.</vt:lpstr>
      <vt:lpstr>Prázdninové plány. PL s animací.</vt:lpstr>
      <vt:lpstr>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39</cp:revision>
  <dcterms:created xsi:type="dcterms:W3CDTF">2013-05-11T14:23:54Z</dcterms:created>
  <dcterms:modified xsi:type="dcterms:W3CDTF">2013-05-26T12:14:05Z</dcterms:modified>
</cp:coreProperties>
</file>