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3" r:id="rId6"/>
    <p:sldId id="262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D8D8-E2A1-477B-877F-E0CE80FFF7B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1B218-04F2-45EE-8AA9-61149B2E07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7271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D8D8-E2A1-477B-877F-E0CE80FFF7B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1B218-04F2-45EE-8AA9-61149B2E07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6944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D8D8-E2A1-477B-877F-E0CE80FFF7B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1B218-04F2-45EE-8AA9-61149B2E07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9398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D8D8-E2A1-477B-877F-E0CE80FFF7B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1B218-04F2-45EE-8AA9-61149B2E07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608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D8D8-E2A1-477B-877F-E0CE80FFF7B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1B218-04F2-45EE-8AA9-61149B2E07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8056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D8D8-E2A1-477B-877F-E0CE80FFF7B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1B218-04F2-45EE-8AA9-61149B2E07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2932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D8D8-E2A1-477B-877F-E0CE80FFF7B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1B218-04F2-45EE-8AA9-61149B2E07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8650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D8D8-E2A1-477B-877F-E0CE80FFF7B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1B218-04F2-45EE-8AA9-61149B2E07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6998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D8D8-E2A1-477B-877F-E0CE80FFF7B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1B218-04F2-45EE-8AA9-61149B2E07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8562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D8D8-E2A1-477B-877F-E0CE80FFF7B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1B218-04F2-45EE-8AA9-61149B2E07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6774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D8D8-E2A1-477B-877F-E0CE80FFF7B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1B218-04F2-45EE-8AA9-61149B2E07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1986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1DD8D8-E2A1-477B-877F-E0CE80FFF7B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1B218-04F2-45EE-8AA9-61149B2E07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6371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wmf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image" Target="../media/image27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12" Type="http://schemas.openxmlformats.org/officeDocument/2006/relationships/image" Target="../media/image26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11" Type="http://schemas.openxmlformats.org/officeDocument/2006/relationships/image" Target="../media/image25.wmf"/><Relationship Id="rId5" Type="http://schemas.openxmlformats.org/officeDocument/2006/relationships/image" Target="../media/image19.wmf"/><Relationship Id="rId10" Type="http://schemas.openxmlformats.org/officeDocument/2006/relationships/image" Target="../media/image24.jpeg"/><Relationship Id="rId4" Type="http://schemas.openxmlformats.org/officeDocument/2006/relationships/image" Target="../media/image18.wmf"/><Relationship Id="rId9" Type="http://schemas.openxmlformats.org/officeDocument/2006/relationships/image" Target="../media/image23.jpeg"/><Relationship Id="rId14" Type="http://schemas.openxmlformats.org/officeDocument/2006/relationships/image" Target="../media/image2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20.wmf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květen 2013</a:t>
            </a:r>
          </a:p>
          <a:p>
            <a:r>
              <a:rPr lang="cs-CZ" sz="2800" dirty="0" smtClean="0"/>
              <a:t>Název: 		VY_12_INOVACE_1.2.1_ ČJ1,2_35</a:t>
            </a:r>
          </a:p>
          <a:p>
            <a:r>
              <a:rPr lang="cs-CZ" sz="2800" dirty="0" smtClean="0"/>
              <a:t>Téma:		Roční doby, pranostiky, bouřka.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08370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003232" cy="5073427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2400" dirty="0" smtClean="0"/>
              <a:t>Tyto pracovní listy  se věnují roku jako stále se opakující časové jednotce, kdy se střídají čtyři roční období a dvanáct měsíců.</a:t>
            </a:r>
          </a:p>
          <a:p>
            <a:pPr marL="0" indent="0" algn="just">
              <a:buNone/>
            </a:pPr>
            <a:endParaRPr lang="cs-CZ" sz="2400" dirty="0" smtClean="0"/>
          </a:p>
          <a:p>
            <a:pPr algn="just"/>
            <a:r>
              <a:rPr lang="cs-CZ" sz="2400" dirty="0" smtClean="0"/>
              <a:t>Tematicky jsou zde zařazeny pranostiky. Žáci je mají </a:t>
            </a:r>
            <a:r>
              <a:rPr lang="cs-CZ" sz="2400" dirty="0" smtClean="0"/>
              <a:t>                     po </a:t>
            </a:r>
            <a:r>
              <a:rPr lang="cs-CZ" sz="2400" dirty="0" smtClean="0"/>
              <a:t>přečtení přiřadit k jednomu ze čtyř ročních období.</a:t>
            </a:r>
          </a:p>
          <a:p>
            <a:pPr marL="0" indent="0" algn="just">
              <a:buNone/>
            </a:pPr>
            <a:endParaRPr lang="cs-CZ" sz="2400" dirty="0"/>
          </a:p>
          <a:p>
            <a:pPr algn="just"/>
            <a:r>
              <a:rPr lang="cs-CZ" sz="2400" dirty="0" smtClean="0"/>
              <a:t>Závěrečný pracovní list svým obsahem připomíná blížící se letní prázdniny a nebezpečí při bouřce. </a:t>
            </a:r>
          </a:p>
          <a:p>
            <a:pPr marL="0" indent="0" algn="just">
              <a:buNone/>
            </a:pPr>
            <a:endParaRPr lang="cs-CZ" sz="2400" dirty="0"/>
          </a:p>
          <a:p>
            <a:pPr algn="just"/>
            <a:r>
              <a:rPr lang="cs-CZ" sz="2400" dirty="0" smtClean="0"/>
              <a:t>K pracovnímu listu určenému k samostatné nebo skupinové práci náleží řešení zpracované pro prezentaci na interaktivní tabuli. </a:t>
            </a:r>
          </a:p>
          <a:p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7217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077" y="73622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   Rok má 12 měsíců. Umíš je                         vyjmenovat? Říkej.</a:t>
            </a:r>
            <a:endParaRPr lang="cs-CZ" sz="2400" dirty="0"/>
          </a:p>
        </p:txBody>
      </p:sp>
      <p:pic>
        <p:nvPicPr>
          <p:cNvPr id="1027" name="Picture 3" descr="C:\Users\Hana\AppData\Local\Microsoft\Windows\Temporary Internet Files\Content.IE5\36Q9D0YU\MP9004424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8111" y="2355154"/>
            <a:ext cx="1794970" cy="137297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a\AppData\Local\Microsoft\Windows\Temporary Internet Files\Content.IE5\JDHMGB1G\MP9004337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28083" y="355893"/>
            <a:ext cx="1836201" cy="117190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a\AppData\Local\Microsoft\Windows\Temporary Internet Files\Content.IE5\YYK0WM67\MP9004228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3241" y="5199273"/>
            <a:ext cx="1990165" cy="13262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ana\AppData\Local\Microsoft\Windows\Temporary Internet Files\Content.IE5\O629NFU8\MP9004483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9637" y="1199666"/>
            <a:ext cx="1716199" cy="122080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ana\AppData\Local\Microsoft\Windows\Temporary Internet Files\Content.IE5\36Q9D0YU\MP9002553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3406" y="4815380"/>
            <a:ext cx="2166980" cy="142659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ana\AppData\Local\Microsoft\Windows\Temporary Internet Files\Content.IE5\O629NFU8\MC9004238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0987" y="3663757"/>
            <a:ext cx="1238172" cy="120824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Hana\AppData\Local\Microsoft\Windows\Temporary Internet Files\Content.IE5\SRVBK8WR\MP90044848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7723" y="318655"/>
            <a:ext cx="2005402" cy="133693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Hana\AppData\Local\Microsoft\Windows\Temporary Internet Files\Content.IE5\7C1KYFX3\MP90042531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077" y="3070360"/>
            <a:ext cx="1815751" cy="13756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Hana\AppData\Local\Microsoft\Windows\Temporary Internet Files\Content.IE5\YYK0WM67\MP90039965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589" y="1527802"/>
            <a:ext cx="1942439" cy="139396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Hana\AppData\Local\Microsoft\Windows\Temporary Internet Files\Content.IE5\K69VQYQ2\MP90042767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0853" y="153013"/>
            <a:ext cx="1979236" cy="131742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Hana\AppData\Local\Microsoft\Windows\Temporary Internet Files\Content.IE5\SRVBK8WR\MP90022771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9238" y="5262785"/>
            <a:ext cx="1869935" cy="124039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Hana\AppData\Local\Microsoft\Windows\Temporary Internet Files\Content.IE5\G7JM31I2\MP900430479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25370" y="4076214"/>
            <a:ext cx="820466" cy="82046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Hana\AppData\Local\Microsoft\Windows\Temporary Internet Files\Content.IE5\XZIJI8UI\MP900426625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562" y="4646051"/>
            <a:ext cx="1877545" cy="136193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682575" y="1476859"/>
            <a:ext cx="468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7217" y="128577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56490" y="153421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 flipH="1">
            <a:off x="7060987" y="1988840"/>
            <a:ext cx="103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35835" y="2126557"/>
            <a:ext cx="450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37025" y="3041643"/>
            <a:ext cx="432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 flipH="1">
            <a:off x="6844963" y="4105213"/>
            <a:ext cx="492825" cy="381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43406" y="4872006"/>
            <a:ext cx="371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17425" y="5078118"/>
            <a:ext cx="401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 flipH="1">
            <a:off x="3248115" y="5026362"/>
            <a:ext cx="263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106696" y="4639775"/>
            <a:ext cx="575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 flipH="1">
            <a:off x="1899580" y="3543467"/>
            <a:ext cx="4596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 flipH="1">
            <a:off x="1943828" y="2355154"/>
            <a:ext cx="571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061" name="Zástupný symbol pro obsah 1060"/>
          <p:cNvSpPr>
            <a:spLocks noGrp="1"/>
          </p:cNvSpPr>
          <p:nvPr>
            <p:ph idx="1"/>
          </p:nvPr>
        </p:nvSpPr>
        <p:spPr>
          <a:xfrm flipH="1" flipV="1">
            <a:off x="9828583" y="789709"/>
            <a:ext cx="396070" cy="373734"/>
          </a:xfrm>
        </p:spPr>
        <p:txBody>
          <a:bodyPr>
            <a:normAutofit fontScale="70000" lnSpcReduction="20000"/>
          </a:bodyPr>
          <a:lstStyle/>
          <a:p>
            <a:endParaRPr lang="cs-CZ" dirty="0"/>
          </a:p>
        </p:txBody>
      </p:sp>
      <p:pic>
        <p:nvPicPr>
          <p:cNvPr id="1062" name="Picture 37" descr="C:\Users\Hana\AppData\Local\Microsoft\Windows\Temporary Internet Files\Content.IE5\YYK0WM67\MC90041246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6267" y="1623280"/>
            <a:ext cx="3061580" cy="3007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79505" y="4540604"/>
            <a:ext cx="1201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výborně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562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000"/>
                            </p:stCondLst>
                            <p:childTnLst>
                              <p:par>
                                <p:cTn id="5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90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0"/>
                            </p:stCondLst>
                            <p:childTnLst>
                              <p:par>
                                <p:cTn id="7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100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1000"/>
                                        <p:tgtEl>
                                          <p:spTgt spid="1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5" grpId="0"/>
      <p:bldP spid="17" grpId="0"/>
      <p:bldP spid="18" grpId="0"/>
      <p:bldP spid="21" grpId="0"/>
      <p:bldP spid="23" grpId="0"/>
      <p:bldP spid="24" grpId="0"/>
      <p:bldP spid="26" grpId="0"/>
      <p:bldP spid="27" grpId="0"/>
      <p:bldP spid="30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Rok má čtyři roční doby ( období ). Zopakuj si je.</a:t>
            </a:r>
            <a:endParaRPr lang="cs-CZ" sz="2400" dirty="0"/>
          </a:p>
        </p:txBody>
      </p:sp>
      <p:pic>
        <p:nvPicPr>
          <p:cNvPr id="1026" name="Picture 2" descr="C:\Users\Hana\AppData\Local\Microsoft\Windows\Temporary Internet Files\Content.IE5\36Q9D0YU\MC9003383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8143" y="476927"/>
            <a:ext cx="1481328" cy="182057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Hana\AppData\Local\Microsoft\Windows\Temporary Internet Files\Content.IE5\ZRLIDS1G\MC900280805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6672"/>
            <a:ext cx="1865014" cy="175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Hana\AppData\Local\Microsoft\Windows\Temporary Internet Files\Content.IE5\WLK3XNVV\MC9002377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2039" y="2204864"/>
            <a:ext cx="1872208" cy="1115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5" descr="C:\Users\Hana\AppData\Local\Microsoft\Windows\Temporary Internet Files\Content.IE5\AUO00YTA\MC9004151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4550" y="4921481"/>
            <a:ext cx="1874921" cy="1540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2" descr="C:\Users\Hana\AppData\Local\Microsoft\Windows\Temporary Internet Files\Content.IE5\O8PYBGKM\MC9000235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9564" y="3501009"/>
            <a:ext cx="2148246" cy="142047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3" descr="C:\Users\Hana\AppData\Local\Microsoft\Windows\Temporary Internet Files\Content.IE5\JDHMGB1G\MC9004080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1740" y="5078809"/>
            <a:ext cx="1597651" cy="1391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36Q9D0YU\MC9003573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713" y="4744421"/>
            <a:ext cx="142646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a\AppData\Local\Microsoft\Windows\Temporary Internet Files\Content.IE5\YYK0WM67\MP90031378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674" y="3621421"/>
            <a:ext cx="2038771" cy="136257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na\AppData\Local\Microsoft\Windows\Temporary Internet Files\Content.IE5\8QD3VPXL\MP90040111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7655" y="5002484"/>
            <a:ext cx="1929638" cy="154371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ana\AppData\Local\Microsoft\Windows\Temporary Internet Files\Content.IE5\36Q9D0YU\MC90002286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050" y="296317"/>
            <a:ext cx="1385308" cy="154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ana\AppData\Local\Microsoft\Windows\Temporary Internet Files\Content.IE5\SRVBK8WR\MC90039644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113" y="1854916"/>
            <a:ext cx="1596542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Hana\AppData\Local\Microsoft\Windows\Temporary Internet Files\Content.IE5\K69VQYQ2\MC90041059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4774" y="606233"/>
            <a:ext cx="1463437" cy="1561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57847" y="2470327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JARO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57847" y="4665047"/>
            <a:ext cx="1309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LÉTO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75559" y="4681491"/>
            <a:ext cx="1131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PODZIM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87751" y="238053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ZIMA</a:t>
            </a:r>
            <a:endParaRPr lang="cs-CZ" dirty="0"/>
          </a:p>
        </p:txBody>
      </p:sp>
      <p:pic>
        <p:nvPicPr>
          <p:cNvPr id="1046" name="Picture 22" descr="C:\Users\Hana\AppData\Local\Microsoft\Windows\Temporary Internet Files\Content.IE5\ZRLIDS1G\MC900232180[2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9080" y="2090048"/>
            <a:ext cx="2418396" cy="2297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500082" y="2470327"/>
            <a:ext cx="947045" cy="36933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500082" y="4625464"/>
            <a:ext cx="947045" cy="39701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216737" y="4665047"/>
            <a:ext cx="1002343" cy="413762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216737" y="2380534"/>
            <a:ext cx="1090296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747293" y="4387816"/>
            <a:ext cx="248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5257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500"/>
                            </p:stCondLst>
                            <p:childTnLst>
                              <p:par>
                                <p:cTn id="6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500"/>
                            </p:stCondLst>
                            <p:childTnLst>
                              <p:par>
                                <p:cTn id="69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750"/>
                            </p:stCondLst>
                            <p:childTnLst>
                              <p:par>
                                <p:cTn id="73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000"/>
                            </p:stCondLst>
                            <p:childTnLst>
                              <p:par>
                                <p:cTn id="82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500"/>
                            </p:stCondLst>
                            <p:childTnLst>
                              <p:par>
                                <p:cTn id="88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3500"/>
                            </p:stCondLst>
                            <p:childTnLst>
                              <p:par>
                                <p:cTn id="92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4500"/>
                            </p:stCondLst>
                            <p:childTnLst>
                              <p:par>
                                <p:cTn id="96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3" grpId="0"/>
      <p:bldP spid="9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0617" y="116632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Něco z lidových moudrostí, kterým se říká pranostiky. PL.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828584" y="1205462"/>
            <a:ext cx="432048" cy="98851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016" y="476672"/>
            <a:ext cx="83354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Přečti si pranostiku a zkus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uhodnout,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k jakému ročnímu období se váže. Zapiš do okýnek za větami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 		J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jako jaro,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jako léto,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jako podzim nebo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jako zima.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289477"/>
            <a:ext cx="608946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Listopadové hřmění pšenici ve zlato změní.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Kateřina na ledě, Vánoce na blátě.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Svatá Anna, chladna zrána, pšenku žala.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Mokrý máj – v stodole ráj.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Ryje-li krtek v lednu, skončí zima v květnu.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Měsíc červen voní deštěm.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Spadne-li v říjnu listí, bude mokrá zima.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Březen - za kamna vlezem,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duben - ještě tam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budem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 červenec neuvaří, to srpen nedopeče.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 svaté Barboře ležívá sníh už na dvoře.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Když na Dušičky jasné počasí panuje,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příchod zimy to oznamuje.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Kolik mlh v březnu, tolik lijavců v roce. ___ 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16" descr="C:\Users\Hana\AppData\Local\Microsoft\Windows\Temporary Internet Files\Content.IE5\TKF9H1P3\MC900370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7505" y="1071822"/>
            <a:ext cx="686619" cy="1371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Hana\AppData\Local\Microsoft\Windows\Temporary Internet Files\Content.IE5\7C1KYFX3\MC900413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8561" y="4653136"/>
            <a:ext cx="1043253" cy="876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Hana\AppData\Local\Microsoft\Windows\Temporary Internet Files\Content.IE5\K69VQYQ2\MC90044040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29030" y="2852936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228184" y="128947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168600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 flipH="1">
            <a:off x="5841854" y="2050597"/>
            <a:ext cx="530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2391271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74810" y="3100318"/>
            <a:ext cx="578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850662" y="3522865"/>
            <a:ext cx="5215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49781" y="4229098"/>
            <a:ext cx="253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737250" y="4551030"/>
            <a:ext cx="4909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706647" y="4945745"/>
            <a:ext cx="5215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121764" y="5661457"/>
            <a:ext cx="6314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737250" y="5964088"/>
            <a:ext cx="651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4409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0617" y="116632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Něco z lidových moudrostí, kterým se říká pranostiky. Řešení PL.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828584" y="1205462"/>
            <a:ext cx="432048" cy="98851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016" y="476672"/>
            <a:ext cx="83354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Přečti si pranostiku a zkus uhodnout k jakému ročnímu období se váže. Zapiš do okýnek za větami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 		J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jako jaro,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jako léto,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jako podzim nebo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jako zima.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289477"/>
            <a:ext cx="608946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Listopadové hřmění pšenici ve zlato změní.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Kateřina na ledě, Vánoce na blátě.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Svatá Anna, chladna zrána, pšenku žala.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Mokrý máj – v stodole ráj.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Ryje-li krtek v lednu, skončí zima v květnu.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Měsíc červen voní deštěm.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Spadne-li v říjnu listí, bude mokrá zima.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Březen - za kamna vlezem,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duben - ještě tam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budem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 červenec neuvaří, to srpen nedopeče.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 svaté Barboře ležívá sníh na dvoře.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Když na Dušičky jasné počasí panuje,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příchod zimy to oznamuje. 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Kolik mlh v březnu, tolik lijavců v roce. ___ 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16" descr="C:\Users\Hana\AppData\Local\Microsoft\Windows\Temporary Internet Files\Content.IE5\TKF9H1P3\MC900370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7505" y="1071822"/>
            <a:ext cx="686619" cy="1371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Hana\AppData\Local\Microsoft\Windows\Temporary Internet Files\Content.IE5\7C1KYFX3\MC900413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8561" y="4653136"/>
            <a:ext cx="1043253" cy="876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Hana\AppData\Local\Microsoft\Windows\Temporary Internet Files\Content.IE5\K69VQYQ2\MC90044040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29030" y="2852936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228184" y="1289477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168600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Z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 flipH="1">
            <a:off x="5841854" y="2050597"/>
            <a:ext cx="530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L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2391271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34178" y="2763927"/>
            <a:ext cx="328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74810" y="3100318"/>
            <a:ext cx="578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850662" y="3522865"/>
            <a:ext cx="5215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49781" y="4229098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J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737250" y="4551030"/>
            <a:ext cx="4909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L 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61180" y="4945745"/>
            <a:ext cx="5215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Z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121764" y="5661457"/>
            <a:ext cx="6314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P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737250" y="5964088"/>
            <a:ext cx="651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J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54194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9" grpId="0"/>
      <p:bldP spid="10" grpId="0"/>
      <p:bldP spid="11" grpId="0"/>
      <p:bldP spid="12" grpId="0"/>
      <p:bldP spid="14" grpId="0"/>
      <p:bldP spid="23" grpId="0"/>
      <p:bldP spid="24" grpId="0"/>
      <p:bldP spid="25" grpId="0"/>
      <p:bldP spid="27" grpId="0"/>
      <p:bldP spid="29" grpId="0"/>
      <p:bldP spid="30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206" y="121446"/>
            <a:ext cx="8229600" cy="41805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                      Letní bouřka.</a:t>
            </a:r>
            <a:endParaRPr lang="cs-CZ" sz="2800" dirty="0"/>
          </a:p>
        </p:txBody>
      </p:sp>
      <p:pic>
        <p:nvPicPr>
          <p:cNvPr id="1029" name="Picture 5" descr="C:\Users\Hana\AppData\Local\Microsoft\Windows\Temporary Internet Files\Content.IE5\O629NFU8\MC900431597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6795" y="111631"/>
            <a:ext cx="1062286" cy="1062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TKF9H1P3\MC90044040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1277" y="7949"/>
            <a:ext cx="1334259" cy="133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na\AppData\Local\Microsoft\Windows\Temporary Internet Files\Content.IE5\ZRLIDS1G\MC9004124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32809"/>
            <a:ext cx="936104" cy="91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8195" y="1500784"/>
            <a:ext cx="8048003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 krásný letní den.  Na modré obloze svítilo sluníčko už od samého rána. Po snídani připravila maminka svačiny, ručníky, opalovací krémy a plavky. Tatínek dal do auta deky, nafukovací kruhy a balóny. Vyrazili jsme na koupaliště za městem. Jsou tam bazény, sprchy,  skluzavky a tobogán.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Bylo tam dnes mnoho lidí z města i z blízkého okolí. Na dnešní den jsme se dlouho těšili. Trochu jsme plavali a potápěli se.  Tatínek nebo maminka byli stále nablízku. Brzy jsme měli z toho dovádění pořádný hlad. Po svačině nám šel tatínek koupit zmrzlinu a pití. Než se vrátil, začal foukat vítr. Foukal tak silně, že nám odnesl balón. A nejen nám. Víc věcí začalo poletovat všude kolem. Náhle se obloha zatáhla a sluníčko zmizelo za černými mraky.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Všichni lidé začali hned balit své věci a spěchali pryč. Vtom se zablesklo a následoval ohlušující hrom. Spustil se liják. Navrhla jsem, abychom se šli schovat pod nedaleký strom. Tatínek mi však vysvětlil, že to je velmi nebezpečné. Bouřku jsme přečkali raději v bezpečí restaurace. Jak rychle přišla, tak zase odešla a opět vysvitlo sluníčko.	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Otázka: 	Proč je nebezpečné schovat se při bouřce pod strom? Co myslíš? 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7" name="Picture 13" descr="C:\Users\Hana\AppData\Local\Microsoft\Windows\Temporary Internet Files\Content.IE5\7C1KYFX3\MC9000234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7157"/>
            <a:ext cx="1177283" cy="1497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ana\AppData\Local\Microsoft\Windows\Temporary Internet Files\Content.IE5\G7JM31I2\MC9002501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21446"/>
            <a:ext cx="864096" cy="1172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2" descr="C:\Users\Hana\AppData\Local\Microsoft\Windows\Temporary Internet Files\Content.IE5\O8PYBGKM\MC9000235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6660" y="634886"/>
            <a:ext cx="1512168" cy="99988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73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smtClean="0"/>
              <a:t>     Použitý </a:t>
            </a:r>
            <a:r>
              <a:rPr lang="cs-CZ" sz="2800" dirty="0" smtClean="0"/>
              <a:t>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842613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461</Words>
  <Application>Microsoft Office PowerPoint</Application>
  <PresentationFormat>Předvádění na obrazovce (4:3)</PresentationFormat>
  <Paragraphs>99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 Anotace:</vt:lpstr>
      <vt:lpstr>   Rok má 12 měsíců. Umíš je                         vyjmenovat? Říkej.</vt:lpstr>
      <vt:lpstr>Rok má čtyři roční doby ( období ). Zopakuj si je.</vt:lpstr>
      <vt:lpstr>Něco z lidových moudrostí, kterým se říká pranostiky. PL. </vt:lpstr>
      <vt:lpstr>Něco z lidových moudrostí, kterým se říká pranostiky. Řešení PL. </vt:lpstr>
      <vt:lpstr>                      Letní bouřka.</vt:lpstr>
      <vt:lpstr>     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32</cp:revision>
  <dcterms:created xsi:type="dcterms:W3CDTF">2013-05-13T18:15:50Z</dcterms:created>
  <dcterms:modified xsi:type="dcterms:W3CDTF">2013-05-26T12:15:53Z</dcterms:modified>
</cp:coreProperties>
</file>