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69" r:id="rId4"/>
    <p:sldId id="270" r:id="rId5"/>
    <p:sldId id="257" r:id="rId6"/>
    <p:sldId id="258" r:id="rId7"/>
    <p:sldId id="259" r:id="rId8"/>
    <p:sldId id="263" r:id="rId9"/>
    <p:sldId id="264" r:id="rId10"/>
    <p:sldId id="265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1537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2537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1349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791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01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1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5642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6920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6761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3385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635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xmlns="" val="1410176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xmlns="" val="547467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C671D8-DD4F-4FF2-9D7F-7A886AD0373A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CDFDB-7522-4503-9F2B-D844D2C2E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932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květen 2013</a:t>
            </a:r>
          </a:p>
          <a:p>
            <a:r>
              <a:rPr lang="cs-CZ" sz="2800" dirty="0" smtClean="0"/>
              <a:t>Název: 		VY_12_INOVACE_1.2.1_ ČJ1,2_36</a:t>
            </a:r>
          </a:p>
          <a:p>
            <a:r>
              <a:rPr lang="cs-CZ" sz="2800" dirty="0" smtClean="0"/>
              <a:t>Téma:		Lidová rčení, úsloví</a:t>
            </a:r>
            <a:r>
              <a:rPr lang="cs-CZ" sz="2800" dirty="0"/>
              <a:t> </a:t>
            </a:r>
            <a:r>
              <a:rPr lang="cs-CZ" sz="2800" dirty="0" smtClean="0"/>
              <a:t> a pořekadla.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8749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003232" cy="5073427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Tyto pracovní listy  se věnují lidovým úslovím a pořekadlům.</a:t>
            </a:r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Nejprve žáci přiřazují rčení s jeho popisem, vyjádřeným jinými slovy. Mohou buď spojovat tužkou, nebo je lze rozstříhat  a skládat k sobě. </a:t>
            </a:r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Závěrečný pracovní list vyjadřuje některá rčení pomocí obrázku a žáci je po přečtení opět přiřazují do dvojic.</a:t>
            </a:r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K pracovnímu listu určenému k samostatné nebo skupinové práci náleží vždy řešení zpracované pro prezentaci </a:t>
            </a:r>
            <a:r>
              <a:rPr lang="cs-CZ" sz="2400" dirty="0" smtClean="0"/>
              <a:t>                         na </a:t>
            </a:r>
            <a:r>
              <a:rPr lang="cs-CZ" sz="2400" dirty="0" smtClean="0"/>
              <a:t>interaktivní tabuli. 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906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Lidová  rčení a  úsloví. PL.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58847784"/>
              </p:ext>
            </p:extLst>
          </p:nvPr>
        </p:nvGraphicFramePr>
        <p:xfrm>
          <a:off x="395537" y="2348879"/>
          <a:ext cx="3528392" cy="4171457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528392"/>
              </a:tblGrid>
              <a:tr h="8529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Bez práce nejsou koláče.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06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 tě nepálí, nehas.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7338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Sytý hladovému nevěří.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29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lže, ten krade.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29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Láska hory přenáší.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69269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Lidové rčení nebo také úsloví je slovní spojení, kdy původní význam slov není chápán doslovně, ale jen jako podobnost. </a:t>
            </a:r>
            <a:endParaRPr lang="cs-CZ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612377"/>
            <a:ext cx="6834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úsloví v levém sloupečku a z pravého vyber jejich pravý význam.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43845408"/>
              </p:ext>
            </p:extLst>
          </p:nvPr>
        </p:nvGraphicFramePr>
        <p:xfrm>
          <a:off x="5056908" y="2327565"/>
          <a:ext cx="3835572" cy="4164614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835572"/>
              </a:tblGrid>
              <a:tr h="8572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Najedený člověk nedůvěřuje tomu, který má hlad.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572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miluje, dokáže vykonat mnoho pro svou lásku.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7356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nepomáhá druhým při práci, bude mít hlad.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572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Nepleť se do věcí, které se tě netýkají.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572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nemluví pravdu, často bere cizí věci.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</a:tbl>
          </a:graphicData>
        </a:graphic>
      </p:graphicFrame>
      <p:pic>
        <p:nvPicPr>
          <p:cNvPr id="1027" name="Picture 3" descr="C:\Users\Hana\AppData\Local\Microsoft\Windows\Temporary Internet Files\Content.IE5\WLK3XNVV\MC900347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807" y="1087762"/>
            <a:ext cx="794727" cy="104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TKF9H1P3\MC900287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087763"/>
            <a:ext cx="868801" cy="104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853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Lidová  rčení a  úsloví. Řešení PL.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84836425"/>
              </p:ext>
            </p:extLst>
          </p:nvPr>
        </p:nvGraphicFramePr>
        <p:xfrm>
          <a:off x="459807" y="2348879"/>
          <a:ext cx="3392113" cy="4269112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392113"/>
              </a:tblGrid>
              <a:tr h="85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Bez práce nejsou koláče.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73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 tě nepálí, nehas.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324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Sytý hladovému nevěří.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lže, ten i krade.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  <a:tr h="85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Láska hory přenáší.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69269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Lidové rčení nebo také úsloví je slovní spojení, kdy původní význam slov není chápán doslovně, ale jen jako podobnost. </a:t>
            </a:r>
            <a:endParaRPr lang="cs-CZ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612377"/>
            <a:ext cx="6834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úsloví v levém sloupečku a z pravého vyber jejich pravý význam.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3343455"/>
              </p:ext>
            </p:extLst>
          </p:nvPr>
        </p:nvGraphicFramePr>
        <p:xfrm>
          <a:off x="5139031" y="2348881"/>
          <a:ext cx="3753449" cy="426911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753449"/>
              </a:tblGrid>
              <a:tr h="862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Najedený člověk nedůvěřuje tomu, který má hlad.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62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miluje, dokáže vykonat mnoho pro svou lásku.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1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nepracuje, ať nejí.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62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Nepleť se do věcí, které se tě netýkají.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  <a:tr h="862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nemluví pravdu, často bere cizí věci.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1" marB="45701" horzOverflow="overflow"/>
                </a:tc>
              </a:tr>
            </a:tbl>
          </a:graphicData>
        </a:graphic>
      </p:graphicFrame>
      <p:pic>
        <p:nvPicPr>
          <p:cNvPr id="1027" name="Picture 3" descr="C:\Users\Hana\AppData\Local\Microsoft\Windows\Temporary Internet Files\Content.IE5\WLK3XNVV\MC900347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807" y="1087762"/>
            <a:ext cx="794727" cy="104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TKF9H1P3\MC900287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087763"/>
            <a:ext cx="868801" cy="104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>
            <a:endCxn id="8" idx="1"/>
          </p:cNvCxnSpPr>
          <p:nvPr/>
        </p:nvCxnSpPr>
        <p:spPr>
          <a:xfrm>
            <a:off x="3850474" y="2718393"/>
            <a:ext cx="1288557" cy="17650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37624" y="3598618"/>
            <a:ext cx="1301407" cy="177459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7" idx="3"/>
          </p:cNvCxnSpPr>
          <p:nvPr/>
        </p:nvCxnSpPr>
        <p:spPr>
          <a:xfrm flipH="1">
            <a:off x="3851920" y="2798618"/>
            <a:ext cx="1274262" cy="168481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837624" y="5157192"/>
            <a:ext cx="1301407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851920" y="3598618"/>
            <a:ext cx="1261960" cy="263869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20297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Lidová rčení a úsloví. Pokračování. PL.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943308"/>
              </p:ext>
            </p:extLst>
          </p:nvPr>
        </p:nvGraphicFramePr>
        <p:xfrm>
          <a:off x="395536" y="1338033"/>
          <a:ext cx="3456383" cy="4679849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456383"/>
              </a:tblGrid>
              <a:tr h="962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Chytrost nejsou žádné čáry.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8764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Vrána k vráně sedá.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962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Líná huba – holé neštěstí.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8764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 je šeptem, to je čertem.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1001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Jak si kdo ustele, tak si i lehne.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0387792"/>
              </p:ext>
            </p:extLst>
          </p:nvPr>
        </p:nvGraphicFramePr>
        <p:xfrm>
          <a:off x="5148064" y="1340768"/>
          <a:ext cx="3600400" cy="4677572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600400"/>
              </a:tblGrid>
              <a:tr h="968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Když něčemu nerozumíš, nestyď se a ptej se.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Když se ti něco nelíbí, řekni to nahlas a přímo.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se učí a snaží, hodně toho bude vědět a znát.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Jak si co zařídíš, takové to budeš mít.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Kamarádi mívají společné zájmy.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49538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Lidová rčení a úsloví. Pokračování. Řešení PL.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49339175"/>
              </p:ext>
            </p:extLst>
          </p:nvPr>
        </p:nvGraphicFramePr>
        <p:xfrm>
          <a:off x="395536" y="1338033"/>
          <a:ext cx="3456383" cy="4679849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3456383"/>
              </a:tblGrid>
              <a:tr h="962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Chytrost nejsou žádné čáry.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8764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Vrána k vráně sedá.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9625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Líná huba – holé neštěstí.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8764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 je šeptem, to je čertem.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  <a:tr h="10018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Jak si kdo ustele, tak si i lehne.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32" marB="45732" horzOverflow="overflow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6226380"/>
              </p:ext>
            </p:extLst>
          </p:nvPr>
        </p:nvGraphicFramePr>
        <p:xfrm>
          <a:off x="5148064" y="1340768"/>
          <a:ext cx="3600400" cy="4677572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3600400"/>
              </a:tblGrid>
              <a:tr h="968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Když něčemu nerozumíš, nestyď se a ptej se.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Když se ti něco nelíbí, řekni to nahlas a přímo.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Kdo se pilně učí a snaží, hodně toho bude vědět a znát.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Jak si co zařídíš, takové to budeš mít.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  <a:tr h="927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Kamarádi mívají společné zájmy.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6" marB="45706" horzOverflow="overflow"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3851920" y="2708920"/>
            <a:ext cx="1296144" cy="2808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851920" y="4509120"/>
            <a:ext cx="1296144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851920" y="2708920"/>
            <a:ext cx="1296144" cy="194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851920" y="1844824"/>
            <a:ext cx="1296144" cy="18362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5" idx="1"/>
          </p:cNvCxnSpPr>
          <p:nvPr/>
        </p:nvCxnSpPr>
        <p:spPr>
          <a:xfrm flipH="1" flipV="1">
            <a:off x="3851920" y="1844824"/>
            <a:ext cx="1296144" cy="183473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2824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Hana\AppData\Local\Microsoft\Windows\Temporary Internet Files\Content.IE5\ZRLIDS1G\MC900301236[1].wmf" hidden="1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4725" y="1700213"/>
            <a:ext cx="1819275" cy="17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Hana\AppData\Local\Microsoft\Windows\Temporary Internet Files\Content.IE5\SRVBK8WR\MC900231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28536"/>
            <a:ext cx="1052649" cy="117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Hana\AppData\Local\Microsoft\Windows\Temporary Internet Files\Content.IE5\ZRLIDS1G\MC900301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5886" y="3091964"/>
            <a:ext cx="1121254" cy="109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K69VQYQ2\MC9003503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0726" y="4455000"/>
            <a:ext cx="790281" cy="71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JDHMGB1G\MC900251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8983" y="4288899"/>
            <a:ext cx="815377" cy="111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JDHMGB1G\MC900358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873" y="3126779"/>
            <a:ext cx="800920" cy="9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WLK3XNVV\MC9003710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873" y="5290402"/>
            <a:ext cx="959149" cy="101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AUO00YTA\MC9004118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6809" y="5517233"/>
            <a:ext cx="837713" cy="96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36Q9D0YU\MC9003914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6480" y="1828536"/>
            <a:ext cx="844952" cy="114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ana\AppData\Local\Microsoft\Windows\Temporary Internet Files\Content.IE5\SRVBK8WR\MC9002956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3487" y="754594"/>
            <a:ext cx="1236820" cy="98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C:\Users\Hana\AppData\Local\Microsoft\Windows\Temporary Internet Files\Content.IE5\7C1KYFX3\MC90041303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210" y="754594"/>
            <a:ext cx="996476" cy="112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0523" y="260648"/>
            <a:ext cx="8211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Přečti si úsloví ( rčení) čili pořekadlo a spoj s obrázkem, který ho nejlépe vystihuje. PL.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3876450"/>
              </p:ext>
            </p:extLst>
          </p:nvPr>
        </p:nvGraphicFramePr>
        <p:xfrm>
          <a:off x="5940152" y="908720"/>
          <a:ext cx="2952328" cy="535353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952328"/>
              </a:tblGrid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000" b="0" dirty="0" smtClean="0"/>
                        <a:t>Dvakrát </a:t>
                      </a:r>
                      <a:r>
                        <a:rPr lang="cs-CZ" sz="2000" b="0" baseline="0" dirty="0" smtClean="0"/>
                        <a:t> měř,  jednou  řež.</a:t>
                      </a:r>
                      <a:endParaRPr lang="cs-CZ" sz="2000" b="0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Komu  se  nelení,  tomu  se  zelení.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Láska  hory  přenáší.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r>
                        <a:rPr lang="cs-CZ" dirty="0" smtClean="0"/>
                        <a:t>Tak  dlouho  se  chodí  se džbánem pro vodu, až se  ucho  utrhne. 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Jablko</a:t>
                      </a:r>
                      <a:r>
                        <a:rPr lang="cs-CZ" baseline="0" dirty="0" smtClean="0"/>
                        <a:t>  nepadá  daleko  od stromu.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64064342"/>
              </p:ext>
            </p:extLst>
          </p:nvPr>
        </p:nvGraphicFramePr>
        <p:xfrm>
          <a:off x="323528" y="948284"/>
          <a:ext cx="2855722" cy="532859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855722"/>
              </a:tblGrid>
              <a:tr h="1065718">
                <a:tc>
                  <a:txBody>
                    <a:bodyPr/>
                    <a:lstStyle/>
                    <a:p>
                      <a:endParaRPr lang="cs-CZ" b="0" dirty="0" smtClean="0"/>
                    </a:p>
                    <a:p>
                      <a:r>
                        <a:rPr lang="cs-CZ" b="0" dirty="0" smtClean="0"/>
                        <a:t>Práce </a:t>
                      </a:r>
                      <a:r>
                        <a:rPr lang="cs-CZ" b="0" baseline="0" dirty="0" smtClean="0"/>
                        <a:t> kvapná  málo  platná.</a:t>
                      </a:r>
                    </a:p>
                    <a:p>
                      <a:endParaRPr lang="cs-CZ" b="0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  jídlem  roste  chuť.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Lepší  vrabec  v  hrsti  nežli holub  na  střeše.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Kdo  seje  vítr,  sklízí  bouři.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Kam  vítr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tam  plášť.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xmlns="" val="29741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Hana\AppData\Local\Microsoft\Windows\Temporary Internet Files\Content.IE5\ZRLIDS1G\MC900301236[1].wmf" hidden="1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4725" y="1700213"/>
            <a:ext cx="1819275" cy="17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Hana\AppData\Local\Microsoft\Windows\Temporary Internet Files\Content.IE5\SRVBK8WR\MC900231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28536"/>
            <a:ext cx="1052649" cy="1177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Hana\AppData\Local\Microsoft\Windows\Temporary Internet Files\Content.IE5\ZRLIDS1G\MC900301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6182" y="3111289"/>
            <a:ext cx="1121254" cy="109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K69VQYQ2\MC9003503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0726" y="4455000"/>
            <a:ext cx="790281" cy="71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JDHMGB1G\MC9002510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8983" y="4288899"/>
            <a:ext cx="815377" cy="1114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\AppData\Local\Microsoft\Windows\Temporary Internet Files\Content.IE5\JDHMGB1G\MC900358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7884" y="3099520"/>
            <a:ext cx="800920" cy="9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WLK3XNVV\MC9003710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873" y="5290402"/>
            <a:ext cx="959149" cy="101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AUO00YTA\MC9004118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6809" y="5517233"/>
            <a:ext cx="837713" cy="96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\AppData\Local\Microsoft\Windows\Temporary Internet Files\Content.IE5\36Q9D0YU\MC90039140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6480" y="1828536"/>
            <a:ext cx="844952" cy="114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Hana\AppData\Local\Microsoft\Windows\Temporary Internet Files\Content.IE5\SRVBK8WR\MC90029569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3487" y="754594"/>
            <a:ext cx="1236820" cy="98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C:\Users\Hana\AppData\Local\Microsoft\Windows\Temporary Internet Files\Content.IE5\7C1KYFX3\MC90041303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210" y="754594"/>
            <a:ext cx="996476" cy="112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07656" y="260648"/>
            <a:ext cx="8511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Přečti si úsloví  čili pořekadlo a spoj s obrázkem, který ho nejlépe vystihuje.  Řešení PL.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0087273"/>
              </p:ext>
            </p:extLst>
          </p:nvPr>
        </p:nvGraphicFramePr>
        <p:xfrm>
          <a:off x="5940152" y="908720"/>
          <a:ext cx="2952328" cy="5353535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952328"/>
              </a:tblGrid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000" b="0" dirty="0" smtClean="0"/>
                        <a:t>Dvakrát </a:t>
                      </a:r>
                      <a:r>
                        <a:rPr lang="cs-CZ" sz="2000" b="0" baseline="0" dirty="0" smtClean="0"/>
                        <a:t> měř,  jednou  řež.</a:t>
                      </a:r>
                      <a:endParaRPr lang="cs-CZ" sz="2000" b="0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Komu  se  nelení,  tomu  se  zelení.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Láska  hory  přenáší.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r>
                        <a:rPr lang="cs-CZ" dirty="0" smtClean="0"/>
                        <a:t>Tak  dlouho  se  chodí  se džbánem pro vodu, až se  ucho  utrhne. </a:t>
                      </a:r>
                      <a:endParaRPr lang="cs-CZ" dirty="0"/>
                    </a:p>
                  </a:txBody>
                  <a:tcPr/>
                </a:tc>
              </a:tr>
              <a:tr h="107070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Jablko</a:t>
                      </a:r>
                      <a:r>
                        <a:rPr lang="cs-CZ" baseline="0" dirty="0" smtClean="0"/>
                        <a:t>  nepadá  daleko  od stromu.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3461317"/>
              </p:ext>
            </p:extLst>
          </p:nvPr>
        </p:nvGraphicFramePr>
        <p:xfrm>
          <a:off x="323528" y="948284"/>
          <a:ext cx="2855722" cy="532859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855722"/>
              </a:tblGrid>
              <a:tr h="1065718">
                <a:tc>
                  <a:txBody>
                    <a:bodyPr/>
                    <a:lstStyle/>
                    <a:p>
                      <a:endParaRPr lang="cs-CZ" b="0" dirty="0" smtClean="0"/>
                    </a:p>
                    <a:p>
                      <a:r>
                        <a:rPr lang="cs-CZ" b="0" dirty="0" smtClean="0"/>
                        <a:t>Práce </a:t>
                      </a:r>
                      <a:r>
                        <a:rPr lang="cs-CZ" b="0" baseline="0" dirty="0" smtClean="0"/>
                        <a:t> kvapná  málo  platná.</a:t>
                      </a:r>
                    </a:p>
                    <a:p>
                      <a:endParaRPr lang="cs-CZ" b="0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  jídlem  roste  chuť.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Lepší  vrabec  v  hrsti  nežli holub  na  střeše.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Kdo  seje  vítr,  sklízí  bouři.</a:t>
                      </a:r>
                      <a:endParaRPr lang="cs-CZ" dirty="0"/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Kam  vítr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tam  plášť.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3" name="Přímá spojnice 2"/>
          <p:cNvCxnSpPr/>
          <p:nvPr/>
        </p:nvCxnSpPr>
        <p:spPr>
          <a:xfrm flipH="1" flipV="1">
            <a:off x="3203848" y="1468496"/>
            <a:ext cx="648072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203848" y="1468496"/>
            <a:ext cx="766870" cy="10964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03848" y="3612579"/>
            <a:ext cx="724496" cy="8424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203848" y="3963089"/>
            <a:ext cx="516471" cy="1766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93174" y="4719915"/>
            <a:ext cx="648072" cy="75021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364088" y="1628800"/>
            <a:ext cx="576064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185665" y="2417249"/>
            <a:ext cx="754487" cy="358166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5058956" y="1468496"/>
            <a:ext cx="881196" cy="211699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>
            <a:endCxn id="12" idx="1"/>
          </p:cNvCxnSpPr>
          <p:nvPr/>
        </p:nvCxnSpPr>
        <p:spPr>
          <a:xfrm flipV="1">
            <a:off x="5364088" y="3585487"/>
            <a:ext cx="576064" cy="10676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1034"/>
          <p:cNvCxnSpPr/>
          <p:nvPr/>
        </p:nvCxnSpPr>
        <p:spPr>
          <a:xfrm flipV="1">
            <a:off x="5185665" y="4653135"/>
            <a:ext cx="754487" cy="10760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xmlns="" val="106399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5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5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5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smtClean="0"/>
              <a:t>     Použitý </a:t>
            </a:r>
            <a:r>
              <a:rPr lang="cs-CZ" sz="2800" dirty="0" smtClean="0"/>
              <a:t>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955063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0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55EF92C4-D269-4699-8617-A69B68E9173A}">
  <ds:schemaRefs/>
</ds:datastoreItem>
</file>

<file path=customXml/itemProps2.xml><?xml version="1.0" encoding="utf-8"?>
<ds:datastoreItem xmlns:ds="http://schemas.openxmlformats.org/officeDocument/2006/customXml" ds:itemID="{9F947735-96D2-4B20-8A64-BBF61FFD8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680</Words>
  <Application>Microsoft Office PowerPoint</Application>
  <PresentationFormat>Předvádění na obrazovce (4:3)</PresentationFormat>
  <Paragraphs>126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 Anotace:</vt:lpstr>
      <vt:lpstr>Čtení s porozuměním. Lidová  rčení a  úsloví. PL.</vt:lpstr>
      <vt:lpstr>Čtení s porozuměním. Lidová  rčení a  úsloví. Řešení PL.</vt:lpstr>
      <vt:lpstr>Lidová rčení a úsloví. Pokračování. PL.</vt:lpstr>
      <vt:lpstr>Lidová rčení a úsloví. Pokračování. Řešení PL.</vt:lpstr>
      <vt:lpstr>Snímek 7</vt:lpstr>
      <vt:lpstr>Snímek 8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s porozuměním. Lidová  rčení a  úsloví.</dc:title>
  <dc:creator>Hana</dc:creator>
  <cp:lastModifiedBy>Dum</cp:lastModifiedBy>
  <cp:revision>20</cp:revision>
  <dcterms:created xsi:type="dcterms:W3CDTF">2013-05-25T18:53:31Z</dcterms:created>
  <dcterms:modified xsi:type="dcterms:W3CDTF">2013-05-26T12:17:16Z</dcterms:modified>
</cp:coreProperties>
</file>