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996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XO5T6_ofFOc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eP2sTS0-hc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hyperlink" Target="http://www.youtube.com/watch?v=J7Fq9brpyyU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10438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Nikola Košťálová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VY_32_INOVACE_8A_2_Hospodine, pomiluj 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ny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8A_ČJ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VM byl ověřen 19.9. 2012 v 8.B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významnými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duchovními písněmi, které vznikly na našem území. Mají možnost si písně přečíst i poslechnout a udělat jazykový rozbor staroslověnských textů.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Hospodine, pomiluj </a:t>
            </a:r>
            <a:r>
              <a:rPr lang="cs-CZ" dirty="0" err="1" smtClean="0"/>
              <a:t>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 další duchovní písně</a:t>
            </a:r>
            <a:endParaRPr lang="cs-CZ" sz="4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6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500" b="1" dirty="0" smtClean="0"/>
              <a:t>Duchovní píseň </a:t>
            </a:r>
          </a:p>
          <a:p>
            <a:pPr lvl="1"/>
            <a:r>
              <a:rPr lang="cs-CZ" sz="2800" dirty="0" smtClean="0"/>
              <a:t>vyvinula se z gregoriánského chorálu, </a:t>
            </a:r>
            <a:r>
              <a:rPr lang="cs-CZ" sz="2800" dirty="0" err="1" smtClean="0"/>
              <a:t>literugický</a:t>
            </a:r>
            <a:r>
              <a:rPr lang="cs-CZ" sz="2800" dirty="0" smtClean="0"/>
              <a:t> text.</a:t>
            </a:r>
          </a:p>
          <a:p>
            <a:pPr lvl="1">
              <a:buNone/>
            </a:pPr>
            <a:endParaRPr lang="cs-CZ" sz="2800" dirty="0" smtClean="0"/>
          </a:p>
          <a:p>
            <a:pPr lvl="1"/>
            <a:r>
              <a:rPr lang="cs-CZ" sz="2800" dirty="0" smtClean="0"/>
              <a:t> gregoriánský chorál = jednohlasý, mužský zpěv na </a:t>
            </a:r>
            <a:r>
              <a:rPr lang="cs-CZ" sz="2800" dirty="0" err="1" smtClean="0"/>
              <a:t>litergický</a:t>
            </a:r>
            <a:r>
              <a:rPr lang="cs-CZ" sz="2800" dirty="0" smtClean="0"/>
              <a:t> text.</a:t>
            </a:r>
          </a:p>
          <a:p>
            <a:pPr lvl="1">
              <a:buNone/>
            </a:pPr>
            <a:endParaRPr lang="cs-CZ" sz="2800" dirty="0" smtClean="0"/>
          </a:p>
          <a:p>
            <a:pPr lvl="1"/>
            <a:r>
              <a:rPr lang="cs-CZ" sz="2800" dirty="0" smtClean="0"/>
              <a:t> nejstarší duchovní píseň vznikla asi konce 10. století.</a:t>
            </a:r>
          </a:p>
          <a:p>
            <a:pPr lvl="1">
              <a:buNone/>
            </a:pPr>
            <a:endParaRPr lang="cs-CZ" sz="2800" dirty="0" smtClean="0"/>
          </a:p>
          <a:p>
            <a:pPr lvl="1"/>
            <a:r>
              <a:rPr lang="cs-CZ" sz="2800" dirty="0" smtClean="0"/>
              <a:t> dokládán staroslověnský původ.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Hospodine, pomiluj </a:t>
            </a:r>
            <a:r>
              <a:rPr lang="cs-CZ" dirty="0" err="1" smtClean="0"/>
              <a:t>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nejstarší známá česká duchovní píseň.</a:t>
            </a:r>
          </a:p>
          <a:p>
            <a:r>
              <a:rPr lang="cs-CZ" dirty="0" smtClean="0"/>
              <a:t> vznikla zřejmě na konci 10. století.</a:t>
            </a:r>
          </a:p>
          <a:p>
            <a:r>
              <a:rPr lang="cs-CZ" dirty="0" smtClean="0"/>
              <a:t> chorál jednoduché formy.</a:t>
            </a:r>
          </a:p>
          <a:p>
            <a:pPr lvl="1"/>
            <a:r>
              <a:rPr lang="cs-CZ" dirty="0" smtClean="0"/>
              <a:t>Chorál=je jednohlasý, sborový zpěv na latinské texty převzaté z bible.</a:t>
            </a:r>
          </a:p>
          <a:p>
            <a:r>
              <a:rPr lang="cs-CZ" dirty="0" smtClean="0"/>
              <a:t> je modlitbou za mír, hojnost úrody a ochranu celé země.</a:t>
            </a:r>
          </a:p>
          <a:p>
            <a:endParaRPr lang="cs-CZ" dirty="0" smtClean="0"/>
          </a:p>
          <a:p>
            <a:endParaRPr lang="cs-CZ" dirty="0" smtClean="0"/>
          </a:p>
          <a:p>
            <a:pPr lvl="2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>Traktát Jana z Holešova o písni «Hospodine, pomiluj </a:t>
            </a:r>
            <a:r>
              <a:rPr lang="cs-CZ" dirty="0" err="1" smtClean="0">
                <a:effectLst/>
              </a:rPr>
              <a:t>ny</a:t>
            </a:r>
            <a:r>
              <a:rPr lang="cs-CZ" dirty="0" smtClean="0">
                <a:effectLst/>
              </a:rPr>
              <a:t>»</a:t>
            </a:r>
            <a:r>
              <a:rPr lang="cs-CZ" i="1" dirty="0" smtClean="0"/>
              <a:t/>
            </a:r>
            <a:br>
              <a:rPr lang="cs-CZ" i="1" dirty="0" smtClean="0"/>
            </a:br>
            <a:endParaRPr lang="cs-CZ" dirty="0"/>
          </a:p>
        </p:txBody>
      </p:sp>
      <p:pic>
        <p:nvPicPr>
          <p:cNvPr id="4" name="Zástupný symbol pro obsah 3" descr="hos_manu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19671" y="1700808"/>
            <a:ext cx="5106023" cy="4680520"/>
          </a:xfrm>
        </p:spPr>
      </p:pic>
      <p:sp>
        <p:nvSpPr>
          <p:cNvPr id="5" name="TextovéPole 4"/>
          <p:cNvSpPr txBox="1"/>
          <p:nvPr/>
        </p:nvSpPr>
        <p:spPr>
          <a:xfrm>
            <a:off x="2843808" y="6488668"/>
            <a:ext cx="3183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 píseň, kliknutím!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i="1" dirty="0" smtClean="0"/>
              <a:t>Hospodine, pomiluj </a:t>
            </a:r>
            <a:r>
              <a:rPr lang="cs-CZ" i="1" dirty="0" err="1" smtClean="0"/>
              <a:t>ny</a:t>
            </a:r>
            <a:r>
              <a:rPr lang="cs-CZ" i="1" dirty="0" smtClean="0"/>
              <a:t>!	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i="1" dirty="0" err="1" smtClean="0"/>
              <a:t>Jezukriste</a:t>
            </a:r>
            <a:r>
              <a:rPr lang="cs-CZ" i="1" dirty="0" smtClean="0"/>
              <a:t>, pomiluj </a:t>
            </a:r>
            <a:r>
              <a:rPr lang="cs-CZ" i="1" dirty="0" err="1" smtClean="0"/>
              <a:t>ny</a:t>
            </a:r>
            <a:r>
              <a:rPr lang="cs-CZ" i="1" dirty="0" smtClean="0"/>
              <a:t>!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i="1" dirty="0" smtClean="0"/>
              <a:t>Ty, spase všeho </a:t>
            </a:r>
            <a:r>
              <a:rPr lang="cs-CZ" i="1" dirty="0" err="1" smtClean="0"/>
              <a:t>mira</a:t>
            </a:r>
            <a:r>
              <a:rPr lang="cs-CZ" i="1" dirty="0" smtClean="0"/>
              <a:t>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i="1" dirty="0" err="1" smtClean="0"/>
              <a:t>spasiž</a:t>
            </a:r>
            <a:r>
              <a:rPr lang="cs-CZ" i="1" dirty="0" smtClean="0"/>
              <a:t> </a:t>
            </a:r>
            <a:r>
              <a:rPr lang="cs-CZ" i="1" dirty="0" err="1" smtClean="0"/>
              <a:t>ny</a:t>
            </a:r>
            <a:r>
              <a:rPr lang="cs-CZ" i="1" dirty="0" smtClean="0"/>
              <a:t> i </a:t>
            </a:r>
            <a:r>
              <a:rPr lang="cs-CZ" i="1" dirty="0" err="1" smtClean="0"/>
              <a:t>uslyšiž</a:t>
            </a:r>
            <a:r>
              <a:rPr lang="cs-CZ" i="1" dirty="0" smtClean="0"/>
              <a:t>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i="1" dirty="0" smtClean="0"/>
              <a:t>Hospodine, hlasy </a:t>
            </a:r>
            <a:r>
              <a:rPr lang="cs-CZ" i="1" dirty="0" err="1" smtClean="0"/>
              <a:t>našě</a:t>
            </a:r>
            <a:r>
              <a:rPr lang="cs-CZ" i="1" dirty="0" smtClean="0"/>
              <a:t>!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i="1" dirty="0" err="1" smtClean="0"/>
              <a:t>Daj</a:t>
            </a:r>
            <a:r>
              <a:rPr lang="cs-CZ" i="1" dirty="0" smtClean="0"/>
              <a:t> nám </a:t>
            </a:r>
            <a:r>
              <a:rPr lang="cs-CZ" i="1" dirty="0" err="1" smtClean="0"/>
              <a:t>všěm</a:t>
            </a:r>
            <a:r>
              <a:rPr lang="cs-CZ" i="1" dirty="0" smtClean="0"/>
              <a:t>, Hospodine,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i="1" dirty="0" err="1" smtClean="0"/>
              <a:t>žizn</a:t>
            </a:r>
            <a:r>
              <a:rPr lang="cs-CZ" i="1" dirty="0" smtClean="0"/>
              <a:t> a mír v zemi!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i="1" dirty="0" err="1" smtClean="0"/>
              <a:t>Krleš</a:t>
            </a:r>
            <a:r>
              <a:rPr lang="cs-CZ" i="1" dirty="0" smtClean="0"/>
              <a:t>! </a:t>
            </a:r>
            <a:r>
              <a:rPr lang="cs-CZ" i="1" dirty="0" err="1" smtClean="0"/>
              <a:t>Krleš</a:t>
            </a:r>
            <a:r>
              <a:rPr lang="cs-CZ" i="1" dirty="0" smtClean="0"/>
              <a:t>! </a:t>
            </a:r>
            <a:r>
              <a:rPr lang="cs-CZ" i="1" dirty="0" err="1" smtClean="0"/>
              <a:t>Krleš</a:t>
            </a:r>
            <a:r>
              <a:rPr lang="cs-CZ" i="1" dirty="0" smtClean="0"/>
              <a:t>!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7091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Pomiluj </a:t>
            </a:r>
            <a:r>
              <a:rPr lang="cs-CZ" sz="2400" dirty="0" err="1" smtClean="0"/>
              <a:t>ny</a:t>
            </a:r>
            <a:r>
              <a:rPr lang="cs-CZ" sz="2400" dirty="0" smtClean="0"/>
              <a:t> – smiluj se nad námi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Spase všeho míra – spasiteli celého světa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err="1" smtClean="0"/>
              <a:t>Ny</a:t>
            </a:r>
            <a:r>
              <a:rPr lang="cs-CZ" sz="2400" dirty="0" smtClean="0"/>
              <a:t> – nás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err="1" smtClean="0"/>
              <a:t>Žizň</a:t>
            </a:r>
            <a:r>
              <a:rPr lang="cs-CZ" sz="2400" dirty="0" smtClean="0"/>
              <a:t> a mír – hojnost úrody a pokoj (mír a pokoj)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err="1" smtClean="0"/>
              <a:t>Krleš</a:t>
            </a:r>
            <a:r>
              <a:rPr lang="cs-CZ" sz="2400" dirty="0" smtClean="0"/>
              <a:t> – zčeštěno z řeckého Kyrie </a:t>
            </a:r>
            <a:r>
              <a:rPr lang="cs-CZ" sz="2400" dirty="0" err="1" smtClean="0"/>
              <a:t>eleison</a:t>
            </a:r>
            <a:r>
              <a:rPr lang="cs-CZ" sz="2400" dirty="0" smtClean="0"/>
              <a:t> = Pane, smiluj se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duchovní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dirty="0" smtClean="0"/>
              <a:t> Svatý Václave – 12. století první tři sloky</a:t>
            </a:r>
          </a:p>
          <a:p>
            <a:pPr>
              <a:buNone/>
            </a:pPr>
            <a:r>
              <a:rPr lang="cs-CZ" dirty="0" smtClean="0"/>
              <a:t>				  - 14. a 15. století ostatní sloky</a:t>
            </a:r>
          </a:p>
          <a:p>
            <a:pPr>
              <a:buNone/>
            </a:pPr>
            <a:r>
              <a:rPr lang="cs-CZ" sz="2400" dirty="0" smtClean="0"/>
              <a:t>Svatováclavský chorál – slavnostní píseň zpívána při církevních a světských obřadech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err="1" smtClean="0"/>
              <a:t>Ktož</a:t>
            </a:r>
            <a:r>
              <a:rPr lang="cs-CZ" sz="2400" dirty="0" smtClean="0"/>
              <a:t> </a:t>
            </a:r>
            <a:r>
              <a:rPr lang="cs-CZ" sz="2400" dirty="0" err="1" smtClean="0"/>
              <a:t>jsú</a:t>
            </a:r>
            <a:r>
              <a:rPr lang="cs-CZ" sz="2400" dirty="0" smtClean="0"/>
              <a:t> boží bojovníci</a:t>
            </a:r>
          </a:p>
          <a:p>
            <a:pPr>
              <a:buNone/>
            </a:pPr>
            <a:r>
              <a:rPr lang="cs-CZ" sz="2400" dirty="0" smtClean="0"/>
              <a:t>Nejslavnější husitská píseň – bojovný chorál husitských vojsk.</a:t>
            </a:r>
          </a:p>
          <a:p>
            <a:pPr>
              <a:buNone/>
            </a:pPr>
            <a:r>
              <a:rPr lang="cs-CZ" sz="2400" dirty="0" smtClean="0"/>
              <a:t>Nachází se v </a:t>
            </a:r>
            <a:r>
              <a:rPr lang="cs-CZ" sz="2400" smtClean="0"/>
              <a:t>Jistebnickém kancionálu.</a:t>
            </a:r>
            <a:endParaRPr lang="cs-CZ" sz="24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 prvních tří slok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470916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Kníže Václave</a:t>
            </a:r>
          </a:p>
          <a:p>
            <a:pPr>
              <a:buNone/>
            </a:pPr>
            <a:r>
              <a:rPr lang="cs-CZ" dirty="0" smtClean="0"/>
              <a:t>vévodo České země			</a:t>
            </a:r>
            <a:r>
              <a:rPr lang="cs-CZ" dirty="0" err="1" smtClean="0"/>
              <a:t>kněže</a:t>
            </a:r>
            <a:r>
              <a:rPr lang="cs-CZ" dirty="0" smtClean="0"/>
              <a:t> – 5. </a:t>
            </a:r>
            <a:r>
              <a:rPr lang="cs-CZ" dirty="0" err="1" smtClean="0"/>
              <a:t>p.č.j</a:t>
            </a:r>
            <a:r>
              <a:rPr lang="cs-CZ" dirty="0" smtClean="0"/>
              <a:t> kníže</a:t>
            </a:r>
          </a:p>
          <a:p>
            <a:pPr>
              <a:buNone/>
            </a:pPr>
            <a:r>
              <a:rPr lang="cs-CZ" dirty="0" err="1" smtClean="0"/>
              <a:t>kněže</a:t>
            </a:r>
            <a:r>
              <a:rPr lang="cs-CZ" dirty="0" smtClean="0"/>
              <a:t> náš</a:t>
            </a:r>
          </a:p>
          <a:p>
            <a:pPr>
              <a:buNone/>
            </a:pPr>
            <a:r>
              <a:rPr lang="cs-CZ" dirty="0" smtClean="0"/>
              <a:t>pros za </a:t>
            </a:r>
            <a:r>
              <a:rPr lang="cs-CZ" dirty="0" err="1" smtClean="0"/>
              <a:t>ny</a:t>
            </a:r>
            <a:r>
              <a:rPr lang="cs-CZ" dirty="0" smtClean="0"/>
              <a:t> Boha			pros za </a:t>
            </a:r>
            <a:r>
              <a:rPr lang="cs-CZ" dirty="0" err="1" smtClean="0"/>
              <a:t>ny</a:t>
            </a:r>
            <a:r>
              <a:rPr lang="cs-CZ" dirty="0" smtClean="0"/>
              <a:t> – pros za </a:t>
            </a:r>
            <a:r>
              <a:rPr lang="cs-CZ" dirty="0" err="1" smtClean="0"/>
              <a:t>ná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svatého Ducha</a:t>
            </a:r>
          </a:p>
          <a:p>
            <a:pPr>
              <a:buNone/>
            </a:pPr>
            <a:r>
              <a:rPr lang="cs-CZ" dirty="0" err="1" smtClean="0"/>
              <a:t>Kyrieleison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Nebeské </a:t>
            </a:r>
            <a:r>
              <a:rPr lang="cs-CZ" dirty="0" err="1" smtClean="0"/>
              <a:t>toť</a:t>
            </a:r>
            <a:r>
              <a:rPr lang="cs-CZ" dirty="0" smtClean="0"/>
              <a:t> dvorstvo krásné		nebeské dvorstvo – služba při </a:t>
            </a:r>
            <a:r>
              <a:rPr lang="cs-CZ" dirty="0" err="1" smtClean="0"/>
              <a:t>dvořebožím</a:t>
            </a: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blaze tomu </a:t>
            </a:r>
            <a:r>
              <a:rPr lang="cs-CZ" dirty="0" err="1" smtClean="0"/>
              <a:t>ktož</a:t>
            </a:r>
            <a:r>
              <a:rPr lang="cs-CZ" dirty="0" smtClean="0"/>
              <a:t> tam pojde		</a:t>
            </a:r>
            <a:r>
              <a:rPr lang="cs-CZ" dirty="0" err="1" smtClean="0"/>
              <a:t>ktož</a:t>
            </a:r>
            <a:r>
              <a:rPr lang="cs-CZ" dirty="0" smtClean="0"/>
              <a:t> tam </a:t>
            </a:r>
            <a:r>
              <a:rPr lang="cs-CZ" dirty="0" err="1" smtClean="0"/>
              <a:t>pójde</a:t>
            </a:r>
            <a:r>
              <a:rPr lang="cs-CZ" dirty="0" smtClean="0"/>
              <a:t> – kdo se tam dostane</a:t>
            </a:r>
          </a:p>
          <a:p>
            <a:pPr>
              <a:buNone/>
            </a:pPr>
            <a:r>
              <a:rPr lang="cs-CZ" dirty="0" smtClean="0"/>
              <a:t>život věčny</a:t>
            </a:r>
          </a:p>
          <a:p>
            <a:pPr>
              <a:buNone/>
            </a:pPr>
            <a:r>
              <a:rPr lang="cs-CZ" dirty="0" smtClean="0"/>
              <a:t>oheň jasný			oheň jasný – zář sv. Ducha</a:t>
            </a:r>
          </a:p>
          <a:p>
            <a:pPr>
              <a:buNone/>
            </a:pPr>
            <a:r>
              <a:rPr lang="cs-CZ" dirty="0" smtClean="0"/>
              <a:t>svatého Ducha</a:t>
            </a:r>
          </a:p>
          <a:p>
            <a:pPr>
              <a:buNone/>
            </a:pPr>
            <a:r>
              <a:rPr lang="cs-CZ" dirty="0" err="1" smtClean="0"/>
              <a:t>Kyrieleison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Pomoci tvé </a:t>
            </a:r>
            <a:r>
              <a:rPr lang="cs-CZ" dirty="0" err="1" smtClean="0"/>
              <a:t>žádámy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smyluj</a:t>
            </a:r>
            <a:r>
              <a:rPr lang="cs-CZ" dirty="0" smtClean="0"/>
              <a:t> se nad námi</a:t>
            </a:r>
          </a:p>
          <a:p>
            <a:pPr>
              <a:buNone/>
            </a:pPr>
            <a:r>
              <a:rPr lang="cs-CZ" dirty="0" smtClean="0"/>
              <a:t>utěš smutné</a:t>
            </a:r>
          </a:p>
          <a:p>
            <a:pPr>
              <a:buNone/>
            </a:pPr>
            <a:r>
              <a:rPr lang="cs-CZ" dirty="0" err="1" smtClean="0"/>
              <a:t>odžeň</a:t>
            </a:r>
            <a:r>
              <a:rPr lang="cs-CZ" dirty="0" smtClean="0"/>
              <a:t> vše zlé</a:t>
            </a:r>
          </a:p>
          <a:p>
            <a:pPr>
              <a:buNone/>
            </a:pPr>
            <a:r>
              <a:rPr lang="cs-CZ" dirty="0" smtClean="0"/>
              <a:t>kníže Václave</a:t>
            </a:r>
          </a:p>
          <a:p>
            <a:pPr>
              <a:buNone/>
            </a:pPr>
            <a:r>
              <a:rPr lang="cs-CZ" dirty="0" err="1" smtClean="0"/>
              <a:t>Kyrieleison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Poslechni si!</a:t>
            </a:r>
            <a:endParaRPr lang="cs-CZ" dirty="0"/>
          </a:p>
        </p:txBody>
      </p:sp>
      <p:pic>
        <p:nvPicPr>
          <p:cNvPr id="4" name="Zástupný symbol pro obsah 3" descr="vac_manu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412776"/>
            <a:ext cx="3720054" cy="4708525"/>
          </a:xfrm>
        </p:spPr>
      </p:pic>
      <p:sp>
        <p:nvSpPr>
          <p:cNvPr id="5" name="TextovéPole 4"/>
          <p:cNvSpPr txBox="1"/>
          <p:nvPr/>
        </p:nvSpPr>
        <p:spPr>
          <a:xfrm>
            <a:off x="1115616" y="6237312"/>
            <a:ext cx="2310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a poslechni si.</a:t>
            </a:r>
            <a:endParaRPr lang="cs-CZ" dirty="0"/>
          </a:p>
        </p:txBody>
      </p:sp>
      <p:pic>
        <p:nvPicPr>
          <p:cNvPr id="7" name="Obrázek 6" descr="KTO_S_~1.GIF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43878" y="1484784"/>
            <a:ext cx="4291873" cy="454647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652120" y="6237312"/>
            <a:ext cx="2310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a poslechni si.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403648" y="2636912"/>
          <a:ext cx="6515331" cy="3715512"/>
        </p:xfrm>
        <a:graphic>
          <a:graphicData uri="http://schemas.openxmlformats.org/drawingml/2006/table">
            <a:tbl>
              <a:tblPr firstRow="1" firstCol="1" bandRow="1"/>
              <a:tblGrid>
                <a:gridCol w="1222376"/>
                <a:gridCol w="118184"/>
                <a:gridCol w="5174771"/>
              </a:tblGrid>
              <a:tr h="18608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000" b="0" dirty="0" smtClean="0"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ea typeface="Times New Roman"/>
                          <a:cs typeface="Times New Roman"/>
                        </a:rPr>
                        <a:t>MAREŠ</a:t>
                      </a:r>
                      <a:r>
                        <a:rPr lang="cs-CZ" sz="1000" b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kumimoji="0" lang="cs-CZ" sz="10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František Václav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,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bibliotheca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Augustana.cz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[online]. [cit. 15.9.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</a:rPr>
                        <a:t> 2012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]. Dostupný na WWW: http://www.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hs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augsburg.de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/~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harsch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anglica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bohemica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/Chronologicky/11stoleti/Hospodine/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hos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_text.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html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Medieval Anthem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Of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Bohemia.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YouTube</a:t>
                      </a:r>
                      <a:r>
                        <a:rPr lang="cs-CZ" sz="1000" i="0" dirty="0" err="1" smtClean="0">
                          <a:solidFill>
                            <a:schemeClr val="bg1"/>
                          </a:solidFill>
                        </a:rPr>
                        <a:t>.cz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[online]. [cit. 15.9.2012]. Dostupný na WWW: http://www.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youtube.com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watch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?v=XO5T6_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ofFOc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EMLER, Josef.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bibliotheca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Augustana.cz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[online]. [cit. 15.9.2012]. Dostupný na WWW: http://www.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hs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augsburg.de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/~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harsch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anglica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bohemica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/Chronologicky/12stoleti/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Vaclav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vac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_text.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html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AUTOR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NEUVEDEN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YouTube</a:t>
                      </a:r>
                      <a:r>
                        <a:rPr lang="cs-CZ" sz="1000" i="0" dirty="0" err="1" smtClean="0">
                          <a:solidFill>
                            <a:schemeClr val="bg1"/>
                          </a:solidFill>
                        </a:rPr>
                        <a:t>.cz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[online]. [cit. 15.9.2012]. Dostupný na WWW: http://www.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youtube.com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watch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?v=eP2sTS0-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hck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AUTOR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</a:rPr>
                        <a:t>  NEUVEDEN. </a:t>
                      </a:r>
                      <a:r>
                        <a:rPr lang="cs-CZ" sz="1000" i="1" baseline="0" dirty="0" err="1" smtClean="0">
                          <a:solidFill>
                            <a:schemeClr val="bg1"/>
                          </a:solidFill>
                        </a:rPr>
                        <a:t>Wi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kipedia.cz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[online]. [cit. 15.9.2012]. Dostupný na WWW: http://cs.wikipedia.org/wiki/Soubor:Kto%C5%BE_s%C3%BA_bo%C5%BE%C3%AD_bojovn%C3%ADci.gif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YouTube.cz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 [online]. [cit. 15.9.2012]. Dostupný na WWW: http://www.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youtube.com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</a:rPr>
                        <a:t>watch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?v=J7Fq9brpyyU 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515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DOROVSKÁ, Dagmar; ŘEŘICHOVÁ, Vlasta.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Čítanka 8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Český Těšín: Pedagogické nakladatelství, 2005, ISBN 80-7230-065-2.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4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2880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31640" y="2924944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124744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89</TotalTime>
  <Words>292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Snímek 1</vt:lpstr>
      <vt:lpstr>Hospodine, pomiluj ny</vt:lpstr>
      <vt:lpstr>Základní informace</vt:lpstr>
      <vt:lpstr>Hospodine, pomiluj ny</vt:lpstr>
      <vt:lpstr>Traktát Jana z Holešova o písni «Hospodine, pomiluj ny» </vt:lpstr>
      <vt:lpstr>Text písně</vt:lpstr>
      <vt:lpstr>Rozbor textu</vt:lpstr>
      <vt:lpstr>Další duchovní písně</vt:lpstr>
      <vt:lpstr>Text prvních tří slok písně</vt:lpstr>
      <vt:lpstr>Poslechni si!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kostalova</cp:lastModifiedBy>
  <cp:revision>13</cp:revision>
  <dcterms:created xsi:type="dcterms:W3CDTF">2012-04-04T05:08:45Z</dcterms:created>
  <dcterms:modified xsi:type="dcterms:W3CDTF">2013-05-26T12:30:09Z</dcterms:modified>
</cp:coreProperties>
</file>