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5" r:id="rId2"/>
    <p:sldId id="257" r:id="rId3"/>
    <p:sldId id="259" r:id="rId4"/>
    <p:sldId id="260" r:id="rId5"/>
    <p:sldId id="261" r:id="rId6"/>
    <p:sldId id="264" r:id="rId7"/>
    <p:sldId id="262" r:id="rId8"/>
    <p:sldId id="263" r:id="rId9"/>
    <p:sldId id="273" r:id="rId10"/>
    <p:sldId id="27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VY_52_INOVACE_01_F+Z_31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Z – 7.B -  Afrika - obyvatelstvo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 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BE692A-C8C8-481D-A2CC-7ED458AB2BC9}" type="presOf" srcId="{D1B46980-6531-4606-95E6-44980827E919}" destId="{2BE915AB-18AA-4053-B92C-3BFC9ED204BB}" srcOrd="1" destOrd="0" presId="urn:microsoft.com/office/officeart/2005/8/layout/target3"/>
    <dgm:cxn modelId="{FF8D41F3-4E0C-47EA-8DB4-60D048A20BD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610EE3-1ADE-4F5C-B3CA-7D4276C881CF}" type="presOf" srcId="{D1D4F407-5343-4D3F-B5B9-D407B03CAEB4}" destId="{D005CE8C-CC26-4C3E-AC11-E15060ECD759}" srcOrd="0" destOrd="0" presId="urn:microsoft.com/office/officeart/2005/8/layout/target3"/>
    <dgm:cxn modelId="{D436C78C-4537-4E74-89AB-A21DB2FF685B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58A09A-8FEA-4503-A035-3272123E413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7935B7-ECF4-44BC-83F7-7E7CF6B9B190}" type="presOf" srcId="{D1D4F407-5343-4D3F-B5B9-D407B03CAEB4}" destId="{AED2198E-93D5-4001-81B4-73124B309672}" srcOrd="1" destOrd="0" presId="urn:microsoft.com/office/officeart/2005/8/layout/target3"/>
    <dgm:cxn modelId="{0BDEAF31-9B33-4149-BE3C-BD13610CF41C}" type="presOf" srcId="{4C35D32F-0EAB-4CD7-82EE-45574DC2A586}" destId="{8BEBB6EC-1DAA-4CAC-8A25-BC0FCBD5DBD5}" srcOrd="0" destOrd="0" presId="urn:microsoft.com/office/officeart/2005/8/layout/target3"/>
    <dgm:cxn modelId="{F23BA1F7-1E21-4E97-B045-C5420B4E4978}" type="presOf" srcId="{D8197B8C-B260-4A16-BDF4-0947B075E274}" destId="{25B08C86-7E15-44DC-BE7F-FFB55DD49D12}" srcOrd="0" destOrd="0" presId="urn:microsoft.com/office/officeart/2005/8/layout/target3"/>
    <dgm:cxn modelId="{4EF7A0CB-395C-4059-B78C-9475D9CA2CF7}" type="presOf" srcId="{B651F6E3-6281-48DB-9319-2AEAFDAE7572}" destId="{6BB5E863-4638-4E1D-BFDE-399D028AC4ED}" srcOrd="1" destOrd="0" presId="urn:microsoft.com/office/officeart/2005/8/layout/target3"/>
    <dgm:cxn modelId="{F923D2A9-D949-4355-8508-E02953359DC7}" type="presOf" srcId="{D1B46980-6531-4606-95E6-44980827E919}" destId="{6140AFEC-043D-4C43-A2F9-D0F5331DF3A3}" srcOrd="0" destOrd="0" presId="urn:microsoft.com/office/officeart/2005/8/layout/target3"/>
    <dgm:cxn modelId="{F0D6826D-B683-4C44-927C-67E15787C1FF}" type="presOf" srcId="{D8197B8C-B260-4A16-BDF4-0947B075E274}" destId="{5A5FFA88-C948-4069-8E93-59FA12366E83}" srcOrd="1" destOrd="0" presId="urn:microsoft.com/office/officeart/2005/8/layout/target3"/>
    <dgm:cxn modelId="{817E79ED-E930-44DD-843E-425932B34B5F}" type="presParOf" srcId="{333A1088-737F-45CB-B68E-254E46348037}" destId="{F5ABB229-8D3B-4694-996A-96F23CF14429}" srcOrd="0" destOrd="0" presId="urn:microsoft.com/office/officeart/2005/8/layout/target3"/>
    <dgm:cxn modelId="{4FB3BD6E-86D1-4B62-B236-32E51B819946}" type="presParOf" srcId="{333A1088-737F-45CB-B68E-254E46348037}" destId="{F41139FD-01EE-4571-8B17-4FB00FC51163}" srcOrd="1" destOrd="0" presId="urn:microsoft.com/office/officeart/2005/8/layout/target3"/>
    <dgm:cxn modelId="{3EC0C3BB-88C9-400D-BC2E-B219AD66DBC3}" type="presParOf" srcId="{333A1088-737F-45CB-B68E-254E46348037}" destId="{D005CE8C-CC26-4C3E-AC11-E15060ECD759}" srcOrd="2" destOrd="0" presId="urn:microsoft.com/office/officeart/2005/8/layout/target3"/>
    <dgm:cxn modelId="{FDDCBD6E-355A-4FA9-AA06-726D0642C6DD}" type="presParOf" srcId="{333A1088-737F-45CB-B68E-254E46348037}" destId="{2C702D82-9B77-49B7-9568-BB8EB47C3372}" srcOrd="3" destOrd="0" presId="urn:microsoft.com/office/officeart/2005/8/layout/target3"/>
    <dgm:cxn modelId="{11F92AE4-B81E-4486-A74F-64E39E4BA568}" type="presParOf" srcId="{333A1088-737F-45CB-B68E-254E46348037}" destId="{A52A0455-90FF-4808-ABD0-F02540D31D5A}" srcOrd="4" destOrd="0" presId="urn:microsoft.com/office/officeart/2005/8/layout/target3"/>
    <dgm:cxn modelId="{06CB3AFD-273F-45D4-AC7A-BD1261CEBFC6}" type="presParOf" srcId="{333A1088-737F-45CB-B68E-254E46348037}" destId="{6140AFEC-043D-4C43-A2F9-D0F5331DF3A3}" srcOrd="5" destOrd="0" presId="urn:microsoft.com/office/officeart/2005/8/layout/target3"/>
    <dgm:cxn modelId="{939CA424-61DF-4410-AEF3-3B0F2E6AC507}" type="presParOf" srcId="{333A1088-737F-45CB-B68E-254E46348037}" destId="{9358AC05-5D7D-4327-9F80-1AD486AEA664}" srcOrd="6" destOrd="0" presId="urn:microsoft.com/office/officeart/2005/8/layout/target3"/>
    <dgm:cxn modelId="{0EB0105A-BD3A-4A54-8019-1DDBE4C41164}" type="presParOf" srcId="{333A1088-737F-45CB-B68E-254E46348037}" destId="{313FC574-E1CD-4FB4-B054-0B805CE0447D}" srcOrd="7" destOrd="0" presId="urn:microsoft.com/office/officeart/2005/8/layout/target3"/>
    <dgm:cxn modelId="{CA7A8A32-29B8-443B-A0CA-C0D9F258DD60}" type="presParOf" srcId="{333A1088-737F-45CB-B68E-254E46348037}" destId="{619D679B-A015-4ECF-8348-D1034C574F40}" srcOrd="8" destOrd="0" presId="urn:microsoft.com/office/officeart/2005/8/layout/target3"/>
    <dgm:cxn modelId="{91478615-7056-4C63-B0F2-54BEF20CA40F}" type="presParOf" srcId="{333A1088-737F-45CB-B68E-254E46348037}" destId="{322283A8-4A27-4CDA-BAE3-F381106A9174}" srcOrd="9" destOrd="0" presId="urn:microsoft.com/office/officeart/2005/8/layout/target3"/>
    <dgm:cxn modelId="{2EFCF1D1-C375-4CFB-BE8F-9F9AD52B776F}" type="presParOf" srcId="{333A1088-737F-45CB-B68E-254E46348037}" destId="{FFC9F71D-1B4F-4AD9-A4A6-86ADEFC8AF5C}" srcOrd="10" destOrd="0" presId="urn:microsoft.com/office/officeart/2005/8/layout/target3"/>
    <dgm:cxn modelId="{EDE69739-C03B-44A0-88A4-2844BEC2337F}" type="presParOf" srcId="{333A1088-737F-45CB-B68E-254E46348037}" destId="{25B08C86-7E15-44DC-BE7F-FFB55DD49D12}" srcOrd="11" destOrd="0" presId="urn:microsoft.com/office/officeart/2005/8/layout/target3"/>
    <dgm:cxn modelId="{949E233F-739D-4E3D-845B-EE706A2B7700}" type="presParOf" srcId="{333A1088-737F-45CB-B68E-254E46348037}" destId="{76644BE8-9D7C-4C09-B250-3D10AF48CBB7}" srcOrd="12" destOrd="0" presId="urn:microsoft.com/office/officeart/2005/8/layout/target3"/>
    <dgm:cxn modelId="{607E9EAE-3D65-4723-AE8C-225AB27DF85F}" type="presParOf" srcId="{333A1088-737F-45CB-B68E-254E46348037}" destId="{EE85B701-7295-41C0-BA7A-34D3756A2AE6}" srcOrd="13" destOrd="0" presId="urn:microsoft.com/office/officeart/2005/8/layout/target3"/>
    <dgm:cxn modelId="{BB722BE4-7021-491E-A22C-E694E7CFC01F}" type="presParOf" srcId="{333A1088-737F-45CB-B68E-254E46348037}" destId="{8BEBB6EC-1DAA-4CAC-8A25-BC0FCBD5DBD5}" srcOrd="14" destOrd="0" presId="urn:microsoft.com/office/officeart/2005/8/layout/target3"/>
    <dgm:cxn modelId="{6407232B-F8E5-475B-AA5D-7E8542FAC3F7}" type="presParOf" srcId="{333A1088-737F-45CB-B68E-254E46348037}" destId="{AED2198E-93D5-4001-81B4-73124B309672}" srcOrd="15" destOrd="0" presId="urn:microsoft.com/office/officeart/2005/8/layout/target3"/>
    <dgm:cxn modelId="{73B32ABC-BBF5-4075-B991-C74F4217458D}" type="presParOf" srcId="{333A1088-737F-45CB-B68E-254E46348037}" destId="{2BE915AB-18AA-4053-B92C-3BFC9ED204BB}" srcOrd="16" destOrd="0" presId="urn:microsoft.com/office/officeart/2005/8/layout/target3"/>
    <dgm:cxn modelId="{74511181-0B15-48B7-AFA6-E8126837DF53}" type="presParOf" srcId="{333A1088-737F-45CB-B68E-254E46348037}" destId="{6BB5E863-4638-4E1D-BFDE-399D028AC4ED}" srcOrd="17" destOrd="0" presId="urn:microsoft.com/office/officeart/2005/8/layout/target3"/>
    <dgm:cxn modelId="{EA0B0469-6007-41D7-8E05-804CE4135DFE}" type="presParOf" srcId="{333A1088-737F-45CB-B68E-254E46348037}" destId="{5A5FFA88-C948-4069-8E93-59FA12366E83}" srcOrd="18" destOrd="0" presId="urn:microsoft.com/office/officeart/2005/8/layout/target3"/>
    <dgm:cxn modelId="{9DAF2E4F-0B02-41C3-9984-81054D05C9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VY_52_INOVACE_01_F+Z_31</a:t>
          </a:r>
          <a:endParaRPr lang="cs-CZ" sz="1400" kern="1200" dirty="0"/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Z – 7.B -  Afrika - obyvatelstvo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1612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CZ.1.07/1.4.00/21.1616</a:t>
          </a:r>
          <a:endParaRPr lang="cs-CZ" sz="1400" kern="1200" dirty="0"/>
        </a:p>
      </dsp:txBody>
      <dsp:txXfrm>
        <a:off x="111612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Afri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ttp/www.ukacko.cz/wp-content/media/afrika3.jpg" TargetMode="External"/><Relationship Id="rId7" Type="http://schemas.openxmlformats.org/officeDocument/2006/relationships/hyperlink" Target="http://www.lidsketelo-puchnerova.estranky.cz/img/mid/11/mongoloidni-rasa.jpg" TargetMode="External"/><Relationship Id="rId2" Type="http://schemas.openxmlformats.org/officeDocument/2006/relationships/hyperlink" Target="http://www.presentationmall.com/images/africa_l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3.jxs.cz/323/945/2be5fd7ccc_56080569_o2.jpg" TargetMode="External"/><Relationship Id="rId5" Type="http://schemas.openxmlformats.org/officeDocument/2006/relationships/hyperlink" Target="http://media.novinky.cz/887/188874-original1-54nio.jpg" TargetMode="External"/><Relationship Id="rId4" Type="http://schemas.openxmlformats.org/officeDocument/2006/relationships/hyperlink" Target="http://i.idnes.cz/09/043/gal/BOS2a995a_Afgha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byla použita v 7. ročníku v hodině zeměpisu jako doplňkový materiál k výkladu učiva </a:t>
            </a:r>
            <a:r>
              <a:rPr lang="cs-CZ" b="1" dirty="0" smtClean="0"/>
              <a:t>Obyvatelstvo Afriky,</a:t>
            </a:r>
            <a:endParaRPr lang="cs-CZ" dirty="0" smtClean="0"/>
          </a:p>
          <a:p>
            <a:r>
              <a:rPr lang="cs-CZ" dirty="0" smtClean="0"/>
              <a:t> seznamuje s pojmy </a:t>
            </a:r>
            <a:r>
              <a:rPr lang="cs-CZ" i="1" dirty="0" smtClean="0"/>
              <a:t>europoidní</a:t>
            </a:r>
            <a:r>
              <a:rPr lang="cs-CZ" dirty="0" smtClean="0"/>
              <a:t>, </a:t>
            </a:r>
            <a:r>
              <a:rPr lang="cs-CZ" i="1" dirty="0" smtClean="0"/>
              <a:t>negroidní</a:t>
            </a:r>
            <a:r>
              <a:rPr lang="cs-CZ" dirty="0" smtClean="0"/>
              <a:t> a </a:t>
            </a:r>
            <a:r>
              <a:rPr lang="cs-CZ" i="1" dirty="0" smtClean="0"/>
              <a:t>mongoloidní</a:t>
            </a:r>
            <a:r>
              <a:rPr lang="cs-CZ" dirty="0" smtClean="0"/>
              <a:t> obyvatelstvo,</a:t>
            </a:r>
          </a:p>
          <a:p>
            <a:r>
              <a:rPr lang="cs-CZ" dirty="0" smtClean="0"/>
              <a:t> může být využita i při opakování, je doplněna testem, kterého lze využít k </a:t>
            </a:r>
            <a:r>
              <a:rPr lang="cs-CZ" dirty="0" smtClean="0"/>
              <a:t>procvičování, </a:t>
            </a:r>
            <a:r>
              <a:rPr lang="cs-CZ" dirty="0" smtClean="0"/>
              <a:t>skupinovému i frontálnímu </a:t>
            </a:r>
            <a:r>
              <a:rPr lang="cs-CZ" dirty="0" smtClean="0"/>
              <a:t>opakování </a:t>
            </a:r>
            <a:r>
              <a:rPr lang="cs-CZ" dirty="0" smtClean="0"/>
              <a:t>i zkoušení probraného učiva,</a:t>
            </a:r>
          </a:p>
          <a:p>
            <a:r>
              <a:rPr lang="cs-CZ" dirty="0" smtClean="0"/>
              <a:t>test obsahuje i řešení. 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AFRIKY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61448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počet obyvatel: </a:t>
            </a:r>
            <a:r>
              <a:rPr lang="cs-CZ" dirty="0" smtClean="0">
                <a:hlinkClick r:id="rId2"/>
              </a:rPr>
              <a:t>http://cs.wikipedia.org/wiki/Afrika</a:t>
            </a:r>
            <a:endParaRPr lang="cs-CZ" dirty="0" smtClean="0"/>
          </a:p>
          <a:p>
            <a:r>
              <a:rPr lang="cs-CZ" dirty="0" smtClean="0"/>
              <a:t>nejlidnatější země:</a:t>
            </a:r>
          </a:p>
          <a:p>
            <a:pPr>
              <a:buNone/>
            </a:pPr>
            <a:r>
              <a:rPr lang="cs-CZ" dirty="0" smtClean="0"/>
              <a:t>   1. Niger</a:t>
            </a:r>
          </a:p>
          <a:p>
            <a:pPr>
              <a:buNone/>
            </a:pPr>
            <a:r>
              <a:rPr lang="cs-CZ" dirty="0" smtClean="0"/>
              <a:t>   2. Egypt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6093296"/>
            <a:ext cx="936104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9226" name="Picture 10" descr="http://www.presentationmall.com/images/africa_l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420888"/>
            <a:ext cx="4286250" cy="42672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Nejrozšířenější jazyky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4001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arabština, svahilština, angličtina, francouzština</a:t>
            </a:r>
          </a:p>
        </p:txBody>
      </p:sp>
      <p:pic>
        <p:nvPicPr>
          <p:cNvPr id="8194" name="Picture 2" descr="http://www.ukacko.cz/wp-content/media/afrika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708920"/>
            <a:ext cx="4652833" cy="34823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72200" y="58772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Složení obyvatelstva-</a:t>
            </a:r>
            <a:r>
              <a:rPr lang="cs-CZ" b="1" dirty="0" smtClean="0"/>
              <a:t> </a:t>
            </a:r>
            <a:r>
              <a:rPr lang="cs-CZ" cap="none" dirty="0" smtClean="0"/>
              <a:t>I. europoidní (bělošské) obyvatelstvo – severní 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86800" cy="4237931"/>
          </a:xfrm>
        </p:spPr>
        <p:txBody>
          <a:bodyPr/>
          <a:lstStyle/>
          <a:p>
            <a:r>
              <a:rPr lang="cs-CZ" u="sng" dirty="0" smtClean="0"/>
              <a:t>Arabové, </a:t>
            </a:r>
            <a:r>
              <a:rPr lang="cs-CZ" dirty="0" smtClean="0"/>
              <a:t>Berbeři, Kočovní Tuaregové a Beduíni</a:t>
            </a:r>
            <a:endParaRPr lang="cs-CZ" dirty="0"/>
          </a:p>
        </p:txBody>
      </p:sp>
      <p:pic>
        <p:nvPicPr>
          <p:cNvPr id="7170" name="Picture 2" descr="http://i.idnes.cz/09/043/gal/BOS2a995a_Afgha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96952"/>
            <a:ext cx="4381500" cy="29051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0019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berbeři, beduíni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064896" cy="430730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6145" name="Picture 1" descr="C:\Users\marshall\Desktop\afrika-obyvatelstvo\188874-original1-54n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6366252" cy="38053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24328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II. </a:t>
            </a:r>
            <a:r>
              <a:rPr lang="cs-CZ" b="1" dirty="0" smtClean="0"/>
              <a:t>Negroidní (černošské) obyvatelstvo </a:t>
            </a:r>
            <a:r>
              <a:rPr lang="cs-CZ" dirty="0" smtClean="0"/>
              <a:t>– </a:t>
            </a:r>
            <a:r>
              <a:rPr lang="cs-CZ" cap="none" dirty="0" smtClean="0"/>
              <a:t>střední a jižní Afrika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 nejstarším kmenům patří pralesní lidé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Pygmejové</a:t>
            </a:r>
            <a:r>
              <a:rPr lang="cs-CZ" dirty="0" smtClean="0"/>
              <a:t> a Křováci, obývají poušť </a:t>
            </a:r>
            <a:r>
              <a:rPr lang="cs-CZ" dirty="0" err="1" smtClean="0"/>
              <a:t>Kalaháry</a:t>
            </a:r>
            <a:r>
              <a:rPr lang="cs-CZ" dirty="0" smtClean="0"/>
              <a:t>.</a:t>
            </a:r>
            <a:r>
              <a:rPr lang="cs-CZ" u="sng" dirty="0" smtClean="0"/>
              <a:t> </a:t>
            </a:r>
            <a:endParaRPr lang="cs-CZ" u="sng" dirty="0"/>
          </a:p>
        </p:txBody>
      </p:sp>
      <p:pic>
        <p:nvPicPr>
          <p:cNvPr id="21506" name="Picture 2" descr="C:\Users\marshall\Desktop\2be5fd7ccc_5608056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84984"/>
            <a:ext cx="4461130" cy="29873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640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III. </a:t>
            </a:r>
            <a:r>
              <a:rPr lang="cs-CZ" b="1" dirty="0" smtClean="0"/>
              <a:t>Mongoloidní (asijské)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je málo zastoupeno, hlavně přistěhovalci z </a:t>
            </a:r>
            <a:r>
              <a:rPr lang="cs-CZ" dirty="0" smtClean="0"/>
              <a:t>Číny</a:t>
            </a:r>
            <a:endParaRPr lang="cs-CZ" dirty="0"/>
          </a:p>
        </p:txBody>
      </p:sp>
      <p:pic>
        <p:nvPicPr>
          <p:cNvPr id="4098" name="Picture 2" descr="http://www.lidsketelo-puchnerova.estranky.cz/img/mid/11/mongoloidni-ra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58641"/>
            <a:ext cx="4752528" cy="356439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228184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dirty="0" smtClean="0"/>
              <a:t> 1. Rozděl obyvatelstvo Afriky na tři základní skupiny:</a:t>
            </a:r>
          </a:p>
          <a:p>
            <a:pPr lvl="0">
              <a:buNone/>
            </a:pPr>
            <a:r>
              <a:rPr lang="cs-CZ" dirty="0" smtClean="0"/>
              <a:t>     </a:t>
            </a:r>
          </a:p>
          <a:p>
            <a:pPr lvl="0">
              <a:buNone/>
            </a:pPr>
            <a:r>
              <a:rPr lang="cs-CZ" dirty="0" smtClean="0"/>
              <a:t>           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     .................................................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     .................................................</a:t>
            </a:r>
          </a:p>
          <a:p>
            <a:pPr lvl="0">
              <a:buNone/>
            </a:pPr>
            <a:r>
              <a:rPr lang="cs-CZ" dirty="0" smtClean="0"/>
              <a:t> 2. Do které skupiny patří Arabové: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           ...........................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3. Nejlidnatějším státem Afriky je :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lvl="0">
              <a:buNone/>
            </a:pPr>
            <a:r>
              <a:rPr lang="cs-CZ" dirty="0" smtClean="0"/>
              <a:t>             ...............................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dirty="0" smtClean="0"/>
              <a:t>4. Uveď čtyři nejrozšířenější jazyky, kterými se v Africe mluví: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................................................ </a:t>
            </a:r>
          </a:p>
          <a:p>
            <a:pPr lvl="0">
              <a:buNone/>
            </a:pPr>
            <a:r>
              <a:rPr lang="cs-CZ" dirty="0" smtClean="0"/>
              <a:t>     </a:t>
            </a:r>
          </a:p>
          <a:p>
            <a:pPr lvl="0">
              <a:buNone/>
            </a:pPr>
            <a:r>
              <a:rPr lang="cs-CZ" dirty="0" smtClean="0"/>
              <a:t>5. Uveď dvě nejrozšířenější náboženství: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..................................................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.................................................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35699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</a:t>
            </a:r>
            <a:r>
              <a:rPr lang="cs-CZ" cap="none" dirty="0" smtClean="0"/>
              <a:t>řešení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dirty="0" smtClean="0"/>
              <a:t> 1. Rozděl obyvatelstvo Afriky na tři základní skupiny:</a:t>
            </a:r>
          </a:p>
          <a:p>
            <a:pPr lvl="0">
              <a:buNone/>
            </a:pPr>
            <a:r>
              <a:rPr lang="cs-CZ" dirty="0" smtClean="0"/>
              <a:t>     </a:t>
            </a:r>
          </a:p>
          <a:p>
            <a:pPr lvl="0">
              <a:buNone/>
            </a:pPr>
            <a:r>
              <a:rPr lang="cs-CZ" dirty="0" smtClean="0"/>
              <a:t>           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     .................................................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     .................................................</a:t>
            </a:r>
          </a:p>
          <a:p>
            <a:pPr lvl="0">
              <a:buNone/>
            </a:pPr>
            <a:r>
              <a:rPr lang="cs-CZ" dirty="0" smtClean="0"/>
              <a:t> 2. Do které skupiny patří Arabové: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           ...........................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3. Nejlidnatějším státem Afriky je :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lvl="0">
              <a:buNone/>
            </a:pPr>
            <a:r>
              <a:rPr lang="cs-CZ" dirty="0" smtClean="0"/>
              <a:t>             ...............................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dirty="0" smtClean="0"/>
              <a:t>4. Uveď čtyři nejrozšířenější jazyky, kterými se v Africe mluví: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................................................ </a:t>
            </a:r>
          </a:p>
          <a:p>
            <a:pPr lvl="0">
              <a:buNone/>
            </a:pPr>
            <a:r>
              <a:rPr lang="cs-CZ" dirty="0" smtClean="0"/>
              <a:t>     </a:t>
            </a:r>
          </a:p>
          <a:p>
            <a:pPr lvl="0">
              <a:buNone/>
            </a:pPr>
            <a:r>
              <a:rPr lang="cs-CZ" dirty="0" smtClean="0"/>
              <a:t>5. Uveď dvě nejrozšířenější náboženství: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..................................................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.................................................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20486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europoidní bělošské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7809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negroidní černošské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35699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mongoloidní asijské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42930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europoidní bělošské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22048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arabština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27809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svahilština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32849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angličtina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38610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francouzština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Niger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501317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islám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55172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křesťanství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89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Obr.1</a:t>
            </a:r>
            <a:r>
              <a:rPr lang="en-US" dirty="0" smtClean="0"/>
              <a:t>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2011-10-1O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presentationmall.com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africa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lg.jpg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2],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2011-10-10 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smtClean="0">
                <a:hlinkClick r:id="rId3"/>
              </a:rPr>
              <a:t>www</a:t>
            </a:r>
            <a:r>
              <a:rPr lang="cs-CZ" dirty="0" smtClean="0">
                <a:hlinkClick r:id="rId3"/>
              </a:rPr>
              <a:t>.http://www.</a:t>
            </a:r>
            <a:r>
              <a:rPr lang="cs-CZ" dirty="0" err="1" smtClean="0">
                <a:hlinkClick r:id="rId3"/>
              </a:rPr>
              <a:t>ukacko.cz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/media/afrika3.jpg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3],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2011-10-10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http://i.</a:t>
            </a:r>
            <a:r>
              <a:rPr lang="cs-CZ" dirty="0" err="1" smtClean="0">
                <a:hlinkClick r:id="rId4"/>
              </a:rPr>
              <a:t>idnes.cz</a:t>
            </a:r>
            <a:r>
              <a:rPr lang="cs-CZ" dirty="0" smtClean="0">
                <a:hlinkClick r:id="rId4"/>
              </a:rPr>
              <a:t>/09/043/</a:t>
            </a:r>
            <a:r>
              <a:rPr lang="cs-CZ" dirty="0" err="1" smtClean="0">
                <a:hlinkClick r:id="rId4"/>
              </a:rPr>
              <a:t>gal</a:t>
            </a:r>
            <a:r>
              <a:rPr lang="cs-CZ" dirty="0" smtClean="0">
                <a:hlinkClick r:id="rId4"/>
              </a:rPr>
              <a:t>/BOS2a995a_Afghan1.JPG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4],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2011-10-10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http://media.novinky.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/887/188874-original1-54nio.jpg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5],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2011-10-10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http://nd03.jxs.cz/323/945/2be5fd7ccc_56080569_o2.jpg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Obr.</a:t>
            </a:r>
            <a:r>
              <a:rPr lang="en-US" dirty="0" smtClean="0"/>
              <a:t>6],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citace 2011-10-10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lidsketelo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puchnerova.estranky.cz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mid</a:t>
            </a:r>
            <a:r>
              <a:rPr lang="cs-CZ" dirty="0" smtClean="0">
                <a:hlinkClick r:id="rId7"/>
              </a:rPr>
              <a:t>/11/</a:t>
            </a:r>
            <a:r>
              <a:rPr lang="cs-CZ" dirty="0" err="1" smtClean="0">
                <a:hlinkClick r:id="rId7"/>
              </a:rPr>
              <a:t>mongoloidni</a:t>
            </a:r>
            <a:r>
              <a:rPr lang="cs-CZ" dirty="0" smtClean="0">
                <a:hlinkClick r:id="rId7"/>
              </a:rPr>
              <a:t>-rasa.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</a:t>
            </a:r>
            <a:r>
              <a:rPr lang="cs-CZ" smtClean="0"/>
              <a:t>zdroj informací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558</TotalTime>
  <Words>427</Words>
  <Application>Microsoft Office PowerPoint</Application>
  <PresentationFormat>Předvádění na obrazovce (4:3)</PresentationFormat>
  <Paragraphs>135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OBYVATELSTVO AFRIKY</vt:lpstr>
      <vt:lpstr>Nejrozšířenější jazyky</vt:lpstr>
      <vt:lpstr>Složení obyvatelstva- I. europoidní (bělošské) obyvatelstvo – severní Afrika</vt:lpstr>
      <vt:lpstr>berbeři, beduíni</vt:lpstr>
      <vt:lpstr>II. Negroidní (černošské) obyvatelstvo – střední a jižní Afrika </vt:lpstr>
      <vt:lpstr>III. Mongoloidní (asijské) obyvatelstvo</vt:lpstr>
      <vt:lpstr>test</vt:lpstr>
      <vt:lpstr>test - řešení</vt:lpstr>
      <vt:lpstr>Zdroje,citace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expert</cp:lastModifiedBy>
  <cp:revision>83</cp:revision>
  <dcterms:created xsi:type="dcterms:W3CDTF">2011-06-20T10:40:08Z</dcterms:created>
  <dcterms:modified xsi:type="dcterms:W3CDTF">2012-03-14T14:58:50Z</dcterms:modified>
</cp:coreProperties>
</file>