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960" r:id="rId1"/>
  </p:sldMasterIdLst>
  <p:sldIdLst>
    <p:sldId id="262" r:id="rId2"/>
    <p:sldId id="267" r:id="rId3"/>
    <p:sldId id="266" r:id="rId4"/>
    <p:sldId id="268" r:id="rId5"/>
    <p:sldId id="271" r:id="rId6"/>
    <p:sldId id="272" r:id="rId7"/>
    <p:sldId id="273" r:id="rId8"/>
    <p:sldId id="274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78021242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VY_32_INOVACE_8A_3_Literatura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doby Karla IV.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8A_ČJ8.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ročník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10.10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2012 v 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významným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obdobím vrcholné středověké literatury  a společnosti za vlády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Karla IV. V závěru si žáci  vyzkouší, co si z tématu pamatují.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400" dirty="0" smtClean="0"/>
              <a:t>Vrcholné období středověké české literatury.</a:t>
            </a:r>
            <a:endParaRPr lang="cs-CZ" sz="44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Literatura doby Karla IV.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4232901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56792"/>
            <a:ext cx="8820472" cy="453920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</a:t>
            </a:r>
            <a:r>
              <a:rPr lang="cs-CZ" sz="3200" dirty="0" smtClean="0"/>
              <a:t>Velký rozkvět společenského života.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Panování Karla IV 1346 – 1378.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Založena pražská, nyní Karlova univerzita 1348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Vybudován Karlův most, Nově Město, Karlštejn</a:t>
            </a:r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Historická data – 2. pol. 14. stol.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589083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524000"/>
            <a:ext cx="8579296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Za těchto podmínek vzniká značný pokrok v literatuře.</a:t>
            </a:r>
          </a:p>
          <a:p>
            <a:r>
              <a:rPr lang="cs-CZ" dirty="0"/>
              <a:t> </a:t>
            </a:r>
            <a:r>
              <a:rPr lang="cs-CZ" dirty="0" smtClean="0"/>
              <a:t>Část literatury byla psaná latinsky – církevní díla</a:t>
            </a:r>
          </a:p>
          <a:p>
            <a:r>
              <a:rPr lang="cs-CZ" dirty="0" smtClean="0"/>
              <a:t>Na její tvorbě se podílí i Karel IV.</a:t>
            </a:r>
          </a:p>
          <a:p>
            <a:pPr lvl="1"/>
            <a:r>
              <a:rPr lang="cs-CZ" dirty="0" smtClean="0"/>
              <a:t>Vita </a:t>
            </a:r>
            <a:r>
              <a:rPr lang="cs-CZ" dirty="0" err="1" smtClean="0"/>
              <a:t>Caroli</a:t>
            </a:r>
            <a:r>
              <a:rPr lang="cs-CZ" dirty="0" smtClean="0"/>
              <a:t> – úryvek</a:t>
            </a:r>
            <a:r>
              <a:rPr lang="cs-CZ" dirty="0"/>
              <a:t>	</a:t>
            </a:r>
            <a:endParaRPr lang="cs-CZ" dirty="0" smtClean="0"/>
          </a:p>
          <a:p>
            <a:pPr lvl="1">
              <a:buNone/>
            </a:pPr>
            <a:r>
              <a:rPr lang="cs-CZ" sz="1600" dirty="0" smtClean="0"/>
              <a:t>	Potomstvu vašemu jsem pečlivě napsal výše uvedená slova </a:t>
            </a:r>
          </a:p>
          <a:p>
            <a:pPr lvl="1">
              <a:buNone/>
            </a:pPr>
            <a:r>
              <a:rPr lang="cs-CZ" sz="1600" dirty="0" smtClean="0"/>
              <a:t>moudrosti a bázně boží, jak jsem to jen ve své nepatrnosti</a:t>
            </a:r>
          </a:p>
          <a:p>
            <a:pPr lvl="1">
              <a:buNone/>
            </a:pPr>
            <a:r>
              <a:rPr lang="cs-CZ" sz="1600" dirty="0" smtClean="0"/>
              <a:t> s pomocí boží dovedl. Nyní chvi vám napsat o marném </a:t>
            </a:r>
          </a:p>
          <a:p>
            <a:pPr lvl="1">
              <a:buNone/>
            </a:pPr>
            <a:r>
              <a:rPr lang="cs-CZ" sz="1600" dirty="0" smtClean="0"/>
              <a:t>a nemoudrém životě svém a o počátku svého světského </a:t>
            </a:r>
          </a:p>
          <a:p>
            <a:pPr lvl="1">
              <a:buNone/>
            </a:pPr>
            <a:r>
              <a:rPr lang="cs-CZ" sz="1600" dirty="0" smtClean="0"/>
              <a:t>běhu, aby vám mohl sloužit za příklad. A nezamlčím milost,</a:t>
            </a:r>
          </a:p>
          <a:p>
            <a:pPr lvl="1">
              <a:buNone/>
            </a:pPr>
            <a:r>
              <a:rPr lang="cs-CZ" sz="1600" dirty="0" smtClean="0"/>
              <a:t> kterou do mne Bůh vlil, ani lásky ke studiu, kterou chovala </a:t>
            </a:r>
          </a:p>
          <a:p>
            <a:pPr lvl="1">
              <a:buNone/>
            </a:pPr>
            <a:r>
              <a:rPr lang="cs-CZ" sz="1600" dirty="0" smtClean="0"/>
              <a:t>má snaživá hruď; abyste tím více doufali, že boží pomoc</a:t>
            </a:r>
          </a:p>
          <a:p>
            <a:pPr lvl="1">
              <a:buNone/>
            </a:pPr>
            <a:r>
              <a:rPr lang="cs-CZ" sz="1600" dirty="0" smtClean="0"/>
              <a:t> vás bude podporovat ve vašich pracích, čím více otcové</a:t>
            </a:r>
          </a:p>
          <a:p>
            <a:pPr lvl="1">
              <a:buNone/>
            </a:pPr>
            <a:r>
              <a:rPr lang="cs-CZ" sz="1600" dirty="0" smtClean="0"/>
              <a:t> a předchůdcové vaši o ní vyprávějí. Neboť také psáno</a:t>
            </a:r>
          </a:p>
          <a:p>
            <a:pPr lvl="1">
              <a:buNone/>
            </a:pPr>
            <a:r>
              <a:rPr lang="cs-CZ" sz="1600" dirty="0" smtClean="0"/>
              <a:t> je: „Otcové naši vypravovali nám.“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literatura</a:t>
            </a:r>
            <a:endParaRPr lang="cs-CZ" dirty="0"/>
          </a:p>
        </p:txBody>
      </p:sp>
      <p:pic>
        <p:nvPicPr>
          <p:cNvPr id="6" name="Obrázek 5" descr="1107051425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2420888"/>
            <a:ext cx="2985917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89592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604867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LEGENDY</a:t>
            </a:r>
          </a:p>
          <a:p>
            <a:pPr lvl="1"/>
            <a:r>
              <a:rPr lang="cs-CZ" sz="3200" dirty="0"/>
              <a:t>Život svaté Kateřiny</a:t>
            </a:r>
          </a:p>
          <a:p>
            <a:pPr lvl="1"/>
            <a:r>
              <a:rPr lang="cs-CZ" sz="3200" dirty="0"/>
              <a:t>Legenda o svatém Prokopovi 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SVĚTSKÁ LYRIKA</a:t>
            </a:r>
          </a:p>
          <a:p>
            <a:pPr lvl="1"/>
            <a:r>
              <a:rPr lang="cs-CZ" sz="3200" dirty="0" err="1"/>
              <a:t>Dřěvo</a:t>
            </a:r>
            <a:r>
              <a:rPr lang="cs-CZ" sz="3200" dirty="0"/>
              <a:t> se listem </a:t>
            </a:r>
            <a:r>
              <a:rPr lang="cs-CZ" sz="3200" dirty="0" err="1"/>
              <a:t>odievá</a:t>
            </a:r>
            <a:r>
              <a:rPr lang="cs-CZ" sz="3200" dirty="0"/>
              <a:t> – milostná poezie</a:t>
            </a:r>
          </a:p>
          <a:p>
            <a:pPr lvl="1"/>
            <a:r>
              <a:rPr lang="cs-CZ" sz="3200" dirty="0"/>
              <a:t>Závišova píseň – přírodní </a:t>
            </a:r>
            <a:r>
              <a:rPr lang="cs-CZ" sz="3200" dirty="0" smtClean="0"/>
              <a:t>motivy</a:t>
            </a:r>
          </a:p>
          <a:p>
            <a:pPr marL="365760" lvl="1" indent="0">
              <a:buNone/>
            </a:pP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DRAMA</a:t>
            </a:r>
          </a:p>
          <a:p>
            <a:pPr lvl="1"/>
            <a:r>
              <a:rPr lang="cs-CZ" sz="3200" dirty="0" smtClean="0"/>
              <a:t>Mastičkář – zlomek velikonoční hry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52400"/>
            <a:ext cx="8219256" cy="180256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723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63344"/>
          </a:xfrm>
        </p:spPr>
        <p:txBody>
          <a:bodyPr/>
          <a:lstStyle/>
          <a:p>
            <a:r>
              <a:rPr lang="cs-CZ" sz="3200" dirty="0"/>
              <a:t>SOCIÁLNÍ SATIRY</a:t>
            </a:r>
          </a:p>
          <a:p>
            <a:pPr lvl="1"/>
            <a:r>
              <a:rPr lang="cs-CZ" sz="3200" dirty="0"/>
              <a:t>Podkoní a </a:t>
            </a:r>
            <a:r>
              <a:rPr lang="cs-CZ" sz="3200" dirty="0" smtClean="0"/>
              <a:t>žák – spor studenta a panského služebníka o tom, kdo se má lépe.</a:t>
            </a:r>
          </a:p>
          <a:p>
            <a:pPr marL="365760" lvl="1" indent="0">
              <a:buNone/>
            </a:pPr>
            <a:endParaRPr lang="cs-CZ" sz="3200" dirty="0" smtClean="0"/>
          </a:p>
          <a:p>
            <a:pPr lvl="1"/>
            <a:r>
              <a:rPr lang="cs-CZ" sz="3200" dirty="0" smtClean="0"/>
              <a:t>Píseň veselé chudiny</a:t>
            </a:r>
          </a:p>
          <a:p>
            <a:pPr marL="365760" lvl="1" indent="0">
              <a:buNone/>
            </a:pPr>
            <a:endParaRPr lang="cs-CZ" sz="3200" dirty="0"/>
          </a:p>
          <a:p>
            <a:r>
              <a:rPr lang="cs-CZ" sz="3200" dirty="0"/>
              <a:t>ZÁBAVNÁ PRÓZA</a:t>
            </a:r>
          </a:p>
          <a:p>
            <a:pPr lvl="1"/>
            <a:r>
              <a:rPr lang="cs-CZ" sz="3200" dirty="0"/>
              <a:t>Tristram a </a:t>
            </a:r>
            <a:r>
              <a:rPr lang="cs-CZ" sz="3200" dirty="0" smtClean="0"/>
              <a:t>Izolda</a:t>
            </a:r>
          </a:p>
          <a:p>
            <a:pPr marL="365760" lvl="1" indent="0">
              <a:buNone/>
            </a:pPr>
            <a:endParaRPr lang="cs-CZ" sz="3200" dirty="0"/>
          </a:p>
          <a:p>
            <a:pPr lvl="1"/>
            <a:r>
              <a:rPr lang="cs-CZ" sz="3200" dirty="0"/>
              <a:t> </a:t>
            </a:r>
            <a:r>
              <a:rPr lang="cs-CZ" sz="3200" dirty="0" err="1"/>
              <a:t>Trójanská</a:t>
            </a:r>
            <a:r>
              <a:rPr lang="cs-CZ" sz="3200" dirty="0"/>
              <a:t> kronika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0824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Obrázek 3" descr="350px-Baldung_stallknech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1988840"/>
            <a:ext cx="3096344" cy="4557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14194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numCol="2">
            <a:normAutofit fontScale="77500" lnSpcReduction="20000"/>
          </a:bodyPr>
          <a:lstStyle/>
          <a:p>
            <a:pPr>
              <a:buNone/>
            </a:pPr>
            <a:r>
              <a:rPr lang="cs-CZ" sz="2900" i="1" dirty="0" smtClean="0"/>
              <a:t>Popis podkoního:</a:t>
            </a:r>
            <a:endParaRPr lang="cs-CZ" sz="2900" dirty="0" smtClean="0"/>
          </a:p>
          <a:p>
            <a:pPr>
              <a:buNone/>
            </a:pPr>
            <a:r>
              <a:rPr lang="cs-CZ" sz="2900" dirty="0" smtClean="0"/>
              <a:t>	Z těch jeden člověk </a:t>
            </a:r>
            <a:r>
              <a:rPr lang="cs-CZ" sz="2900" dirty="0" err="1" smtClean="0"/>
              <a:t>bieše</a:t>
            </a:r>
            <a:r>
              <a:rPr lang="cs-CZ" sz="2900" dirty="0" smtClean="0"/>
              <a:t> mladý,</a:t>
            </a:r>
            <a:br>
              <a:rPr lang="cs-CZ" sz="2900" dirty="0" smtClean="0"/>
            </a:br>
            <a:r>
              <a:rPr lang="cs-CZ" sz="2900" dirty="0" err="1" smtClean="0"/>
              <a:t>nejmieše</a:t>
            </a:r>
            <a:r>
              <a:rPr lang="cs-CZ" sz="2900" dirty="0" smtClean="0"/>
              <a:t> známě brady,</a:t>
            </a:r>
            <a:br>
              <a:rPr lang="cs-CZ" sz="2900" dirty="0" smtClean="0"/>
            </a:br>
            <a:r>
              <a:rPr lang="cs-CZ" sz="2900" dirty="0" smtClean="0"/>
              <a:t>na němž sukně šerá, umlená,</a:t>
            </a:r>
            <a:br>
              <a:rPr lang="cs-CZ" sz="2900" dirty="0" smtClean="0"/>
            </a:br>
            <a:r>
              <a:rPr lang="cs-CZ" sz="2900" dirty="0" smtClean="0"/>
              <a:t>a k tomu kukla zelená;</a:t>
            </a:r>
            <a:br>
              <a:rPr lang="cs-CZ" sz="2900" dirty="0" smtClean="0"/>
            </a:br>
            <a:r>
              <a:rPr lang="cs-CZ" sz="2900" dirty="0" smtClean="0"/>
              <a:t>ta také zedrána </a:t>
            </a:r>
            <a:r>
              <a:rPr lang="cs-CZ" sz="2900" dirty="0" err="1" smtClean="0"/>
              <a:t>bieše</a:t>
            </a:r>
            <a:r>
              <a:rPr lang="cs-CZ" sz="2900" dirty="0" smtClean="0"/>
              <a:t>.</a:t>
            </a:r>
            <a:br>
              <a:rPr lang="cs-CZ" sz="2900" dirty="0" smtClean="0"/>
            </a:br>
            <a:r>
              <a:rPr lang="cs-CZ" sz="2900" dirty="0" smtClean="0"/>
              <a:t>Mošnu na hrdle </a:t>
            </a:r>
            <a:r>
              <a:rPr lang="cs-CZ" sz="2900" dirty="0" err="1" smtClean="0"/>
              <a:t>jmieše</a:t>
            </a:r>
            <a:r>
              <a:rPr lang="cs-CZ" sz="2900" dirty="0" smtClean="0"/>
              <a:t>,</a:t>
            </a:r>
            <a:br>
              <a:rPr lang="cs-CZ" sz="2900" dirty="0" smtClean="0"/>
            </a:br>
            <a:r>
              <a:rPr lang="cs-CZ" sz="2900" dirty="0" smtClean="0"/>
              <a:t>v niž by vložil, což mu třeba,</a:t>
            </a:r>
            <a:br>
              <a:rPr lang="cs-CZ" sz="2900" dirty="0" smtClean="0"/>
            </a:br>
            <a:r>
              <a:rPr lang="cs-CZ" sz="2900" dirty="0" smtClean="0"/>
              <a:t>mním, že knihy, také chleba;</a:t>
            </a:r>
            <a:br>
              <a:rPr lang="cs-CZ" sz="2900" dirty="0" smtClean="0"/>
            </a:br>
            <a:r>
              <a:rPr lang="cs-CZ" sz="2900" dirty="0" err="1" smtClean="0"/>
              <a:t>dešťky</a:t>
            </a:r>
            <a:r>
              <a:rPr lang="cs-CZ" sz="2900" dirty="0" smtClean="0"/>
              <a:t> </a:t>
            </a:r>
            <a:r>
              <a:rPr lang="cs-CZ" sz="2900" dirty="0" err="1" smtClean="0"/>
              <a:t>jmieše</a:t>
            </a:r>
            <a:r>
              <a:rPr lang="cs-CZ" sz="2900" dirty="0" smtClean="0"/>
              <a:t> u pasu.</a:t>
            </a:r>
            <a:br>
              <a:rPr lang="cs-CZ" sz="2900" dirty="0" smtClean="0"/>
            </a:br>
            <a:r>
              <a:rPr lang="cs-CZ" sz="2900" dirty="0" err="1" smtClean="0"/>
              <a:t>Jakž</a:t>
            </a:r>
            <a:r>
              <a:rPr lang="cs-CZ" sz="2900" dirty="0" smtClean="0"/>
              <a:t> jej </a:t>
            </a:r>
            <a:r>
              <a:rPr lang="cs-CZ" sz="2900" dirty="0" err="1" smtClean="0"/>
              <a:t>viděch</a:t>
            </a:r>
            <a:r>
              <a:rPr lang="cs-CZ" sz="2900" dirty="0" smtClean="0"/>
              <a:t> při tom času,</a:t>
            </a:r>
            <a:br>
              <a:rPr lang="cs-CZ" sz="2900" dirty="0" smtClean="0"/>
            </a:br>
            <a:r>
              <a:rPr lang="cs-CZ" sz="2900" dirty="0" smtClean="0"/>
              <a:t>i </a:t>
            </a:r>
            <a:r>
              <a:rPr lang="cs-CZ" sz="2900" dirty="0" err="1" smtClean="0"/>
              <a:t>jinú</a:t>
            </a:r>
            <a:r>
              <a:rPr lang="cs-CZ" sz="2900" dirty="0" smtClean="0"/>
              <a:t> k tomu </a:t>
            </a:r>
            <a:r>
              <a:rPr lang="cs-CZ" sz="2900" dirty="0" err="1" smtClean="0"/>
              <a:t>přípravú</a:t>
            </a:r>
            <a:r>
              <a:rPr lang="cs-CZ" sz="2900" dirty="0" smtClean="0"/>
              <a:t/>
            </a:r>
            <a:br>
              <a:rPr lang="cs-CZ" sz="2900" dirty="0" smtClean="0"/>
            </a:br>
            <a:r>
              <a:rPr lang="cs-CZ" sz="2900" dirty="0" smtClean="0"/>
              <a:t>vše </a:t>
            </a:r>
            <a:r>
              <a:rPr lang="cs-CZ" sz="2900" dirty="0" err="1" smtClean="0"/>
              <a:t>bieše</a:t>
            </a:r>
            <a:r>
              <a:rPr lang="cs-CZ" sz="2900" dirty="0" smtClean="0"/>
              <a:t> </a:t>
            </a:r>
            <a:r>
              <a:rPr lang="cs-CZ" sz="2900" dirty="0" err="1" smtClean="0"/>
              <a:t>školskú</a:t>
            </a:r>
            <a:r>
              <a:rPr lang="cs-CZ" sz="2900" dirty="0" smtClean="0"/>
              <a:t> </a:t>
            </a:r>
            <a:r>
              <a:rPr lang="cs-CZ" sz="2900" dirty="0" err="1" smtClean="0"/>
              <a:t>postavú</a:t>
            </a:r>
            <a:r>
              <a:rPr lang="cs-CZ" sz="2900" dirty="0" smtClean="0"/>
              <a:t>.</a:t>
            </a:r>
          </a:p>
          <a:p>
            <a:pPr>
              <a:buNone/>
            </a:pPr>
            <a:r>
              <a:rPr lang="cs-CZ" sz="2900" dirty="0" smtClean="0"/>
              <a:t>	</a:t>
            </a:r>
          </a:p>
          <a:p>
            <a:pPr>
              <a:buNone/>
            </a:pPr>
            <a:r>
              <a:rPr lang="cs-CZ" sz="2900" dirty="0" smtClean="0"/>
              <a:t>	</a:t>
            </a:r>
            <a:r>
              <a:rPr lang="cs-CZ" sz="2900" i="1" dirty="0" smtClean="0"/>
              <a:t>Následuje popis žáka:</a:t>
            </a:r>
          </a:p>
          <a:p>
            <a:pPr>
              <a:buNone/>
            </a:pPr>
            <a:r>
              <a:rPr lang="cs-CZ" sz="2900" dirty="0" smtClean="0"/>
              <a:t>	Druhý, ten se starší </a:t>
            </a:r>
            <a:r>
              <a:rPr lang="cs-CZ" sz="2900" dirty="0" err="1" smtClean="0"/>
              <a:t>zdáše</a:t>
            </a:r>
            <a:r>
              <a:rPr lang="cs-CZ" sz="2900" dirty="0" smtClean="0"/>
              <a:t>,</a:t>
            </a:r>
            <a:br>
              <a:rPr lang="cs-CZ" sz="2900" dirty="0" smtClean="0"/>
            </a:br>
            <a:r>
              <a:rPr lang="cs-CZ" sz="2900" dirty="0" smtClean="0"/>
              <a:t>vždy sedě bradku </a:t>
            </a:r>
            <a:r>
              <a:rPr lang="cs-CZ" sz="2900" dirty="0" err="1" smtClean="0"/>
              <a:t>súkáše</a:t>
            </a:r>
            <a:r>
              <a:rPr lang="cs-CZ" sz="2900" dirty="0" smtClean="0"/>
              <a:t> na němž kabátec úzký, krátký,</a:t>
            </a:r>
            <a:br>
              <a:rPr lang="cs-CZ" sz="2900" dirty="0" smtClean="0"/>
            </a:br>
            <a:r>
              <a:rPr lang="cs-CZ" sz="2900" dirty="0" smtClean="0"/>
              <a:t>a dosti zedraný šatky;</a:t>
            </a:r>
            <a:br>
              <a:rPr lang="cs-CZ" sz="2900" dirty="0" smtClean="0"/>
            </a:br>
            <a:r>
              <a:rPr lang="cs-CZ" sz="2900" dirty="0" err="1" smtClean="0"/>
              <a:t>okasalý</a:t>
            </a:r>
            <a:r>
              <a:rPr lang="cs-CZ" sz="2900" dirty="0" smtClean="0"/>
              <a:t> tak dvorně,</a:t>
            </a:r>
            <a:br>
              <a:rPr lang="cs-CZ" sz="2900" dirty="0" smtClean="0"/>
            </a:br>
            <a:r>
              <a:rPr lang="cs-CZ" sz="2900" dirty="0" smtClean="0"/>
              <a:t>k </a:t>
            </a:r>
            <a:r>
              <a:rPr lang="cs-CZ" sz="2900" dirty="0" err="1" smtClean="0"/>
              <a:t>tomuť</a:t>
            </a:r>
            <a:r>
              <a:rPr lang="cs-CZ" sz="2900" dirty="0" smtClean="0"/>
              <a:t> </a:t>
            </a:r>
            <a:r>
              <a:rPr lang="cs-CZ" sz="2900" dirty="0" err="1" smtClean="0"/>
              <a:t>bieše</a:t>
            </a:r>
            <a:r>
              <a:rPr lang="cs-CZ" sz="2900" dirty="0" smtClean="0"/>
              <a:t> obut v škorně:</a:t>
            </a:r>
            <a:br>
              <a:rPr lang="cs-CZ" sz="2900" dirty="0" smtClean="0"/>
            </a:br>
            <a:r>
              <a:rPr lang="cs-CZ" sz="2900" dirty="0" err="1" smtClean="0"/>
              <a:t>tyť</a:t>
            </a:r>
            <a:r>
              <a:rPr lang="cs-CZ" sz="2900" dirty="0" smtClean="0"/>
              <a:t> </a:t>
            </a:r>
            <a:r>
              <a:rPr lang="cs-CZ" sz="2900" dirty="0" err="1" smtClean="0"/>
              <a:t>biechu</a:t>
            </a:r>
            <a:r>
              <a:rPr lang="cs-CZ" sz="2900" dirty="0" smtClean="0"/>
              <a:t> drahně </a:t>
            </a:r>
            <a:r>
              <a:rPr lang="cs-CZ" sz="2900" dirty="0" err="1" smtClean="0"/>
              <a:t>povetšely</a:t>
            </a:r>
            <a:r>
              <a:rPr lang="cs-CZ" sz="2900" dirty="0" smtClean="0"/>
              <a:t>,</a:t>
            </a:r>
            <a:br>
              <a:rPr lang="cs-CZ" sz="2900" dirty="0" smtClean="0"/>
            </a:br>
            <a:r>
              <a:rPr lang="cs-CZ" sz="2900" dirty="0" smtClean="0"/>
              <a:t>avšak okolo děr cely,</a:t>
            </a:r>
            <a:br>
              <a:rPr lang="cs-CZ" sz="2900" dirty="0" smtClean="0"/>
            </a:br>
            <a:r>
              <a:rPr lang="cs-CZ" sz="2900" dirty="0" smtClean="0"/>
              <a:t>skrze něž </a:t>
            </a:r>
            <a:r>
              <a:rPr lang="cs-CZ" sz="2900" dirty="0" err="1" smtClean="0"/>
              <a:t>viděti</a:t>
            </a:r>
            <a:r>
              <a:rPr lang="cs-CZ" sz="2900" dirty="0" smtClean="0"/>
              <a:t> nohy.</a:t>
            </a:r>
            <a:br>
              <a:rPr lang="cs-CZ" sz="2900" dirty="0" smtClean="0"/>
            </a:br>
            <a:r>
              <a:rPr lang="cs-CZ" sz="2900" dirty="0" smtClean="0"/>
              <a:t>A také </a:t>
            </a:r>
            <a:r>
              <a:rPr lang="cs-CZ" sz="2900" dirty="0" err="1" smtClean="0"/>
              <a:t>bieše</a:t>
            </a:r>
            <a:r>
              <a:rPr lang="cs-CZ" sz="2900" dirty="0" smtClean="0"/>
              <a:t> </a:t>
            </a:r>
            <a:r>
              <a:rPr lang="cs-CZ" sz="2900" dirty="0" err="1" smtClean="0"/>
              <a:t>up’al</a:t>
            </a:r>
            <a:r>
              <a:rPr lang="cs-CZ" sz="2900" dirty="0" smtClean="0"/>
              <a:t> ostrohy,</a:t>
            </a:r>
            <a:br>
              <a:rPr lang="cs-CZ" sz="2900" dirty="0" smtClean="0"/>
            </a:br>
            <a:r>
              <a:rPr lang="cs-CZ" sz="2900" dirty="0" smtClean="0"/>
              <a:t>točenku maje na hlavě.</a:t>
            </a:r>
            <a:br>
              <a:rPr lang="cs-CZ" sz="2900" dirty="0" smtClean="0"/>
            </a:br>
            <a:r>
              <a:rPr lang="cs-CZ" sz="2900" dirty="0" smtClean="0"/>
              <a:t>Tak, </a:t>
            </a:r>
            <a:r>
              <a:rPr lang="cs-CZ" sz="2900" dirty="0" err="1" smtClean="0"/>
              <a:t>jakž</a:t>
            </a:r>
            <a:r>
              <a:rPr lang="cs-CZ" sz="2900" dirty="0" smtClean="0"/>
              <a:t> jej </a:t>
            </a:r>
            <a:r>
              <a:rPr lang="cs-CZ" sz="2900" dirty="0" err="1" smtClean="0"/>
              <a:t>sezřech</a:t>
            </a:r>
            <a:r>
              <a:rPr lang="cs-CZ" sz="2900" dirty="0" smtClean="0"/>
              <a:t> právě,</a:t>
            </a:r>
            <a:br>
              <a:rPr lang="cs-CZ" sz="2900" dirty="0" smtClean="0"/>
            </a:br>
            <a:r>
              <a:rPr lang="cs-CZ" sz="2900" dirty="0" err="1" smtClean="0"/>
              <a:t>jistěť</a:t>
            </a:r>
            <a:r>
              <a:rPr lang="cs-CZ" sz="2900" dirty="0" smtClean="0"/>
              <a:t> se mi </a:t>
            </a:r>
            <a:r>
              <a:rPr lang="cs-CZ" sz="2900" dirty="0" err="1" smtClean="0"/>
              <a:t>dvořák</a:t>
            </a:r>
            <a:r>
              <a:rPr lang="cs-CZ" sz="2900" dirty="0" smtClean="0"/>
              <a:t> </a:t>
            </a:r>
            <a:r>
              <a:rPr lang="cs-CZ" sz="2900" dirty="0" err="1" smtClean="0"/>
              <a:t>zdieše</a:t>
            </a:r>
            <a:r>
              <a:rPr lang="cs-CZ" sz="2900" dirty="0" smtClean="0"/>
              <a:t>;</a:t>
            </a:r>
            <a:br>
              <a:rPr lang="cs-CZ" sz="2900" dirty="0" smtClean="0"/>
            </a:br>
            <a:r>
              <a:rPr lang="cs-CZ" sz="2900" dirty="0" smtClean="0"/>
              <a:t>hřebelce za pasem </a:t>
            </a:r>
            <a:r>
              <a:rPr lang="cs-CZ" sz="2900" dirty="0" err="1" smtClean="0"/>
              <a:t>jmějieše</a:t>
            </a:r>
            <a:r>
              <a:rPr lang="cs-CZ" sz="2900" dirty="0" smtClean="0"/>
              <a:t>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Úryvek z Podkoní a žák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4940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5145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1. </a:t>
            </a:r>
            <a:r>
              <a:rPr lang="cs-CZ" dirty="0" smtClean="0"/>
              <a:t>Jmenujte tři architektonické památky doby Karla IV.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2"/>
                </a:solidFill>
              </a:rPr>
              <a:t>Karlův most, Karlova univerzita, Nové Město, Karlštejn</a:t>
            </a:r>
            <a:endParaRPr lang="cs-CZ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2. </a:t>
            </a:r>
            <a:r>
              <a:rPr lang="cs-CZ" dirty="0" smtClean="0"/>
              <a:t>Jaké literární dílo napsal sám Karel IV?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2"/>
                </a:solidFill>
              </a:rPr>
              <a:t>Vita Caroli – Život Karlův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3. </a:t>
            </a:r>
            <a:r>
              <a:rPr lang="cs-CZ" dirty="0" smtClean="0"/>
              <a:t>Co je to legenda?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2"/>
                </a:solidFill>
              </a:rPr>
              <a:t>Veršovaný nebo prozaický útvar vyprávějící o životě, skutcích a zázracích světců.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4. </a:t>
            </a:r>
            <a:r>
              <a:rPr lang="cs-CZ" dirty="0" smtClean="0"/>
              <a:t>Charakterizujte dobu za vlády Karla IV.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2"/>
                </a:solidFill>
              </a:rPr>
              <a:t>Dochází k rozkvětu státu, založení univerzity, stavitelské památky, příchod proslulých umělců a učenců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Zkuste odpovědět…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5923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57073030"/>
              </p:ext>
            </p:extLst>
          </p:nvPr>
        </p:nvGraphicFramePr>
        <p:xfrm>
          <a:off x="1369036" y="3233738"/>
          <a:ext cx="6515332" cy="254127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198819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AUTOR 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NEUVEDEN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www.paleografie.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org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/UK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8.10.2012]. Dostupný na WWW: http://www.paleografie.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/UK/index.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php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?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target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=gallery290&amp;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mid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=324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BALDUNG, Hans.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,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8.10.2012]. Dostupný na WWW: http://cs.wikipedia.org/wiki/Soubor:Baldung_stallknecht.jpg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Podkoní a žák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8.10.2012]. Dostupný na WWW: http://cs.wikipedia.org/wiki/Podkoní_a_žák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DOROVSKÁ, Dagmar; ŘEŘICHOVÁ, Vlasta. 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</a:rPr>
                        <a:t>Čítanka 8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. Český Těšín: Pedagogické nakladatelství, 2005, ISBN 80-7230-065-2.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DOROVSKÁ, Dagmar; ŘEŘICHOVÁ, Vlasta. 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</a:rPr>
                        <a:t>Čítanka 7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. Olomouc: Pedagogické nakladatelství, 1998, ISBN 80-7230-037-7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96</TotalTime>
  <Words>309</Words>
  <Application>Microsoft Office PowerPoint</Application>
  <PresentationFormat>Předvádění na obrazovce (4:3)</PresentationFormat>
  <Paragraphs>100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Snímek 1</vt:lpstr>
      <vt:lpstr>Literatura doby Karla IV.</vt:lpstr>
      <vt:lpstr>Historická data – 2. pol. 14. stol.</vt:lpstr>
      <vt:lpstr>Česká literatura</vt:lpstr>
      <vt:lpstr>Snímek 5</vt:lpstr>
      <vt:lpstr>Snímek 6</vt:lpstr>
      <vt:lpstr>Úryvek z Podkoní a žák</vt:lpstr>
      <vt:lpstr>Zkuste odpovědět…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kostalova</cp:lastModifiedBy>
  <cp:revision>14</cp:revision>
  <dcterms:created xsi:type="dcterms:W3CDTF">2012-04-04T05:08:45Z</dcterms:created>
  <dcterms:modified xsi:type="dcterms:W3CDTF">2013-05-26T12:31:41Z</dcterms:modified>
</cp:coreProperties>
</file>