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784F29E-AE2D-40AE-AF6B-E464F6413F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2D15D98-9A0B-4433-83D8-E9B83ABE7F2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4F29E-AE2D-40AE-AF6B-E464F6413F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15D98-9A0B-4433-83D8-E9B83ABE7F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4F29E-AE2D-40AE-AF6B-E464F6413F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15D98-9A0B-4433-83D8-E9B83ABE7F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4F29E-AE2D-40AE-AF6B-E464F6413F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15D98-9A0B-4433-83D8-E9B83ABE7F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4F29E-AE2D-40AE-AF6B-E464F6413F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15D98-9A0B-4433-83D8-E9B83ABE7F2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4F29E-AE2D-40AE-AF6B-E464F6413F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15D98-9A0B-4433-83D8-E9B83ABE7F2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4F29E-AE2D-40AE-AF6B-E464F6413F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15D98-9A0B-4433-83D8-E9B83ABE7F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4F29E-AE2D-40AE-AF6B-E464F6413F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15D98-9A0B-4433-83D8-E9B83ABE7F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4F29E-AE2D-40AE-AF6B-E464F6413F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15D98-9A0B-4433-83D8-E9B83ABE7F2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4F29E-AE2D-40AE-AF6B-E464F6413F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15D98-9A0B-4433-83D8-E9B83ABE7F2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84F29E-AE2D-40AE-AF6B-E464F6413F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15D98-9A0B-4433-83D8-E9B83ABE7F2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784F29E-AE2D-40AE-AF6B-E464F6413F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2D15D98-9A0B-4433-83D8-E9B83ABE7F2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67373276"/>
              </p:ext>
            </p:extLst>
          </p:nvPr>
        </p:nvGraphicFramePr>
        <p:xfrm>
          <a:off x="1547664" y="2996952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VY_32_INOVACE_8A_4_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Mistr Jan Hus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8A_ČJ8.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ročník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17.10.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 2012 v 8.B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osobností Mistra Jana Husa, jeho názory na společnost, církev a literárním dílem, které patří mezi klenoty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české literatury.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358720" y="1248418"/>
            <a:ext cx="655272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2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2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5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7056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dirty="0" smtClean="0"/>
              <a:t>Mistr Jan Hus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A doba husitská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4141425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5" y="2248347"/>
            <a:ext cx="8856984" cy="3877815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Doba vlády syna Karla IV. Václava IV.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Spor mezi světskou a církevní mocí.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Nastalo období reformace, jehož myšlenkovým vůdcem u nás byl mistr (=univerzitní titul) Jan Hus.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Historická fakta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7269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916832"/>
            <a:ext cx="9144000" cy="494116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 </a:t>
            </a:r>
            <a:r>
              <a:rPr lang="cs-CZ" sz="3000" dirty="0" smtClean="0"/>
              <a:t>Byl knězem.</a:t>
            </a:r>
          </a:p>
          <a:p>
            <a:pPr marL="0" indent="0">
              <a:buNone/>
            </a:pPr>
            <a:endParaRPr lang="cs-CZ" sz="3000" dirty="0" smtClean="0"/>
          </a:p>
          <a:p>
            <a:r>
              <a:rPr lang="cs-CZ" sz="3000" dirty="0"/>
              <a:t> </a:t>
            </a:r>
            <a:r>
              <a:rPr lang="cs-CZ" sz="3000" dirty="0" smtClean="0"/>
              <a:t>Kázal v Praze v Betlémské kapli a na jiných místech.</a:t>
            </a:r>
          </a:p>
          <a:p>
            <a:pPr marL="0" indent="0">
              <a:buNone/>
            </a:pPr>
            <a:endParaRPr lang="cs-CZ" sz="3000" dirty="0" smtClean="0"/>
          </a:p>
          <a:p>
            <a:r>
              <a:rPr lang="cs-CZ" sz="3000" dirty="0"/>
              <a:t> </a:t>
            </a:r>
            <a:r>
              <a:rPr lang="cs-CZ" sz="3000" dirty="0" smtClean="0"/>
              <a:t>Působil jako profesor a rektor pražské univerzity.</a:t>
            </a:r>
          </a:p>
          <a:p>
            <a:pPr marL="0" indent="0">
              <a:buNone/>
            </a:pPr>
            <a:endParaRPr lang="cs-CZ" sz="3000" dirty="0" smtClean="0"/>
          </a:p>
          <a:p>
            <a:r>
              <a:rPr lang="cs-CZ" sz="3000" dirty="0"/>
              <a:t> </a:t>
            </a:r>
            <a:r>
              <a:rPr lang="cs-CZ" sz="3000" dirty="0" smtClean="0"/>
              <a:t>Zabýval se úpravou českého pravopisu (spřežkový nahradil diakritickým).</a:t>
            </a:r>
          </a:p>
          <a:p>
            <a:pPr marL="0" indent="0">
              <a:buNone/>
            </a:pPr>
            <a:endParaRPr lang="cs-CZ" sz="3000" dirty="0" smtClean="0"/>
          </a:p>
          <a:p>
            <a:r>
              <a:rPr lang="cs-CZ" sz="3000" dirty="0"/>
              <a:t> </a:t>
            </a:r>
            <a:r>
              <a:rPr lang="cs-CZ" sz="3000" dirty="0" smtClean="0"/>
              <a:t>Jako spisovatel po sobě zanechal rozsáhlé dílo.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476672"/>
            <a:ext cx="7756263" cy="1054250"/>
          </a:xfrm>
        </p:spPr>
        <p:txBody>
          <a:bodyPr/>
          <a:lstStyle/>
          <a:p>
            <a:r>
              <a:rPr lang="cs-CZ" dirty="0" smtClean="0"/>
              <a:t>Mistr Jan Hus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523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hu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01927" y="2060848"/>
            <a:ext cx="2762772" cy="280831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Jan Hus</a:t>
            </a:r>
            <a:endParaRPr lang="cs-CZ" dirty="0"/>
          </a:p>
        </p:txBody>
      </p:sp>
      <p:pic>
        <p:nvPicPr>
          <p:cNvPr id="5" name="Obrázek 4" descr="jan_hus_na_hranici_denik-3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51008" y="2348880"/>
            <a:ext cx="4896544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63176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2248347"/>
            <a:ext cx="8784975" cy="4609653"/>
          </a:xfrm>
        </p:spPr>
        <p:txBody>
          <a:bodyPr/>
          <a:lstStyle/>
          <a:p>
            <a:r>
              <a:rPr lang="cs-CZ" sz="2800" dirty="0" smtClean="0"/>
              <a:t> V jeho osobě se spojuje učenecké i lidové křídlo.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Ovlivnil Václava IV. – vydává Kutnohorský dekret.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Pro vystoupení proti odpustkům a kritiku církve byl pronásledován.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Kritizoval – bohatství, rozmařilost, mravní zkaženost církve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Husovy myšlenky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0268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988840"/>
            <a:ext cx="8964488" cy="47525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 církvi  (De </a:t>
            </a:r>
            <a:r>
              <a:rPr lang="cs-CZ" dirty="0" err="1" smtClean="0"/>
              <a:t>ecclesia</a:t>
            </a:r>
            <a:r>
              <a:rPr lang="cs-CZ" dirty="0" smtClean="0"/>
              <a:t>) - latinsky, pro učence.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Výklad Viery, Desatera a Páteře – výklad modliteb.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Knihy o svatokupectví – ostrá kritika církve.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Postila – výklad části evangelia.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Dcerka – o správném životě žen a dívek.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Listy z Kostnice – promluvy k čtenáři.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Husovo dílo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9154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2276872"/>
            <a:ext cx="8856984" cy="42484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Pro svou kritiku pronásledován.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Dán do klatby – vypovězen z Prahy.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Kázal na Kozím Hrádku a na Krakovci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Na církevním koncilu v Kostnici – vězněn, obžalován z kacířství a odsouzen k trestu smrti upálením.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života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5226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“Slyš, dcerko, a viz a přichyl ucho své, že jsem řekl </a:t>
            </a:r>
            <a:r>
              <a:rPr lang="cs-CZ" b="1" dirty="0" err="1" smtClean="0"/>
              <a:t>nejprvé</a:t>
            </a:r>
            <a:r>
              <a:rPr lang="cs-CZ" b="1" dirty="0" smtClean="0"/>
              <a:t>, abys sebe poznala, vědouc, ke komu jsi podobná stvořena. Nebuď jako ti, již mnohé věci umějí, ale sami sebe neznají; na jiné lidi hledí, ale sami sebe nepomní. Ty od sebe počni, abys snad sebe </a:t>
            </a:r>
            <a:r>
              <a:rPr lang="cs-CZ" b="1" dirty="0" err="1" smtClean="0"/>
              <a:t>neznajíc</a:t>
            </a:r>
            <a:r>
              <a:rPr lang="cs-CZ" b="1" dirty="0" smtClean="0"/>
              <a:t>, jiné věci daremně nechtěla </a:t>
            </a:r>
            <a:r>
              <a:rPr lang="cs-CZ" b="1" dirty="0" err="1" smtClean="0"/>
              <a:t>znáti</a:t>
            </a:r>
            <a:r>
              <a:rPr lang="cs-CZ" b="1" dirty="0" smtClean="0"/>
              <a:t>. Ty poznej sebe; neb čím více sebe poznáš, tím více Boha poznáš; a čím více Boha poznáš, tím více k němu přistoupíš a více </a:t>
            </a:r>
            <a:r>
              <a:rPr lang="cs-CZ" b="1" dirty="0" err="1" smtClean="0"/>
              <a:t>milovati</a:t>
            </a:r>
            <a:r>
              <a:rPr lang="cs-CZ" b="1" dirty="0" smtClean="0"/>
              <a:t> budeš; a čím více </a:t>
            </a:r>
            <a:r>
              <a:rPr lang="cs-CZ" b="1" dirty="0" err="1" smtClean="0"/>
              <a:t>milovati</a:t>
            </a:r>
            <a:r>
              <a:rPr lang="cs-CZ" b="1" dirty="0" smtClean="0"/>
              <a:t> ho budeš, tím více on tě zase bude </a:t>
            </a:r>
            <a:r>
              <a:rPr lang="cs-CZ" b="1" dirty="0" err="1" smtClean="0"/>
              <a:t>milovati</a:t>
            </a:r>
            <a:r>
              <a:rPr lang="cs-CZ" b="1" dirty="0" smtClean="0"/>
              <a:t>.“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Dcerka Jana Husa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03337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1046" y="123807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971600" y="1124744"/>
            <a:ext cx="75608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4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628800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83252889"/>
              </p:ext>
            </p:extLst>
          </p:nvPr>
        </p:nvGraphicFramePr>
        <p:xfrm>
          <a:off x="1763688" y="2708920"/>
          <a:ext cx="6087236" cy="3329940"/>
        </p:xfrm>
        <a:graphic>
          <a:graphicData uri="http://schemas.openxmlformats.org/drawingml/2006/table">
            <a:tbl>
              <a:tblPr firstRow="1" firstCol="1" bandRow="1"/>
              <a:tblGrid>
                <a:gridCol w="1141317"/>
                <a:gridCol w="114300"/>
                <a:gridCol w="4831619"/>
              </a:tblGrid>
              <a:tr h="17185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pt-BR" sz="1000" dirty="0" smtClean="0"/>
                        <a:t>AUTOR NEUVEDEN. </a:t>
                      </a:r>
                      <a:r>
                        <a:rPr lang="pt-BR" sz="1000" i="1" dirty="0" smtClean="0"/>
                        <a:t>www.quido.cz</a:t>
                      </a:r>
                      <a:r>
                        <a:rPr lang="pt-BR" sz="1000" dirty="0" smtClean="0"/>
                        <a:t> [online]. [cit. </a:t>
                      </a:r>
                      <a:r>
                        <a:rPr lang="cs-CZ" sz="1000" dirty="0" smtClean="0"/>
                        <a:t>15.10.2012</a:t>
                      </a:r>
                      <a:r>
                        <a:rPr lang="pt-BR" sz="1000" dirty="0" smtClean="0"/>
                        <a:t>]. Dostupný na WWW: http://www.quido.cz/osobnosti/hus.htm </a:t>
                      </a:r>
                      <a:endParaRPr lang="cs-CZ" sz="10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REPRO HRADECKÝ DENÍK. </a:t>
                      </a:r>
                      <a:r>
                        <a:rPr lang="cs-CZ" sz="1000" i="1" dirty="0" err="1" smtClean="0"/>
                        <a:t>hradecky.denik.cz</a:t>
                      </a:r>
                      <a:r>
                        <a:rPr lang="cs-CZ" sz="1000" dirty="0" smtClean="0"/>
                        <a:t> [online]. [cit. 15.10.2012]. Dostupný na WWW: http://hradecky.denik.cz/zpravy_region/hus20090706.html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/>
                        <a:t>TYDLITATOVÁ, Věra. </a:t>
                      </a:r>
                      <a:r>
                        <a:rPr lang="cs-CZ" sz="1000" i="1" dirty="0" smtClean="0"/>
                        <a:t>Jan </a:t>
                      </a:r>
                      <a:r>
                        <a:rPr lang="cs-CZ" sz="1000" i="1" dirty="0" err="1" smtClean="0"/>
                        <a:t>Hu</a:t>
                      </a:r>
                      <a:r>
                        <a:rPr lang="cs-CZ" sz="1000" i="1" dirty="0" smtClean="0"/>
                        <a:t>: Dcerka</a:t>
                      </a:r>
                      <a:r>
                        <a:rPr lang="cs-CZ" sz="1000" dirty="0" smtClean="0"/>
                        <a:t> [online]. [cit. 15.10.2012]. Dostupný na WWW: http://vera-tydlitatova.eblog.cz/jan-hus-dcerka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137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DOROVSKÁ, Dagmar; ŘEŘICHOVÁ, Vlasta. </a:t>
                      </a:r>
                      <a:r>
                        <a:rPr lang="cs-CZ" sz="1200" i="1" dirty="0" smtClean="0">
                          <a:solidFill>
                            <a:schemeClr val="tx1"/>
                          </a:solidFill>
                        </a:rPr>
                        <a:t>Čítanka 8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. Český Těšín: Pedagogické nakladatelství, 2005, ISBN 80-7230-065-2.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SOCHROVÁ</a:t>
                      </a:r>
                      <a:r>
                        <a:rPr lang="fr-FR" sz="1200" dirty="0" smtClean="0"/>
                        <a:t>, Marie. </a:t>
                      </a:r>
                      <a:r>
                        <a:rPr lang="fr-FR" sz="1200" i="1" dirty="0" smtClean="0"/>
                        <a:t>Literatura v kostce</a:t>
                      </a:r>
                      <a:r>
                        <a:rPr lang="fr-FR" sz="1200" dirty="0" smtClean="0"/>
                        <a:t>. Praha: Fragment, 2008, ISBN 80-253-0652-6. </a:t>
                      </a:r>
                      <a:endParaRPr lang="cs-CZ" sz="1200" dirty="0" smtClean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47069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107</TotalTime>
  <Words>449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Tvrdý obal</vt:lpstr>
      <vt:lpstr>Snímek 1</vt:lpstr>
      <vt:lpstr>Mistr Jan Hus</vt:lpstr>
      <vt:lpstr>Historická fakta</vt:lpstr>
      <vt:lpstr>Mistr Jan Hus</vt:lpstr>
      <vt:lpstr>Jan Hus</vt:lpstr>
      <vt:lpstr>Husovy myšlenky</vt:lpstr>
      <vt:lpstr>Husovo dílo</vt:lpstr>
      <vt:lpstr>Konec života</vt:lpstr>
      <vt:lpstr>Dcerka Jana Husa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Kratochvílová Zdeňka</dc:creator>
  <cp:lastModifiedBy>kostalova</cp:lastModifiedBy>
  <cp:revision>10</cp:revision>
  <dcterms:created xsi:type="dcterms:W3CDTF">2013-05-25T06:58:01Z</dcterms:created>
  <dcterms:modified xsi:type="dcterms:W3CDTF">2013-05-26T12:33:03Z</dcterms:modified>
</cp:coreProperties>
</file>