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61" r:id="rId5"/>
    <p:sldId id="258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84BBF-F636-47E8-A365-6C1D743F40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51716-C7E8-4169-8D4E-2C3ADE2F01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84BBF-F636-47E8-A365-6C1D743F40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51716-C7E8-4169-8D4E-2C3ADE2F0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84BBF-F636-47E8-A365-6C1D743F40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51716-C7E8-4169-8D4E-2C3ADE2F0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84BBF-F636-47E8-A365-6C1D743F40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51716-C7E8-4169-8D4E-2C3ADE2F0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84BBF-F636-47E8-A365-6C1D743F40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51716-C7E8-4169-8D4E-2C3ADE2F0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84BBF-F636-47E8-A365-6C1D743F40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51716-C7E8-4169-8D4E-2C3ADE2F0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84BBF-F636-47E8-A365-6C1D743F40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51716-C7E8-4169-8D4E-2C3ADE2F0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84BBF-F636-47E8-A365-6C1D743F40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51716-C7E8-4169-8D4E-2C3ADE2F01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84BBF-F636-47E8-A365-6C1D743F40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51716-C7E8-4169-8D4E-2C3ADE2F01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84BBF-F636-47E8-A365-6C1D743F40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51716-C7E8-4169-8D4E-2C3ADE2F0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584BBF-F636-47E8-A365-6C1D743F40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51716-C7E8-4169-8D4E-2C3ADE2F0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9584BBF-F636-47E8-A365-6C1D743F40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6251716-C7E8-4169-8D4E-2C3ADE2F0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48680"/>
            <a:ext cx="5762625" cy="84772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627784" y="1484784"/>
            <a:ext cx="3995452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132856"/>
            <a:ext cx="2152650" cy="781050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82901810"/>
              </p:ext>
            </p:extLst>
          </p:nvPr>
        </p:nvGraphicFramePr>
        <p:xfrm>
          <a:off x="1187624" y="3284984"/>
          <a:ext cx="6912769" cy="3024337"/>
        </p:xfrm>
        <a:graphic>
          <a:graphicData uri="http://schemas.openxmlformats.org/drawingml/2006/table">
            <a:tbl>
              <a:tblPr/>
              <a:tblGrid>
                <a:gridCol w="1297073"/>
                <a:gridCol w="124711"/>
                <a:gridCol w="5490985"/>
              </a:tblGrid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3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VY_32_INOVACE_8A_6_</a:t>
                      </a:r>
                      <a:r>
                        <a:rPr lang="cs-CZ" sz="1300" baseline="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Francouzská renesance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8A_ČJ8.ročník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321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VM byl ověřen 7.11.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2012 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 8.B</a:t>
                      </a:r>
                      <a:endParaRPr lang="cs-CZ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bg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982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předními literárními osobnostmi francouzské renesance, jejich díly a technikou psaní.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12545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874639"/>
          </a:xfrm>
        </p:spPr>
        <p:txBody>
          <a:bodyPr>
            <a:normAutofit/>
          </a:bodyPr>
          <a:lstStyle/>
          <a:p>
            <a:r>
              <a:rPr lang="cs-CZ" sz="4800" dirty="0" smtClean="0"/>
              <a:t>FRANCOUZSKÁ RENESANCE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" y="4149080"/>
            <a:ext cx="4419600" cy="65152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15. – 16. STOLETÍ</a:t>
            </a:r>
          </a:p>
          <a:p>
            <a:endParaRPr lang="cs-CZ" sz="12300" dirty="0" smtClean="0"/>
          </a:p>
        </p:txBody>
      </p:sp>
    </p:spTree>
    <p:extLst>
      <p:ext uri="{BB962C8B-B14F-4D97-AF65-F5344CB8AC3E}">
        <p14:creationId xmlns="" xmlns:p14="http://schemas.microsoft.com/office/powerpoint/2010/main" val="4019829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FRANCOIS VILLON </a:t>
            </a:r>
            <a:r>
              <a:rPr lang="cs-CZ" dirty="0" smtClean="0"/>
              <a:t>1431 - 1461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964488" cy="4525963"/>
          </a:xfrm>
        </p:spPr>
        <p:txBody>
          <a:bodyPr/>
          <a:lstStyle/>
          <a:p>
            <a:pPr lvl="1"/>
            <a:r>
              <a:rPr lang="cs-CZ" sz="2800" dirty="0" smtClean="0"/>
              <a:t>1. moderní evropský básník, lyrik, tulák, bohém</a:t>
            </a:r>
          </a:p>
          <a:p>
            <a:pPr lvl="1"/>
            <a:r>
              <a:rPr lang="cs-CZ" sz="2800" dirty="0" smtClean="0"/>
              <a:t>1. prokletý básník (neochoten smířit se se soudobou společností</a:t>
            </a:r>
          </a:p>
          <a:p>
            <a:pPr marL="0" indent="0">
              <a:buNone/>
            </a:pPr>
            <a:r>
              <a:rPr lang="cs-CZ" dirty="0" smtClean="0"/>
              <a:t>	DÍLO:</a:t>
            </a:r>
          </a:p>
          <a:p>
            <a:pPr lvl="1"/>
            <a:r>
              <a:rPr lang="cs-CZ" sz="2800" dirty="0" smtClean="0"/>
              <a:t>Básně </a:t>
            </a:r>
            <a:r>
              <a:rPr lang="cs-CZ" sz="2800" dirty="0" smtClean="0">
                <a:solidFill>
                  <a:srgbClr val="FF0000"/>
                </a:solidFill>
              </a:rPr>
              <a:t>Malý testament </a:t>
            </a:r>
            <a:r>
              <a:rPr lang="cs-CZ" sz="2800" dirty="0" smtClean="0"/>
              <a:t>a </a:t>
            </a:r>
            <a:r>
              <a:rPr lang="cs-CZ" sz="2800" dirty="0" smtClean="0">
                <a:solidFill>
                  <a:srgbClr val="FF0000"/>
                </a:solidFill>
              </a:rPr>
              <a:t>Velký testament </a:t>
            </a:r>
            <a:r>
              <a:rPr lang="cs-CZ" sz="2800" dirty="0" smtClean="0"/>
              <a:t>(závěť, odkaz)</a:t>
            </a:r>
          </a:p>
          <a:p>
            <a:pPr lvl="2"/>
            <a:r>
              <a:rPr lang="cs-CZ" sz="2400" dirty="0" smtClean="0"/>
              <a:t>Obrat vlastní bídy, kritika společnosti</a:t>
            </a:r>
          </a:p>
          <a:p>
            <a:pPr lvl="2"/>
            <a:r>
              <a:rPr lang="cs-CZ" sz="2400" dirty="0"/>
              <a:t> </a:t>
            </a:r>
            <a:r>
              <a:rPr lang="cs-CZ" sz="2400" dirty="0" smtClean="0"/>
              <a:t>francouzská villonská balada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4006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Velký testament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200" i="1" dirty="0" smtClean="0"/>
              <a:t>	Ach, kdybych já byl studoval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i="1" dirty="0" smtClean="0"/>
              <a:t>v svém mládí bláznivém, můj Bože,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i="1" dirty="0" smtClean="0"/>
              <a:t>a na dobré se mravy dal,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i="1" dirty="0" smtClean="0"/>
              <a:t>teď měl bych dům a měkké lože.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i="1" dirty="0" smtClean="0"/>
              <a:t>Však způsobné já dítě? Cože?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i="1" dirty="0" smtClean="0"/>
              <a:t>Já za školu jen chodil, běda.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i="1" dirty="0" smtClean="0"/>
              <a:t>To slovo bolí jak hrot nože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i="1" dirty="0" smtClean="0"/>
              <a:t>a skoro dál mi psát už nedá.</a:t>
            </a:r>
            <a:endParaRPr lang="cs-CZ" sz="3200" dirty="0" smtClean="0"/>
          </a:p>
          <a:p>
            <a:endParaRPr lang="cs-CZ" sz="3600" dirty="0"/>
          </a:p>
        </p:txBody>
      </p:sp>
      <p:pic>
        <p:nvPicPr>
          <p:cNvPr id="4" name="Obrázek 3" descr="97px-Francois_Vill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28184" y="1268760"/>
            <a:ext cx="2561085" cy="338437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45613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FRANCOIS RABELAIS </a:t>
            </a:r>
            <a:r>
              <a:rPr lang="cs-CZ" dirty="0" smtClean="0"/>
              <a:t>1494 - 1553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525963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Původně mnich a lékař, satirik, kritik zla a lidských chyb</a:t>
            </a:r>
          </a:p>
          <a:p>
            <a:r>
              <a:rPr lang="cs-CZ" dirty="0"/>
              <a:t> </a:t>
            </a:r>
            <a:r>
              <a:rPr lang="cs-CZ" dirty="0" smtClean="0"/>
              <a:t>Humanista = (z lat. </a:t>
            </a:r>
            <a:r>
              <a:rPr lang="cs-CZ" dirty="0" err="1" smtClean="0"/>
              <a:t>humanus</a:t>
            </a:r>
            <a:r>
              <a:rPr lang="cs-CZ" dirty="0" smtClean="0"/>
              <a:t> = lidský)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Satirický román: </a:t>
            </a:r>
            <a:r>
              <a:rPr lang="cs-CZ" sz="3200" dirty="0" err="1" smtClean="0">
                <a:solidFill>
                  <a:srgbClr val="FF0000"/>
                </a:solidFill>
              </a:rPr>
              <a:t>Gargantua</a:t>
            </a:r>
            <a:r>
              <a:rPr lang="cs-CZ" sz="3200" dirty="0" smtClean="0">
                <a:solidFill>
                  <a:srgbClr val="FF0000"/>
                </a:solidFill>
              </a:rPr>
              <a:t> a </a:t>
            </a:r>
            <a:r>
              <a:rPr lang="cs-CZ" sz="3200" dirty="0" err="1" smtClean="0">
                <a:solidFill>
                  <a:srgbClr val="FF0000"/>
                </a:solidFill>
              </a:rPr>
              <a:t>Pantagruel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čtyřdílní román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vyprávění o dvou obrech (otci a synovi)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groteskní nadsázka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výsměch středověkým přežitkům, scholastické výchově, hlouposti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 descr="485px-Francois_Rabelais_-_Portrai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1916832"/>
            <a:ext cx="2664296" cy="329603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23523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964488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PIERRE DE RONSARD</a:t>
            </a:r>
            <a:r>
              <a:rPr lang="cs-CZ" dirty="0" smtClean="0"/>
              <a:t>	     </a:t>
            </a:r>
            <a:r>
              <a:rPr lang="cs-CZ" dirty="0" smtClean="0">
                <a:solidFill>
                  <a:srgbClr val="FF0000"/>
                </a:solidFill>
              </a:rPr>
              <a:t>MICHEL DE MONTAIGNE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600200"/>
            <a:ext cx="4388296" cy="4525963"/>
          </a:xfrm>
        </p:spPr>
        <p:txBody>
          <a:bodyPr/>
          <a:lstStyle/>
          <a:p>
            <a:r>
              <a:rPr lang="cs-CZ" dirty="0" smtClean="0"/>
              <a:t> 1524 – 1585</a:t>
            </a:r>
          </a:p>
          <a:p>
            <a:r>
              <a:rPr lang="cs-CZ" dirty="0"/>
              <a:t> </a:t>
            </a:r>
            <a:r>
              <a:rPr lang="cs-CZ" dirty="0" smtClean="0"/>
              <a:t>autor formálně dokonalé milostné poezie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600200"/>
            <a:ext cx="4716016" cy="4525963"/>
          </a:xfrm>
        </p:spPr>
        <p:txBody>
          <a:bodyPr/>
          <a:lstStyle/>
          <a:p>
            <a:r>
              <a:rPr lang="cs-CZ" dirty="0" smtClean="0"/>
              <a:t> 1533 – 1592</a:t>
            </a:r>
          </a:p>
          <a:p>
            <a:r>
              <a:rPr lang="cs-CZ" dirty="0"/>
              <a:t> </a:t>
            </a:r>
            <a:r>
              <a:rPr lang="cs-CZ" dirty="0" smtClean="0"/>
              <a:t>tvůrce eseje </a:t>
            </a:r>
          </a:p>
          <a:p>
            <a:pPr marL="0" indent="0">
              <a:buNone/>
            </a:pPr>
            <a:r>
              <a:rPr lang="cs-CZ" dirty="0" smtClean="0"/>
              <a:t>úvaha o filozofických otázkách</a:t>
            </a:r>
            <a:endParaRPr lang="cs-CZ" dirty="0"/>
          </a:p>
        </p:txBody>
      </p:sp>
      <p:pic>
        <p:nvPicPr>
          <p:cNvPr id="5" name="Obrázek 4" descr="563px-Pierre_de_Ronsar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3140968"/>
            <a:ext cx="3150908" cy="3352387"/>
          </a:xfrm>
          <a:prstGeom prst="rect">
            <a:avLst/>
          </a:prstGeom>
        </p:spPr>
      </p:pic>
      <p:pic>
        <p:nvPicPr>
          <p:cNvPr id="6" name="Obrázek 5" descr="550px-Michel_de_Montaigne_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3140968"/>
            <a:ext cx="3102344" cy="338437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186215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48680"/>
            <a:ext cx="5762625" cy="84772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771800" y="1484784"/>
            <a:ext cx="3852429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756654923"/>
              </p:ext>
            </p:extLst>
          </p:nvPr>
        </p:nvGraphicFramePr>
        <p:xfrm>
          <a:off x="1475656" y="3212976"/>
          <a:ext cx="6097228" cy="2966847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Závěť (Velký testament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5.11.2012]. Dostupný na WWW: http://cs.wikipedia.org/wiki/Z%C3%A1v%C4%9B%C5%A5_(Velk%C3%BD_testament)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GAWAIN, Sir.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5.11.2012]. Dostupný na WWW: http://cs.wikipedia.org/wiki/Soubor:Francois_Rabelais_-_Portrait.jpg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SEAROBIN.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wikipedia.org</a:t>
                      </a:r>
                      <a:r>
                        <a:rPr lang="cs-CZ" sz="1100" i="1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[online]. [cit. 5.11.2012]. Dostupný na WWW: http://cs.wikipedia.org/wiki/Soubor:Francois_Villon.jpg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KELSON.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5.11.2012]. Dostupný na WWW: http://cs.wikipedia.org/wiki/Soubor:Pierre_de_Ronsard.jpg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KELSON.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5.11.2012]. 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Dostupný na WWW: http://cs.wikipedia.org/wiki/Soubor:Michel_de_Montaigne_1.jpg</a:t>
                      </a: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DOROVSKÁ, Dagmar; ŘEŘICHOVÁ, Vlasta.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Čítanka 8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. Český Těšín: Pedagogické nakladatelství, 2005, ISBN 80-7230-065-2.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SOCHROVÁ</a:t>
                      </a:r>
                      <a:r>
                        <a:rPr lang="fr-FR" sz="1100" dirty="0" smtClean="0">
                          <a:solidFill>
                            <a:schemeClr val="bg1"/>
                          </a:solidFill>
                        </a:rPr>
                        <a:t>, Marie. </a:t>
                      </a:r>
                      <a:r>
                        <a:rPr lang="fr-FR" sz="1100" i="1" dirty="0" smtClean="0">
                          <a:solidFill>
                            <a:schemeClr val="bg1"/>
                          </a:solidFill>
                        </a:rPr>
                        <a:t>Literatura v kostce</a:t>
                      </a:r>
                      <a:r>
                        <a:rPr lang="fr-FR" sz="1100" dirty="0" smtClean="0">
                          <a:solidFill>
                            <a:schemeClr val="bg1"/>
                          </a:solidFill>
                        </a:rPr>
                        <a:t>. Praha: Fragment, 2008, ISBN 80-253-0652-6. </a:t>
                      </a:r>
                      <a:endParaRPr lang="cs-CZ" sz="1100" dirty="0" smtClean="0">
                        <a:solidFill>
                          <a:schemeClr val="bg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50" dirty="0">
                        <a:solidFill>
                          <a:schemeClr val="bg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060848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68243709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76</TotalTime>
  <Words>325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Snímek 1</vt:lpstr>
      <vt:lpstr>FRANCOUZSKÁ RENESANCE</vt:lpstr>
      <vt:lpstr>FRANCOIS VILLON 1431 - 1461</vt:lpstr>
      <vt:lpstr>Velký testament</vt:lpstr>
      <vt:lpstr>FRANCOIS RABELAIS 1494 - 1553</vt:lpstr>
      <vt:lpstr>PIERRE DE RONSARD      MICHEL DE MONTAIGNE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FRANCOUZSKÁ RENESANCE</dc:title>
  <dc:creator>Kratochvílová Zdeňka</dc:creator>
  <cp:lastModifiedBy>kostalova</cp:lastModifiedBy>
  <cp:revision>8</cp:revision>
  <dcterms:created xsi:type="dcterms:W3CDTF">2013-05-25T11:33:38Z</dcterms:created>
  <dcterms:modified xsi:type="dcterms:W3CDTF">2013-05-26T12:36:53Z</dcterms:modified>
</cp:coreProperties>
</file>