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5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F9641A93-2CB8-4C38-BC91-B92440BCB89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3CBAA62B-387D-4B97-92D8-0CAE063DE8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1A93-2CB8-4C38-BC91-B92440BCB89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CBAA62B-387D-4B97-92D8-0CAE063DE8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F9641A93-2CB8-4C38-BC91-B92440BCB89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3CBAA62B-387D-4B97-92D8-0CAE063DE8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cs-CZ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F9641A93-2CB8-4C38-BC91-B92440BCB89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CBAA62B-387D-4B97-92D8-0CAE063DE8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F9641A93-2CB8-4C38-BC91-B92440BCB89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3CBAA62B-387D-4B97-92D8-0CAE063DE8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1A93-2CB8-4C38-BC91-B92440BCB89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CBAA62B-387D-4B97-92D8-0CAE063DE8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1A93-2CB8-4C38-BC91-B92440BCB89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CBAA62B-387D-4B97-92D8-0CAE063DE8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F9641A93-2CB8-4C38-BC91-B92440BCB89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CBAA62B-387D-4B97-92D8-0CAE063DE8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1A93-2CB8-4C38-BC91-B92440BCB89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AA62B-387D-4B97-92D8-0CAE063DE8D1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1A93-2CB8-4C38-BC91-B92440BCB89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CBAA62B-387D-4B97-92D8-0CAE063DE8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41A93-2CB8-4C38-BC91-B92440BCB89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CBAA62B-387D-4B97-92D8-0CAE063DE8D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F9641A93-2CB8-4C38-BC91-B92440BCB89B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3CBAA62B-387D-4B97-92D8-0CAE063DE8D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youtube.com/watch?v=zBHpl_QMIl8" TargetMode="External"/><Relationship Id="rId4" Type="http://schemas.openxmlformats.org/officeDocument/2006/relationships/hyperlink" Target="http://www.youtube.com/watch?v=r7XTtQE3rHI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0" descr="logo EU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79712" y="404664"/>
            <a:ext cx="5760720" cy="8509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871740" y="1271927"/>
            <a:ext cx="597666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latin typeface="Arial" pitchFamily="34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3747" y="1918258"/>
            <a:ext cx="21526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46082708"/>
              </p:ext>
            </p:extLst>
          </p:nvPr>
        </p:nvGraphicFramePr>
        <p:xfrm>
          <a:off x="1331640" y="3212976"/>
          <a:ext cx="6912769" cy="3024337"/>
        </p:xfrm>
        <a:graphic>
          <a:graphicData uri="http://schemas.openxmlformats.org/drawingml/2006/table">
            <a:tbl>
              <a:tblPr/>
              <a:tblGrid>
                <a:gridCol w="1297073"/>
                <a:gridCol w="124711"/>
                <a:gridCol w="5490985"/>
              </a:tblGrid>
              <a:tr h="3387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0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87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Nikola</a:t>
                      </a:r>
                      <a:r>
                        <a:rPr lang="cs-CZ" sz="13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Košťálová</a:t>
                      </a:r>
                      <a:endParaRPr lang="cs-CZ" sz="1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87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VY_32_INOVACE_8A_8_William</a:t>
                      </a:r>
                      <a:r>
                        <a:rPr lang="cs-CZ" sz="13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Shakespeare</a:t>
                      </a:r>
                      <a:endParaRPr lang="cs-CZ" sz="1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87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8A_ČJ8.ročník</a:t>
                      </a:r>
                      <a:endParaRPr lang="cs-CZ" sz="1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53215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VM byl ověřen 21.11.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2012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v 8.B</a:t>
                      </a:r>
                      <a:endParaRPr lang="cs-CZ" sz="14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87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0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79822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DUM je určen k výkladu učiva. Žáci se seznamují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</a:t>
                      </a:r>
                      <a:r>
                        <a:rPr lang="cs-CZ" sz="1400" baseline="0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životem a dílem slavného renesančního spisovatele W. Shakespeara. Zjišťují kolik dalších autorů inspirovalo jeho dílo a jak je jeho dílo živé dodnes.</a:t>
                      </a:r>
                      <a:endParaRPr lang="cs-CZ" sz="1400" dirty="0" smtClean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553939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dirty="0" smtClean="0"/>
              <a:t>William SHAKESPEARE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 </a:t>
            </a:r>
            <a:r>
              <a:rPr lang="cs-CZ" sz="4400" dirty="0" smtClean="0"/>
              <a:t>a anglická  renesanční literatura</a:t>
            </a:r>
            <a:endParaRPr lang="cs-CZ" sz="4400" dirty="0"/>
          </a:p>
        </p:txBody>
      </p:sp>
      <p:pic>
        <p:nvPicPr>
          <p:cNvPr id="4" name="Obrázek 3" descr="482px-Shakespeare1CO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852936"/>
            <a:ext cx="2928169" cy="36450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17587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908720"/>
            <a:ext cx="8229600" cy="914400"/>
          </a:xfrm>
        </p:spPr>
        <p:txBody>
          <a:bodyPr/>
          <a:lstStyle/>
          <a:p>
            <a:r>
              <a:rPr lang="cs-CZ" b="1" dirty="0" smtClean="0"/>
              <a:t>William Shakespeare </a:t>
            </a:r>
            <a:r>
              <a:rPr lang="cs-CZ" dirty="0" smtClean="0"/>
              <a:t>1564 - 1616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132856"/>
            <a:ext cx="8229600" cy="4144963"/>
          </a:xfrm>
        </p:spPr>
        <p:txBody>
          <a:bodyPr>
            <a:normAutofit/>
          </a:bodyPr>
          <a:lstStyle/>
          <a:p>
            <a:r>
              <a:rPr lang="cs-CZ" sz="3200" dirty="0" smtClean="0"/>
              <a:t> Světový dramatik, básník.</a:t>
            </a:r>
          </a:p>
          <a:p>
            <a:r>
              <a:rPr lang="cs-CZ" sz="3200" dirty="0"/>
              <a:t> N</a:t>
            </a:r>
            <a:r>
              <a:rPr lang="cs-CZ" sz="3200" dirty="0" smtClean="0"/>
              <a:t>arozen ve </a:t>
            </a:r>
            <a:r>
              <a:rPr lang="cs-CZ" sz="3200" dirty="0" err="1" smtClean="0"/>
              <a:t>Stradfordu</a:t>
            </a:r>
            <a:r>
              <a:rPr lang="cs-CZ" sz="3200" dirty="0" smtClean="0"/>
              <a:t> nad </a:t>
            </a:r>
            <a:r>
              <a:rPr lang="cs-CZ" sz="3200" dirty="0" err="1" smtClean="0"/>
              <a:t>Avonou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Oženil se a jako mladý odešel do Londýna, kde se věnoval herectví.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Zakladatel divadla Globe.</a:t>
            </a:r>
          </a:p>
          <a:p>
            <a:r>
              <a:rPr lang="cs-CZ" sz="3200" dirty="0" smtClean="0"/>
              <a:t>Autor asi 36 her a sbírky sonetů.</a:t>
            </a:r>
            <a:endParaRPr lang="cs-CZ" sz="3200" dirty="0"/>
          </a:p>
        </p:txBody>
      </p:sp>
      <p:pic>
        <p:nvPicPr>
          <p:cNvPr id="4" name="Obrázek 3" descr="Hw-shakespear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60232" y="476672"/>
            <a:ext cx="2220830" cy="314096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19222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914400"/>
          </a:xfrm>
        </p:spPr>
        <p:txBody>
          <a:bodyPr/>
          <a:lstStyle/>
          <a:p>
            <a:r>
              <a:rPr lang="cs-CZ" b="1" dirty="0" smtClean="0"/>
              <a:t>Divadelní hry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772816"/>
            <a:ext cx="9036496" cy="482453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 </a:t>
            </a:r>
            <a:r>
              <a:rPr lang="cs-CZ" sz="2800" b="1" dirty="0" smtClean="0"/>
              <a:t>historické hry </a:t>
            </a:r>
            <a:r>
              <a:rPr lang="cs-CZ" sz="2800" dirty="0" smtClean="0"/>
              <a:t>– z dějin antických, anglických, francouzských, např. Julius Caesar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	        Jindřich VI.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	        Richard III.</a:t>
            </a:r>
          </a:p>
          <a:p>
            <a:r>
              <a:rPr lang="cs-CZ" sz="2800" dirty="0"/>
              <a:t> </a:t>
            </a:r>
            <a:r>
              <a:rPr lang="cs-CZ" sz="2800" b="1" dirty="0" smtClean="0"/>
              <a:t>komedie</a:t>
            </a:r>
            <a:r>
              <a:rPr lang="cs-CZ" sz="2800" dirty="0" smtClean="0"/>
              <a:t> – zvláště optimistické a energické postavy žen, 		        např</a:t>
            </a:r>
            <a:r>
              <a:rPr lang="cs-CZ" sz="2800" dirty="0"/>
              <a:t>. Zkrocení zlé ženy, 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	       Sen </a:t>
            </a:r>
            <a:r>
              <a:rPr lang="cs-CZ" sz="2800" dirty="0"/>
              <a:t>noci </a:t>
            </a:r>
            <a:r>
              <a:rPr lang="cs-CZ" sz="2800" dirty="0" smtClean="0"/>
              <a:t>svatojánské</a:t>
            </a:r>
          </a:p>
          <a:p>
            <a:pPr marL="0" indent="0">
              <a:buNone/>
            </a:pPr>
            <a:endParaRPr lang="cs-CZ" sz="2800" b="1" dirty="0"/>
          </a:p>
        </p:txBody>
      </p:sp>
    </p:spTree>
    <p:extLst>
      <p:ext uri="{BB962C8B-B14F-4D97-AF65-F5344CB8AC3E}">
        <p14:creationId xmlns="" xmlns:p14="http://schemas.microsoft.com/office/powerpoint/2010/main" val="28223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13414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r>
              <a:rPr lang="cs-CZ" sz="2800" dirty="0"/>
              <a:t> </a:t>
            </a:r>
            <a:r>
              <a:rPr lang="cs-CZ" sz="3200" dirty="0"/>
              <a:t>tragédie</a:t>
            </a:r>
          </a:p>
          <a:p>
            <a:pPr lvl="1"/>
            <a:r>
              <a:rPr lang="cs-CZ" sz="3200" dirty="0"/>
              <a:t> </a:t>
            </a:r>
            <a:r>
              <a:rPr lang="cs-CZ" sz="3200" b="1" dirty="0"/>
              <a:t>Hamlet, kralevic dánský - </a:t>
            </a:r>
            <a:r>
              <a:rPr lang="cs-CZ" sz="3200" dirty="0"/>
              <a:t>rozpornost hrdiny, touha uskutečnit ideály</a:t>
            </a:r>
          </a:p>
          <a:p>
            <a:pPr lvl="1"/>
            <a:r>
              <a:rPr lang="cs-CZ" sz="3200" dirty="0"/>
              <a:t> </a:t>
            </a:r>
            <a:r>
              <a:rPr lang="cs-CZ" sz="3200" b="1" dirty="0"/>
              <a:t>Othello - </a:t>
            </a:r>
            <a:r>
              <a:rPr lang="cs-CZ" sz="3200" dirty="0"/>
              <a:t>typ žárlivce a typ sobce</a:t>
            </a:r>
          </a:p>
          <a:p>
            <a:pPr lvl="1"/>
            <a:r>
              <a:rPr lang="cs-CZ" sz="3200" dirty="0"/>
              <a:t> </a:t>
            </a:r>
            <a:r>
              <a:rPr lang="cs-CZ" sz="3200" b="1" dirty="0"/>
              <a:t>Romeo a Julie </a:t>
            </a:r>
            <a:r>
              <a:rPr lang="cs-CZ" sz="3200" dirty="0"/>
              <a:t>– o nešťastné lásce dvou mladých lidí (spor Kapuletů a </a:t>
            </a:r>
            <a:r>
              <a:rPr lang="cs-CZ" sz="3200" dirty="0" err="1"/>
              <a:t>Monteků</a:t>
            </a:r>
            <a:r>
              <a:rPr lang="cs-CZ" sz="3200" dirty="0" smtClean="0"/>
              <a:t>)</a:t>
            </a:r>
          </a:p>
          <a:p>
            <a:pPr marL="457200" lvl="1" indent="0">
              <a:buNone/>
            </a:pPr>
            <a:r>
              <a:rPr lang="cs-CZ" sz="2800" b="1" dirty="0"/>
              <a:t>	</a:t>
            </a:r>
            <a:r>
              <a:rPr lang="cs-CZ" sz="2800" b="1" dirty="0" smtClean="0"/>
              <a:t>		   </a:t>
            </a:r>
            <a:endParaRPr lang="cs-CZ" sz="2800" b="1" dirty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1673821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Shakespearovské drama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47213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 neomezenost látky, času, místa.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obraz pozemského života, kladných i záporných lidských vlastností.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žárlivost, vášeň, přátelství, věrnost, touha po moci, majetku, nenávist.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postavy žen – nepodřízené, samostatně rozhodující o svém životě.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veršovaný jazyk se střídá s prózou.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5403387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Romeo a Julie</a:t>
            </a:r>
            <a:endParaRPr lang="cs-CZ" dirty="0"/>
          </a:p>
        </p:txBody>
      </p:sp>
      <p:pic>
        <p:nvPicPr>
          <p:cNvPr id="4" name="Zástupný symbol pro obsah 3" descr="373px-RJ_First_Folio_(162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204864"/>
            <a:ext cx="3133538" cy="4193453"/>
          </a:xfrm>
        </p:spPr>
      </p:pic>
      <p:pic>
        <p:nvPicPr>
          <p:cNvPr id="5" name="Obrázek 4" descr="417px-Francesco_Hayez_0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1124744"/>
            <a:ext cx="2407638" cy="3464227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3203848" y="908720"/>
            <a:ext cx="338437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err="1" smtClean="0"/>
              <a:t>Eskalus</a:t>
            </a:r>
            <a:r>
              <a:rPr lang="cs-CZ" sz="1200" dirty="0" smtClean="0"/>
              <a:t> – vévoda veronský</a:t>
            </a:r>
          </a:p>
          <a:p>
            <a:r>
              <a:rPr lang="cs-CZ" sz="1200" dirty="0" smtClean="0"/>
              <a:t>Paris – mladý šlechtic, příbuzný vévodův</a:t>
            </a:r>
          </a:p>
          <a:p>
            <a:r>
              <a:rPr lang="cs-CZ" sz="1200" dirty="0" err="1" smtClean="0"/>
              <a:t>Montek</a:t>
            </a:r>
            <a:r>
              <a:rPr lang="cs-CZ" sz="1200" dirty="0" smtClean="0"/>
              <a:t> a </a:t>
            </a:r>
            <a:r>
              <a:rPr lang="cs-CZ" sz="1200" dirty="0" err="1" smtClean="0"/>
              <a:t>Kapulet</a:t>
            </a:r>
            <a:r>
              <a:rPr lang="cs-CZ" sz="1200" dirty="0" smtClean="0"/>
              <a:t> – hlavy dvou znepřátelených rodů</a:t>
            </a:r>
          </a:p>
          <a:p>
            <a:r>
              <a:rPr lang="cs-CZ" sz="1200" dirty="0" smtClean="0"/>
              <a:t>Stařec – z rodu </a:t>
            </a:r>
            <a:r>
              <a:rPr lang="cs-CZ" sz="1200" dirty="0" err="1" smtClean="0"/>
              <a:t>Kapuletů</a:t>
            </a:r>
            <a:endParaRPr lang="cs-CZ" sz="1200" dirty="0" smtClean="0"/>
          </a:p>
          <a:p>
            <a:r>
              <a:rPr lang="cs-CZ" sz="1200" dirty="0" smtClean="0"/>
              <a:t>Romeo – syn </a:t>
            </a:r>
            <a:r>
              <a:rPr lang="cs-CZ" sz="1200" dirty="0" err="1" smtClean="0"/>
              <a:t>Montekův</a:t>
            </a:r>
            <a:endParaRPr lang="cs-CZ" sz="1200" dirty="0" smtClean="0"/>
          </a:p>
          <a:p>
            <a:r>
              <a:rPr lang="cs-CZ" sz="1200" dirty="0" err="1" smtClean="0"/>
              <a:t>Merkucio</a:t>
            </a:r>
            <a:r>
              <a:rPr lang="cs-CZ" sz="1200" dirty="0" smtClean="0"/>
              <a:t> – příbuzný vévodův a přítel Romeův</a:t>
            </a:r>
          </a:p>
          <a:p>
            <a:r>
              <a:rPr lang="cs-CZ" sz="1200" dirty="0" err="1" smtClean="0"/>
              <a:t>Benvolio</a:t>
            </a:r>
            <a:r>
              <a:rPr lang="cs-CZ" sz="1200" dirty="0" smtClean="0"/>
              <a:t> – synovec </a:t>
            </a:r>
            <a:r>
              <a:rPr lang="cs-CZ" sz="1200" dirty="0" err="1" smtClean="0"/>
              <a:t>Montekův</a:t>
            </a:r>
            <a:r>
              <a:rPr lang="cs-CZ" sz="1200" dirty="0" smtClean="0"/>
              <a:t> a přítel Romeův</a:t>
            </a:r>
          </a:p>
          <a:p>
            <a:r>
              <a:rPr lang="cs-CZ" sz="1200" dirty="0" err="1" smtClean="0"/>
              <a:t>Tybalt</a:t>
            </a:r>
            <a:r>
              <a:rPr lang="cs-CZ" sz="1200" dirty="0" smtClean="0"/>
              <a:t> – synovec paní </a:t>
            </a:r>
            <a:r>
              <a:rPr lang="cs-CZ" sz="1200" dirty="0" err="1" smtClean="0"/>
              <a:t>Kapuletové</a:t>
            </a:r>
            <a:endParaRPr lang="cs-CZ" sz="1200" dirty="0" smtClean="0"/>
          </a:p>
          <a:p>
            <a:r>
              <a:rPr lang="cs-CZ" sz="1200" dirty="0" smtClean="0"/>
              <a:t>Bratr (otec) </a:t>
            </a:r>
            <a:r>
              <a:rPr lang="cs-CZ" sz="1200" dirty="0" err="1" smtClean="0"/>
              <a:t>Vavřinec</a:t>
            </a:r>
            <a:r>
              <a:rPr lang="cs-CZ" sz="1200" dirty="0" smtClean="0"/>
              <a:t> (</a:t>
            </a:r>
            <a:r>
              <a:rPr lang="cs-CZ" sz="1200" dirty="0" err="1" smtClean="0"/>
              <a:t>Lorenzo</a:t>
            </a:r>
            <a:r>
              <a:rPr lang="cs-CZ" sz="1200" dirty="0" smtClean="0"/>
              <a:t>) – františkán</a:t>
            </a:r>
          </a:p>
          <a:p>
            <a:r>
              <a:rPr lang="cs-CZ" sz="1200" dirty="0" smtClean="0"/>
              <a:t>Bratr Jan – z téhož řádu</a:t>
            </a:r>
          </a:p>
          <a:p>
            <a:r>
              <a:rPr lang="cs-CZ" sz="1200" dirty="0" smtClean="0"/>
              <a:t>Baltazar – sluha Romeův</a:t>
            </a:r>
          </a:p>
          <a:p>
            <a:r>
              <a:rPr lang="cs-CZ" sz="1200" dirty="0" smtClean="0"/>
              <a:t>Samson a Řehoř (Gregory) – sluhové </a:t>
            </a:r>
            <a:r>
              <a:rPr lang="cs-CZ" sz="1200" dirty="0" err="1" smtClean="0"/>
              <a:t>Kapuletovi</a:t>
            </a:r>
            <a:endParaRPr lang="cs-CZ" sz="1200" dirty="0" smtClean="0"/>
          </a:p>
          <a:p>
            <a:r>
              <a:rPr lang="cs-CZ" sz="1200" dirty="0" smtClean="0"/>
              <a:t>Petr – sluha Juliiny chůvy</a:t>
            </a:r>
          </a:p>
          <a:p>
            <a:r>
              <a:rPr lang="cs-CZ" sz="1200" dirty="0" smtClean="0"/>
              <a:t>Abraham – sluha </a:t>
            </a:r>
            <a:r>
              <a:rPr lang="cs-CZ" sz="1200" dirty="0" err="1" smtClean="0"/>
              <a:t>Montekův</a:t>
            </a:r>
            <a:endParaRPr lang="cs-CZ" sz="1200" dirty="0" smtClean="0"/>
          </a:p>
          <a:p>
            <a:r>
              <a:rPr lang="cs-CZ" sz="1200" dirty="0" smtClean="0"/>
              <a:t>Lékárník</a:t>
            </a:r>
          </a:p>
          <a:p>
            <a:r>
              <a:rPr lang="cs-CZ" sz="1200" dirty="0" smtClean="0"/>
              <a:t>Tři hudebníci</a:t>
            </a:r>
          </a:p>
          <a:p>
            <a:r>
              <a:rPr lang="cs-CZ" sz="1200" dirty="0" smtClean="0"/>
              <a:t>Panoš </a:t>
            </a:r>
            <a:r>
              <a:rPr lang="cs-CZ" sz="1200" dirty="0" err="1" smtClean="0"/>
              <a:t>Parisův</a:t>
            </a:r>
            <a:endParaRPr lang="cs-CZ" sz="1200" dirty="0" smtClean="0"/>
          </a:p>
          <a:p>
            <a:r>
              <a:rPr lang="cs-CZ" sz="1200" dirty="0" smtClean="0"/>
              <a:t>Jiný Panoš</a:t>
            </a:r>
          </a:p>
          <a:p>
            <a:r>
              <a:rPr lang="cs-CZ" sz="1200" dirty="0" smtClean="0"/>
              <a:t>paní </a:t>
            </a:r>
            <a:r>
              <a:rPr lang="cs-CZ" sz="1200" dirty="0" err="1" smtClean="0"/>
              <a:t>Monteková</a:t>
            </a:r>
            <a:r>
              <a:rPr lang="cs-CZ" sz="1200" dirty="0" smtClean="0"/>
              <a:t> – manželka </a:t>
            </a:r>
            <a:r>
              <a:rPr lang="cs-CZ" sz="1200" dirty="0" err="1" smtClean="0"/>
              <a:t>Montekova</a:t>
            </a:r>
            <a:r>
              <a:rPr lang="cs-CZ" sz="1200" dirty="0" smtClean="0"/>
              <a:t> a matka Romeova</a:t>
            </a:r>
          </a:p>
          <a:p>
            <a:r>
              <a:rPr lang="cs-CZ" sz="1200" dirty="0" smtClean="0"/>
              <a:t>paní </a:t>
            </a:r>
            <a:r>
              <a:rPr lang="cs-CZ" sz="1200" dirty="0" err="1" smtClean="0"/>
              <a:t>Kapuletová</a:t>
            </a:r>
            <a:r>
              <a:rPr lang="cs-CZ" sz="1200" dirty="0" smtClean="0"/>
              <a:t> – manželka </a:t>
            </a:r>
            <a:r>
              <a:rPr lang="cs-CZ" sz="1200" dirty="0" err="1" smtClean="0"/>
              <a:t>Kapuletova</a:t>
            </a:r>
            <a:r>
              <a:rPr lang="cs-CZ" sz="1200" dirty="0" smtClean="0"/>
              <a:t> a matka Juliina</a:t>
            </a:r>
          </a:p>
          <a:p>
            <a:r>
              <a:rPr lang="cs-CZ" sz="1200" dirty="0" smtClean="0"/>
              <a:t>Julie – dcera </a:t>
            </a:r>
            <a:r>
              <a:rPr lang="cs-CZ" sz="1200" dirty="0" err="1" smtClean="0"/>
              <a:t>Kapuletova</a:t>
            </a:r>
            <a:endParaRPr lang="cs-CZ" sz="1200" dirty="0" smtClean="0"/>
          </a:p>
          <a:p>
            <a:r>
              <a:rPr lang="cs-CZ" sz="1200" dirty="0" smtClean="0"/>
              <a:t>Juliina chůva</a:t>
            </a:r>
          </a:p>
          <a:p>
            <a:r>
              <a:rPr lang="cs-CZ" sz="1200" dirty="0" smtClean="0"/>
              <a:t>Veronští měšťané, příbuzní obou rodů, masky, stráže, hlídky a družiny, Chorus</a:t>
            </a:r>
            <a:endParaRPr lang="cs-CZ" sz="1200" dirty="0"/>
          </a:p>
        </p:txBody>
      </p:sp>
      <p:sp>
        <p:nvSpPr>
          <p:cNvPr id="7" name="Obdélník 6"/>
          <p:cNvSpPr/>
          <p:nvPr/>
        </p:nvSpPr>
        <p:spPr>
          <a:xfrm>
            <a:off x="5489848" y="5805264"/>
            <a:ext cx="3654152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hlinkClick r:id="rId4"/>
              </a:rPr>
              <a:t>http://www.</a:t>
            </a:r>
            <a:r>
              <a:rPr lang="cs-CZ" sz="1400" dirty="0" err="1" smtClean="0">
                <a:hlinkClick r:id="rId4"/>
              </a:rPr>
              <a:t>youtube.com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watch</a:t>
            </a:r>
            <a:r>
              <a:rPr lang="cs-CZ" sz="1400" dirty="0" smtClean="0">
                <a:hlinkClick r:id="rId4"/>
              </a:rPr>
              <a:t>?v=r7XTtQE3rHI</a:t>
            </a:r>
            <a:endParaRPr lang="cs-CZ" sz="1400" dirty="0" smtClean="0"/>
          </a:p>
          <a:p>
            <a:endParaRPr lang="cs-CZ" sz="1100" dirty="0"/>
          </a:p>
        </p:txBody>
      </p:sp>
      <p:sp>
        <p:nvSpPr>
          <p:cNvPr id="8" name="Obdélník 7"/>
          <p:cNvSpPr/>
          <p:nvPr/>
        </p:nvSpPr>
        <p:spPr>
          <a:xfrm>
            <a:off x="4283968" y="6021288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400" dirty="0" smtClean="0">
                <a:solidFill>
                  <a:srgbClr val="92D050"/>
                </a:solidFill>
                <a:hlinkClick r:id="rId5"/>
              </a:rPr>
              <a:t>http://www.</a:t>
            </a:r>
            <a:r>
              <a:rPr lang="cs-CZ" sz="1400" dirty="0" err="1" smtClean="0">
                <a:solidFill>
                  <a:srgbClr val="92D050"/>
                </a:solidFill>
                <a:hlinkClick r:id="rId5"/>
              </a:rPr>
              <a:t>youtube.com</a:t>
            </a:r>
            <a:r>
              <a:rPr lang="cs-CZ" sz="1400" dirty="0" smtClean="0">
                <a:solidFill>
                  <a:srgbClr val="92D050"/>
                </a:solidFill>
                <a:hlinkClick r:id="rId5"/>
              </a:rPr>
              <a:t>/</a:t>
            </a:r>
            <a:r>
              <a:rPr lang="cs-CZ" sz="1400" dirty="0" err="1" smtClean="0">
                <a:solidFill>
                  <a:srgbClr val="92D050"/>
                </a:solidFill>
                <a:hlinkClick r:id="rId5"/>
              </a:rPr>
              <a:t>watch</a:t>
            </a:r>
            <a:r>
              <a:rPr lang="cs-CZ" sz="1400" dirty="0" smtClean="0">
                <a:solidFill>
                  <a:srgbClr val="92D050"/>
                </a:solidFill>
                <a:hlinkClick r:id="rId5"/>
              </a:rPr>
              <a:t>?v=</a:t>
            </a:r>
            <a:r>
              <a:rPr lang="cs-CZ" sz="1400" dirty="0" err="1" smtClean="0">
                <a:solidFill>
                  <a:srgbClr val="92D050"/>
                </a:solidFill>
                <a:hlinkClick r:id="rId5"/>
              </a:rPr>
              <a:t>zBHpl</a:t>
            </a:r>
            <a:r>
              <a:rPr lang="cs-CZ" sz="1400" dirty="0" smtClean="0">
                <a:solidFill>
                  <a:srgbClr val="92D050"/>
                </a:solidFill>
                <a:hlinkClick r:id="rId5"/>
              </a:rPr>
              <a:t>_QMIl8</a:t>
            </a:r>
            <a:endParaRPr lang="cs-CZ" sz="1400" dirty="0" smtClean="0">
              <a:solidFill>
                <a:srgbClr val="92D050"/>
              </a:solidFill>
            </a:endParaRPr>
          </a:p>
          <a:p>
            <a:endParaRPr lang="cs-CZ" sz="14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8200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Shakespearovy sonety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i="1" dirty="0" smtClean="0"/>
              <a:t>Sonet 146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Ubohá duše v hříšném těle skrytá,</a:t>
            </a:r>
            <a:br>
              <a:rPr lang="cs-CZ" dirty="0" smtClean="0"/>
            </a:br>
            <a:r>
              <a:rPr lang="cs-CZ" dirty="0" smtClean="0"/>
              <a:t>které tě svírá jako okovy,</a:t>
            </a:r>
            <a:br>
              <a:rPr lang="cs-CZ" dirty="0" smtClean="0"/>
            </a:br>
            <a:r>
              <a:rPr lang="cs-CZ" dirty="0" smtClean="0"/>
              <a:t>proč na fasádě rozmařile plýtváš</a:t>
            </a:r>
            <a:br>
              <a:rPr lang="cs-CZ" dirty="0" smtClean="0"/>
            </a:br>
            <a:r>
              <a:rPr lang="cs-CZ" dirty="0" smtClean="0"/>
              <a:t>a sama uvnitř krutě hladovíš?</a:t>
            </a:r>
            <a:br>
              <a:rPr lang="cs-CZ" dirty="0" smtClean="0"/>
            </a:br>
            <a:r>
              <a:rPr lang="cs-CZ" dirty="0" smtClean="0"/>
              <a:t>Proč s náklady, jež se ti nevyplatí,</a:t>
            </a:r>
            <a:br>
              <a:rPr lang="cs-CZ" dirty="0" smtClean="0"/>
            </a:br>
            <a:r>
              <a:rPr lang="cs-CZ" dirty="0" smtClean="0"/>
              <a:t>udržuješ svůj chátrající byt,</a:t>
            </a:r>
            <a:br>
              <a:rPr lang="cs-CZ" dirty="0" smtClean="0"/>
            </a:br>
            <a:r>
              <a:rPr lang="cs-CZ" dirty="0" smtClean="0"/>
              <a:t>když červi, jeho příští adresáti,</a:t>
            </a:r>
            <a:br>
              <a:rPr lang="cs-CZ" dirty="0" smtClean="0"/>
            </a:br>
            <a:r>
              <a:rPr lang="cs-CZ" dirty="0" smtClean="0"/>
              <a:t>ho nenechají ani v klidu shnít?</a:t>
            </a:r>
            <a:br>
              <a:rPr lang="cs-CZ" dirty="0" smtClean="0"/>
            </a:br>
            <a:r>
              <a:rPr lang="cs-CZ" dirty="0" smtClean="0"/>
              <a:t>Radši žij, duše, tělu na úkor,</a:t>
            </a:r>
            <a:br>
              <a:rPr lang="cs-CZ" dirty="0" smtClean="0"/>
            </a:br>
            <a:r>
              <a:rPr lang="cs-CZ" dirty="0" smtClean="0"/>
              <a:t>ať tělo strádá pro tvé potěšení.</a:t>
            </a:r>
            <a:br>
              <a:rPr lang="cs-CZ" dirty="0" smtClean="0"/>
            </a:br>
            <a:r>
              <a:rPr lang="cs-CZ" dirty="0" smtClean="0"/>
              <a:t>Na věčnost hleď, jež sahá za obzor</a:t>
            </a:r>
            <a:br>
              <a:rPr lang="cs-CZ" dirty="0" smtClean="0"/>
            </a:br>
            <a:r>
              <a:rPr lang="cs-CZ" dirty="0" smtClean="0"/>
              <a:t>všech vnějších strastí. Nitro má víc ceny.</a:t>
            </a:r>
            <a:br>
              <a:rPr lang="cs-CZ" dirty="0" smtClean="0"/>
            </a:br>
            <a:r>
              <a:rPr lang="cs-CZ" dirty="0" smtClean="0"/>
              <a:t>Tím smrti zabráníš, jež žití brání,</a:t>
            </a:r>
            <a:br>
              <a:rPr lang="cs-CZ" dirty="0" smtClean="0"/>
            </a:br>
            <a:r>
              <a:rPr lang="cs-CZ" dirty="0" smtClean="0"/>
              <a:t>vždyť smrtí smrti končí umírání.</a:t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800px-Shakespeare_grave_-Stratford-upon-Avon_-3June2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90102" y="1556792"/>
            <a:ext cx="3745851" cy="36004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0" descr="logo EU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35696" y="116632"/>
            <a:ext cx="5760720" cy="85090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691680" y="1052736"/>
            <a:ext cx="62646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1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materi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100" dirty="0"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latin typeface="Arial" pitchFamily="34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844824"/>
            <a:ext cx="21526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26374026"/>
              </p:ext>
            </p:extLst>
          </p:nvPr>
        </p:nvGraphicFramePr>
        <p:xfrm>
          <a:off x="1691680" y="2852936"/>
          <a:ext cx="6097228" cy="3402711"/>
        </p:xfrm>
        <a:graphic>
          <a:graphicData uri="http://schemas.openxmlformats.org/drawingml/2006/table">
            <a:tbl>
              <a:tblPr/>
              <a:tblGrid>
                <a:gridCol w="1144049"/>
                <a:gridCol w="109998"/>
                <a:gridCol w="4843181"/>
              </a:tblGrid>
              <a:tr h="29730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Použité </a:t>
                      </a:r>
                      <a:r>
                        <a:rPr lang="cs-CZ" sz="13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zdroje: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smtClean="0"/>
                        <a:t>DANCINGWOMBATSRULE. </a:t>
                      </a:r>
                      <a:r>
                        <a:rPr lang="en-US" sz="1100" i="1" dirty="0" smtClean="0"/>
                        <a:t>wikipedia.org</a:t>
                      </a:r>
                      <a:r>
                        <a:rPr lang="en-US" sz="1100" dirty="0" smtClean="0"/>
                        <a:t> [online]. [cit. </a:t>
                      </a:r>
                      <a:r>
                        <a:rPr lang="cs-CZ" sz="1100" dirty="0" smtClean="0"/>
                        <a:t>18.11.2012</a:t>
                      </a:r>
                      <a:r>
                        <a:rPr lang="en-US" sz="1100" dirty="0" smtClean="0"/>
                        <a:t>]. </a:t>
                      </a:r>
                      <a:r>
                        <a:rPr lang="en-US" sz="1100" dirty="0" err="1" smtClean="0"/>
                        <a:t>Dostupný</a:t>
                      </a:r>
                      <a:r>
                        <a:rPr lang="en-US" sz="1100" dirty="0" smtClean="0"/>
                        <a:t> </a:t>
                      </a:r>
                      <a:r>
                        <a:rPr lang="en-US" sz="1100" dirty="0" err="1" smtClean="0"/>
                        <a:t>na</a:t>
                      </a:r>
                      <a:r>
                        <a:rPr lang="en-US" sz="1100" dirty="0" smtClean="0"/>
                        <a:t> WWW: http://cs.wikipedia.org/wiki/Soubor:Shakespeare1COA.png</a:t>
                      </a:r>
                      <a:endParaRPr lang="cs-CZ" sz="11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YUMA, </a:t>
                      </a:r>
                      <a:r>
                        <a:rPr lang="cs-CZ" sz="1100" dirty="0" err="1" smtClean="0"/>
                        <a:t>Larry</a:t>
                      </a:r>
                      <a:r>
                        <a:rPr lang="cs-CZ" sz="1100" dirty="0" smtClean="0"/>
                        <a:t>. </a:t>
                      </a:r>
                      <a:r>
                        <a:rPr lang="cs-CZ" sz="1100" i="1" dirty="0" err="1" smtClean="0"/>
                        <a:t>wikipedia.org</a:t>
                      </a:r>
                      <a:r>
                        <a:rPr lang="cs-CZ" sz="1100" dirty="0" smtClean="0"/>
                        <a:t> [online]. [cit. </a:t>
                      </a:r>
                      <a:r>
                        <a:rPr lang="cs-CZ" sz="1100" dirty="0" smtClean="0"/>
                        <a:t>18.11.2012]. </a:t>
                      </a:r>
                      <a:r>
                        <a:rPr lang="cs-CZ" sz="1100" dirty="0" smtClean="0"/>
                        <a:t>Dostupný na WWW: http://cs.wikipedia.org/wiki/Soubor:Hw-shakespeare.png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YUMA, </a:t>
                      </a:r>
                      <a:r>
                        <a:rPr lang="cs-CZ" sz="1100" dirty="0" err="1" smtClean="0"/>
                        <a:t>Larry</a:t>
                      </a:r>
                      <a:r>
                        <a:rPr lang="cs-CZ" sz="1100" dirty="0" smtClean="0"/>
                        <a:t>. </a:t>
                      </a:r>
                      <a:r>
                        <a:rPr lang="cs-CZ" sz="1100" i="1" dirty="0" err="1" smtClean="0"/>
                        <a:t>wikipedia.org</a:t>
                      </a:r>
                      <a:r>
                        <a:rPr lang="cs-CZ" sz="1100" dirty="0" smtClean="0"/>
                        <a:t> [online]. [cit. </a:t>
                      </a:r>
                      <a:r>
                        <a:rPr lang="cs-CZ" sz="1100" dirty="0" smtClean="0"/>
                        <a:t>18.11.2012]. </a:t>
                      </a:r>
                      <a:r>
                        <a:rPr lang="cs-CZ" sz="1100" dirty="0" smtClean="0"/>
                        <a:t>Dostupný na WWW: http://cs.wikipedia.org/wiki/Soubor:RJ_First_Folio_(1623).jpg</a:t>
                      </a:r>
                      <a:r>
                        <a:rPr lang="en-US" sz="1100" dirty="0" smtClean="0"/>
                        <a:t> </a:t>
                      </a:r>
                      <a:r>
                        <a:rPr lang="cs-CZ" sz="1100" dirty="0" smtClean="0"/>
                        <a:t>AUTOR NEUVEDEN. </a:t>
                      </a:r>
                      <a:r>
                        <a:rPr lang="cs-CZ" sz="1100" i="1" dirty="0" err="1" smtClean="0"/>
                        <a:t>wikipedia.org</a:t>
                      </a:r>
                      <a:r>
                        <a:rPr lang="cs-CZ" sz="1100" dirty="0" smtClean="0"/>
                        <a:t> [online]. [cit. 18.11.2012]. Dostupný na WWW: http://cs.wikipedia.org/wiki/Shakespeare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PIMBRILS. </a:t>
                      </a:r>
                      <a:r>
                        <a:rPr lang="cs-CZ" sz="1100" i="1" dirty="0" err="1" smtClean="0"/>
                        <a:t>wikipedia.org</a:t>
                      </a:r>
                      <a:r>
                        <a:rPr lang="cs-CZ" sz="1100" dirty="0" smtClean="0"/>
                        <a:t> [online]. [cit. </a:t>
                      </a:r>
                      <a:r>
                        <a:rPr lang="cs-CZ" sz="1100" dirty="0" smtClean="0"/>
                        <a:t>18.11.2012]. </a:t>
                      </a:r>
                      <a:r>
                        <a:rPr lang="cs-CZ" sz="1100" dirty="0" smtClean="0"/>
                        <a:t>Dostupný na WWW: http://commons.wikimedia.org/wiki/File:Francesco_Hayez_053.jpg?uselang=cs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POSTERS, </a:t>
                      </a:r>
                      <a:r>
                        <a:rPr lang="cs-CZ" sz="1100" dirty="0" err="1" smtClean="0"/>
                        <a:t>Fountain</a:t>
                      </a:r>
                      <a:r>
                        <a:rPr lang="cs-CZ" sz="1100" dirty="0" smtClean="0"/>
                        <a:t>. </a:t>
                      </a:r>
                      <a:r>
                        <a:rPr lang="cs-CZ" sz="1100" i="1" dirty="0" err="1" smtClean="0"/>
                        <a:t>wikipedia.org</a:t>
                      </a:r>
                      <a:r>
                        <a:rPr lang="cs-CZ" sz="1100" dirty="0" smtClean="0"/>
                        <a:t> [online]. [cit. </a:t>
                      </a:r>
                      <a:r>
                        <a:rPr lang="cs-CZ" sz="1100" dirty="0" smtClean="0"/>
                        <a:t>18.11.2012]. </a:t>
                      </a:r>
                      <a:r>
                        <a:rPr lang="cs-CZ" sz="1100" dirty="0" smtClean="0"/>
                        <a:t>Dostupný na WWW: http://cs.wikipedia.org/wiki/Soubor:Shakespeare_grave_-Stratford-upon-Avon_-3June2007.jpg </a:t>
                      </a:r>
                    </a:p>
                    <a:p>
                      <a:endParaRPr lang="cs-CZ" sz="1300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9730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299" marR="42299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/>
                        <a:t>DOROVSKÁ, Dagmar; ŘEŘICHOVÁ, Vlasta. </a:t>
                      </a:r>
                      <a:r>
                        <a:rPr lang="cs-CZ" sz="1200" i="1" dirty="0" smtClean="0"/>
                        <a:t>Čítanka 8</a:t>
                      </a:r>
                      <a:r>
                        <a:rPr lang="cs-CZ" sz="1200" dirty="0" smtClean="0"/>
                        <a:t>. Český Těšín: Pedagogické nakladatelství, 2005, ISBN 80-7230-065-2.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SOCHROVÁ</a:t>
                      </a:r>
                      <a:r>
                        <a:rPr lang="fr-FR" sz="1200" dirty="0" smtClean="0"/>
                        <a:t>, Marie. </a:t>
                      </a:r>
                      <a:r>
                        <a:rPr lang="fr-FR" sz="1200" i="1" dirty="0" smtClean="0"/>
                        <a:t>Literatura v kostce</a:t>
                      </a:r>
                      <a:r>
                        <a:rPr lang="fr-FR" sz="1200" dirty="0" smtClean="0"/>
                        <a:t>. Praha: Fragment, 2008, ISBN 80-253-0652-6</a:t>
                      </a:r>
                      <a:r>
                        <a:rPr lang="fr-FR" sz="1050" dirty="0" smtClean="0"/>
                        <a:t>. </a:t>
                      </a:r>
                      <a:endParaRPr lang="cs-CZ" sz="105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5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299" marR="42299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70175217"/>
      </p:ext>
    </p:extLst>
  </p:cSld>
  <p:clrMapOvr>
    <a:masterClrMapping/>
  </p:clrMapOvr>
</p:sld>
</file>

<file path=ppt/theme/theme1.xml><?xml version="1.0" encoding="utf-8"?>
<a:theme xmlns:a="http://schemas.openxmlformats.org/drawingml/2006/main" name="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Makro</Template>
  <TotalTime>75</TotalTime>
  <Words>563</Words>
  <Application>Microsoft Office PowerPoint</Application>
  <PresentationFormat>Předvádění na obrazovce (4:3)</PresentationFormat>
  <Paragraphs>80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Macro</vt:lpstr>
      <vt:lpstr>Snímek 1</vt:lpstr>
      <vt:lpstr>William SHAKESPEARE</vt:lpstr>
      <vt:lpstr>William Shakespeare 1564 - 1616</vt:lpstr>
      <vt:lpstr>Divadelní hry</vt:lpstr>
      <vt:lpstr>Snímek 5</vt:lpstr>
      <vt:lpstr>Shakespearovské drama</vt:lpstr>
      <vt:lpstr>Romeo a Julie</vt:lpstr>
      <vt:lpstr>Shakespearovy sonety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William SHAKESPEARE</dc:title>
  <dc:creator>Kratochvílová Zdeňka</dc:creator>
  <cp:lastModifiedBy>kostalova</cp:lastModifiedBy>
  <cp:revision>10</cp:revision>
  <dcterms:created xsi:type="dcterms:W3CDTF">2013-05-25T13:50:02Z</dcterms:created>
  <dcterms:modified xsi:type="dcterms:W3CDTF">2013-05-26T12:43:03Z</dcterms:modified>
</cp:coreProperties>
</file>