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60" r:id="rId6"/>
    <p:sldId id="261" r:id="rId7"/>
    <p:sldId id="262" r:id="rId8"/>
    <p:sldId id="263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a/a5/Lom_cs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//upload.wikimedia.org/wikipedia/commons/e/e3/Hipodrom_Most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0/0c/Acid_rain_woods1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d/d6/Water_pollution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//upload.wikimedia.org/wikipedia/commons/b/b6/Praha,_Dejvice,_Baba,_%C4%8Disti%C4%8Dka_vod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e/ed/Eroze_u_Prerova_nad_Labem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e/ed/Corn_Zea_mays_Plant_Row_2000px.jpg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VY_52_INOVACE_54_Životní prostředí ČR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652929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/>
              <a:t>z</a:t>
            </a:r>
            <a:r>
              <a:rPr lang="cs-CZ" dirty="0" smtClean="0"/>
              <a:t>ákladní </a:t>
            </a:r>
            <a:r>
              <a:rPr lang="cs-CZ" dirty="0"/>
              <a:t>škola, 2. stupeň.</a:t>
            </a:r>
          </a:p>
          <a:p>
            <a:r>
              <a:rPr lang="cs-CZ" dirty="0" smtClean="0"/>
              <a:t>Žáci se seznámí se stavem životního prostředí v ČR a s hlavními faktory, které ho ovlivňují.</a:t>
            </a:r>
          </a:p>
          <a:p>
            <a:r>
              <a:rPr lang="cs-CZ" dirty="0" smtClean="0"/>
              <a:t>p</a:t>
            </a:r>
            <a:r>
              <a:rPr lang="cs-CZ" dirty="0" smtClean="0"/>
              <a:t>omůcky</a:t>
            </a:r>
            <a:r>
              <a:rPr lang="cs-CZ" dirty="0" smtClean="0"/>
              <a:t>: Školní atlas ČR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9093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Životní prostředí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r>
              <a:rPr lang="cs-CZ" dirty="0" smtClean="0"/>
              <a:t>Změny probíhající na zemském povrchu jsou způsobeny endogenními (vnitřními) silami, exogenními (vnějšími) silami a </a:t>
            </a:r>
            <a:r>
              <a:rPr lang="cs-CZ" dirty="0" smtClean="0"/>
              <a:t>v </a:t>
            </a:r>
            <a:r>
              <a:rPr lang="cs-CZ" dirty="0" smtClean="0"/>
              <a:t>poslední době hlavně působením člověka (antropogenní pochody).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15958647"/>
              </p:ext>
            </p:extLst>
          </p:nvPr>
        </p:nvGraphicFramePr>
        <p:xfrm>
          <a:off x="2771800" y="3573016"/>
          <a:ext cx="6096000" cy="262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52528"/>
                <a:gridCol w="134347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Stupeň využití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% souše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i="1" dirty="0" smtClean="0"/>
                        <a:t>Území intenzivně využívané</a:t>
                      </a:r>
                      <a:endParaRPr lang="cs-CZ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 toho : zemědělská půda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města a komunikace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zcela zničené oblasti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i="1" dirty="0" smtClean="0"/>
                        <a:t>Území částečně pozměněné</a:t>
                      </a:r>
                      <a:endParaRPr lang="cs-CZ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i="1" dirty="0" smtClean="0"/>
                        <a:t>Území nezměněné či jen nepatrně změněné</a:t>
                      </a:r>
                      <a:endParaRPr lang="cs-CZ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2173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reliéfu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/>
          </a:bodyPr>
          <a:lstStyle/>
          <a:p>
            <a:r>
              <a:rPr lang="cs-CZ" dirty="0" smtClean="0"/>
              <a:t>Dolováním a lomovou těžbou vzniká </a:t>
            </a:r>
            <a:r>
              <a:rPr lang="cs-CZ" b="1" dirty="0" smtClean="0"/>
              <a:t>těžební krajina.</a:t>
            </a:r>
            <a:endParaRPr lang="cs-CZ" dirty="0" smtClean="0"/>
          </a:p>
          <a:p>
            <a:r>
              <a:rPr lang="cs-CZ" dirty="0" smtClean="0"/>
              <a:t>Po ukončení těžby nutná </a:t>
            </a:r>
          </a:p>
          <a:p>
            <a:pPr marL="0" indent="0">
              <a:buNone/>
            </a:pPr>
            <a:r>
              <a:rPr lang="cs-CZ" b="1" dirty="0" smtClean="0"/>
              <a:t>rekultivace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(navrácení krajiny do stavu</a:t>
            </a:r>
          </a:p>
          <a:p>
            <a:pPr marL="0" indent="0">
              <a:buNone/>
            </a:pPr>
            <a:r>
              <a:rPr lang="cs-CZ" dirty="0" smtClean="0"/>
              <a:t>umožňujícího další hospodářské či rekreační využití – hipodrom v Mostě, Mostecké jezero</a:t>
            </a:r>
            <a:r>
              <a:rPr lang="cs-CZ" dirty="0" smtClean="0"/>
              <a:t>).</a:t>
            </a:r>
            <a:endParaRPr lang="cs-CZ" dirty="0"/>
          </a:p>
        </p:txBody>
      </p:sp>
      <p:pic>
        <p:nvPicPr>
          <p:cNvPr id="1026" name="Picture 2" descr="Soubor:Lom cs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5558" y="1700808"/>
            <a:ext cx="2895278" cy="2316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Hipodrom Most.JP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85" t="36819" r="27009" b="34130"/>
          <a:stretch/>
        </p:blipFill>
        <p:spPr bwMode="auto">
          <a:xfrm>
            <a:off x="539552" y="5085184"/>
            <a:ext cx="4557251" cy="14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388424" y="285891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43370" y="602128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2353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ovzduší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</a:t>
            </a:r>
            <a:r>
              <a:rPr lang="cs-CZ" dirty="0" smtClean="0"/>
              <a:t>árůst </a:t>
            </a:r>
            <a:r>
              <a:rPr lang="cs-CZ" dirty="0" smtClean="0"/>
              <a:t>prachu: díky průmyslu i zemědělství</a:t>
            </a:r>
          </a:p>
          <a:p>
            <a:pPr marL="0" indent="0">
              <a:buNone/>
            </a:pPr>
            <a:r>
              <a:rPr lang="cs-CZ" dirty="0" smtClean="0"/>
              <a:t>n</a:t>
            </a:r>
            <a:r>
              <a:rPr lang="cs-CZ" dirty="0" smtClean="0"/>
              <a:t>árůst teploty: </a:t>
            </a:r>
            <a:r>
              <a:rPr lang="cs-CZ" dirty="0" smtClean="0"/>
              <a:t>ve velkých městech (i změny proudění vzduchu)</a:t>
            </a:r>
          </a:p>
          <a:p>
            <a:pPr marL="0" indent="0">
              <a:buNone/>
            </a:pPr>
            <a:r>
              <a:rPr lang="cs-CZ" dirty="0" smtClean="0"/>
              <a:t>z</a:t>
            </a:r>
            <a:r>
              <a:rPr lang="cs-CZ" dirty="0" smtClean="0"/>
              <a:t>měny </a:t>
            </a:r>
            <a:r>
              <a:rPr lang="cs-CZ" dirty="0" smtClean="0"/>
              <a:t>v chemickém složení:</a:t>
            </a:r>
          </a:p>
          <a:p>
            <a:pPr marL="0" indent="0">
              <a:buNone/>
            </a:pPr>
            <a:r>
              <a:rPr lang="cs-CZ" dirty="0" smtClean="0"/>
              <a:t>o</a:t>
            </a:r>
            <a:r>
              <a:rPr lang="cs-CZ" dirty="0" smtClean="0"/>
              <a:t>xidy </a:t>
            </a:r>
            <a:r>
              <a:rPr lang="cs-CZ" dirty="0" smtClean="0"/>
              <a:t>síry a dusíku – kyselé deště</a:t>
            </a:r>
          </a:p>
          <a:p>
            <a:pPr marL="0" indent="0">
              <a:buNone/>
            </a:pPr>
            <a:r>
              <a:rPr lang="cs-CZ" dirty="0" smtClean="0"/>
              <a:t>o</a:t>
            </a:r>
            <a:r>
              <a:rPr lang="cs-CZ" dirty="0" smtClean="0"/>
              <a:t>xid </a:t>
            </a:r>
            <a:r>
              <a:rPr lang="cs-CZ" dirty="0" smtClean="0"/>
              <a:t>uhličitý – skleníkový efekt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Soubor:Acid rain woods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437112"/>
            <a:ext cx="2867472" cy="2150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52120" y="6165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704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hydrosféry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</a:t>
            </a:r>
            <a:r>
              <a:rPr lang="cs-CZ" dirty="0" smtClean="0"/>
              <a:t>epřímo </a:t>
            </a:r>
            <a:r>
              <a:rPr lang="cs-CZ" dirty="0" smtClean="0"/>
              <a:t>prostřednictvím srážek</a:t>
            </a:r>
          </a:p>
          <a:p>
            <a:r>
              <a:rPr lang="cs-CZ" dirty="0" smtClean="0"/>
              <a:t>p</a:t>
            </a:r>
            <a:r>
              <a:rPr lang="cs-CZ" dirty="0" smtClean="0"/>
              <a:t>římo </a:t>
            </a:r>
            <a:r>
              <a:rPr lang="cs-CZ" dirty="0" smtClean="0"/>
              <a:t>– znečišťováním vody látkami z průmyslu, zemědělství a z domácností</a:t>
            </a:r>
          </a:p>
          <a:p>
            <a:r>
              <a:rPr lang="cs-CZ" dirty="0" smtClean="0"/>
              <a:t>d</a:t>
            </a:r>
            <a:r>
              <a:rPr lang="cs-CZ" dirty="0" smtClean="0"/>
              <a:t>ůležitou </a:t>
            </a:r>
            <a:r>
              <a:rPr lang="cs-CZ" dirty="0" smtClean="0"/>
              <a:t>roli ve vodním hospodářství hraje odlesňování a změna skladby lesů</a:t>
            </a:r>
            <a:endParaRPr lang="cs-CZ" dirty="0"/>
          </a:p>
        </p:txBody>
      </p:sp>
      <p:pic>
        <p:nvPicPr>
          <p:cNvPr id="3074" name="Picture 2" descr="Soubor:Water pollutio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3" y="4437112"/>
            <a:ext cx="248303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Praha, Dejvice, Baba, čistička vod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295663"/>
            <a:ext cx="3666996" cy="244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87624" y="6165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99992" y="6165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7309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půdy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cs-CZ" dirty="0" smtClean="0"/>
              <a:t>n</a:t>
            </a:r>
            <a:r>
              <a:rPr lang="cs-CZ" dirty="0" smtClean="0"/>
              <a:t>evhodným </a:t>
            </a:r>
            <a:r>
              <a:rPr lang="cs-CZ" dirty="0" smtClean="0"/>
              <a:t>využíváním zemědělské či lesní půdy</a:t>
            </a:r>
          </a:p>
          <a:p>
            <a:r>
              <a:rPr lang="cs-CZ" dirty="0" smtClean="0"/>
              <a:t>z</a:t>
            </a:r>
            <a:r>
              <a:rPr lang="cs-CZ" dirty="0" smtClean="0"/>
              <a:t>emědělství</a:t>
            </a:r>
            <a:r>
              <a:rPr lang="cs-CZ" dirty="0" smtClean="0"/>
              <a:t>: využívání nevhodných pozemků či plodin, špatným hospodařením s vodou, nadměrnou chemizací a </a:t>
            </a:r>
            <a:r>
              <a:rPr lang="cs-CZ" dirty="0" smtClean="0"/>
              <a:t>mechanizací</a:t>
            </a:r>
            <a:endParaRPr lang="cs-CZ" dirty="0"/>
          </a:p>
        </p:txBody>
      </p:sp>
      <p:pic>
        <p:nvPicPr>
          <p:cNvPr id="4098" name="Picture 2" descr="Soubor:Eroze u Prerova nad Labe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61048"/>
            <a:ext cx="2095500" cy="285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294262" y="593314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4238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bioty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330824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Již od neolitu dochází k postupnému odlesňování – změny původních </a:t>
            </a:r>
            <a:r>
              <a:rPr lang="cs-CZ" dirty="0" smtClean="0"/>
              <a:t>společenstev.</a:t>
            </a:r>
            <a:endParaRPr lang="cs-CZ" dirty="0" smtClean="0"/>
          </a:p>
          <a:p>
            <a:r>
              <a:rPr lang="cs-CZ" dirty="0" smtClean="0"/>
              <a:t>Postupný přechod na monokulturní hospodaření – klesá biodiverzita, náhradní společenstva jsou nestabilní, nutné časté zásahy </a:t>
            </a:r>
            <a:r>
              <a:rPr lang="cs-CZ" dirty="0" smtClean="0"/>
              <a:t>člověka.</a:t>
            </a:r>
            <a:endParaRPr lang="cs-CZ" dirty="0"/>
          </a:p>
        </p:txBody>
      </p:sp>
      <p:pic>
        <p:nvPicPr>
          <p:cNvPr id="5122" name="Picture 2" descr="Soubor:Corn Zea mays Plant Row 2000px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84784"/>
            <a:ext cx="3168352" cy="4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932040" y="56612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5351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r>
              <a:rPr lang="cs-CZ" smtClean="0"/>
              <a:t>použitých obrázků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485313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1. </a:t>
            </a:r>
            <a:r>
              <a:rPr lang="cs-CZ" sz="2000" dirty="0" smtClean="0"/>
              <a:t>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cs.wikipedia.org/wiki/Soubor:Lom_csa.jpg </a:t>
            </a:r>
            <a:r>
              <a:rPr lang="en-US" sz="2000" dirty="0"/>
              <a:t>[ citov</a:t>
            </a:r>
            <a:r>
              <a:rPr lang="cs-CZ" sz="2000" dirty="0"/>
              <a:t>á</a:t>
            </a:r>
            <a:r>
              <a:rPr lang="en-US" sz="2000" dirty="0"/>
              <a:t>no</a:t>
            </a:r>
            <a:r>
              <a:rPr lang="cs-CZ" sz="2000" dirty="0"/>
              <a:t> 27.11. 2011</a:t>
            </a:r>
            <a:r>
              <a:rPr lang="en-US" sz="2000" dirty="0"/>
              <a:t> </a:t>
            </a:r>
            <a:r>
              <a:rPr lang="en-US" sz="2000" dirty="0" smtClean="0"/>
              <a:t>]</a:t>
            </a:r>
            <a:r>
              <a:rPr lang="cs-CZ" sz="2000" dirty="0" smtClean="0"/>
              <a:t> </a:t>
            </a:r>
          </a:p>
          <a:p>
            <a:r>
              <a:rPr lang="cs-CZ" sz="2000" dirty="0" smtClean="0"/>
              <a:t>2. </a:t>
            </a:r>
            <a:r>
              <a:rPr lang="cs-CZ" sz="2000" dirty="0" smtClean="0"/>
              <a:t>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cs.wikipedia.org/wiki/Soubor:Hipodrom_Most.JPG </a:t>
            </a:r>
            <a:r>
              <a:rPr lang="en-US" sz="2000" dirty="0"/>
              <a:t>[ citov</a:t>
            </a:r>
            <a:r>
              <a:rPr lang="cs-CZ" sz="2000" dirty="0"/>
              <a:t>á</a:t>
            </a:r>
            <a:r>
              <a:rPr lang="en-US" sz="2000" dirty="0"/>
              <a:t>no</a:t>
            </a:r>
            <a:r>
              <a:rPr lang="cs-CZ" sz="2000" dirty="0"/>
              <a:t> 27.11. 2011</a:t>
            </a:r>
            <a:r>
              <a:rPr lang="en-US" sz="2000" dirty="0"/>
              <a:t> </a:t>
            </a:r>
            <a:r>
              <a:rPr lang="en-US" sz="2000" dirty="0" smtClean="0"/>
              <a:t>]</a:t>
            </a:r>
            <a:endParaRPr lang="cs-CZ" sz="2000" dirty="0" smtClean="0"/>
          </a:p>
          <a:p>
            <a:r>
              <a:rPr lang="cs-CZ" sz="2000" dirty="0" smtClean="0"/>
              <a:t>3. </a:t>
            </a:r>
            <a:r>
              <a:rPr lang="cs-CZ" sz="2000" dirty="0" smtClean="0"/>
              <a:t>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cs.wikipedia.org/wiki/Soubor:Acid_rain_woods1.JPG </a:t>
            </a:r>
            <a:r>
              <a:rPr lang="en-US" sz="2000" dirty="0"/>
              <a:t>[ citov</a:t>
            </a:r>
            <a:r>
              <a:rPr lang="cs-CZ" sz="2000" dirty="0"/>
              <a:t>á</a:t>
            </a:r>
            <a:r>
              <a:rPr lang="en-US" sz="2000" dirty="0"/>
              <a:t>no</a:t>
            </a:r>
            <a:r>
              <a:rPr lang="cs-CZ" sz="2000" dirty="0"/>
              <a:t> 27.11. 2011</a:t>
            </a:r>
            <a:r>
              <a:rPr lang="en-US" sz="2000" dirty="0"/>
              <a:t> </a:t>
            </a:r>
            <a:r>
              <a:rPr lang="en-US" sz="2000" dirty="0" smtClean="0"/>
              <a:t>]</a:t>
            </a:r>
            <a:endParaRPr lang="cs-CZ" sz="2000" dirty="0" smtClean="0"/>
          </a:p>
          <a:p>
            <a:r>
              <a:rPr lang="cs-CZ" sz="2000" dirty="0" smtClean="0"/>
              <a:t>4. </a:t>
            </a:r>
            <a:r>
              <a:rPr lang="cs-CZ" sz="2000" dirty="0" smtClean="0"/>
              <a:t>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cs.wikipedia.org/wiki/Soubor:Water_pollution.jpg </a:t>
            </a:r>
            <a:r>
              <a:rPr lang="en-US" sz="2000" dirty="0"/>
              <a:t>[ citov</a:t>
            </a:r>
            <a:r>
              <a:rPr lang="cs-CZ" sz="2000" dirty="0"/>
              <a:t>á</a:t>
            </a:r>
            <a:r>
              <a:rPr lang="en-US" sz="2000" dirty="0"/>
              <a:t>no</a:t>
            </a:r>
            <a:r>
              <a:rPr lang="cs-CZ" sz="2000" dirty="0"/>
              <a:t> 27.11. 2011</a:t>
            </a:r>
            <a:r>
              <a:rPr lang="en-US" sz="2000" dirty="0"/>
              <a:t> </a:t>
            </a:r>
            <a:r>
              <a:rPr lang="en-US" sz="2000" dirty="0" smtClean="0"/>
              <a:t>]</a:t>
            </a:r>
            <a:endParaRPr lang="cs-CZ" sz="2000" dirty="0" smtClean="0"/>
          </a:p>
          <a:p>
            <a:r>
              <a:rPr lang="cs-CZ" sz="2000" dirty="0" smtClean="0"/>
              <a:t>5. </a:t>
            </a:r>
            <a:r>
              <a:rPr lang="cs-CZ" sz="2000" dirty="0" smtClean="0"/>
              <a:t>http</a:t>
            </a:r>
            <a:r>
              <a:rPr lang="cs-CZ" sz="2000" dirty="0"/>
              <a:t>://cs.wikipedia.org/wiki/Soubor:Praha,_Dejvice,_Baba,_%</a:t>
            </a:r>
            <a:r>
              <a:rPr lang="cs-CZ" sz="2000" dirty="0" smtClean="0"/>
              <a:t>C4%8Disti%C4%8Dka_vod.JPG </a:t>
            </a:r>
            <a:r>
              <a:rPr lang="en-US" sz="2000" dirty="0"/>
              <a:t>[ citov</a:t>
            </a:r>
            <a:r>
              <a:rPr lang="cs-CZ" sz="2000" dirty="0"/>
              <a:t>á</a:t>
            </a:r>
            <a:r>
              <a:rPr lang="en-US" sz="2000" dirty="0"/>
              <a:t>no</a:t>
            </a:r>
            <a:r>
              <a:rPr lang="cs-CZ" sz="2000" dirty="0"/>
              <a:t> 27.11. 2011</a:t>
            </a:r>
            <a:r>
              <a:rPr lang="en-US" sz="2000" dirty="0"/>
              <a:t> </a:t>
            </a:r>
            <a:r>
              <a:rPr lang="en-US" sz="2000" dirty="0" smtClean="0"/>
              <a:t>]</a:t>
            </a:r>
            <a:endParaRPr lang="cs-CZ" sz="2000" dirty="0" smtClean="0"/>
          </a:p>
          <a:p>
            <a:r>
              <a:rPr lang="cs-CZ" sz="2000" dirty="0" smtClean="0"/>
              <a:t>6. </a:t>
            </a:r>
            <a:r>
              <a:rPr lang="cs-CZ" sz="2000" dirty="0" smtClean="0"/>
              <a:t>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cs.wikipedia.org/wiki/Soubor:Eroze_u_Prerova_nad_Labem.jpg </a:t>
            </a:r>
            <a:r>
              <a:rPr lang="en-US" sz="2000" dirty="0"/>
              <a:t>[ citov</a:t>
            </a:r>
            <a:r>
              <a:rPr lang="cs-CZ" sz="2000" dirty="0"/>
              <a:t>á</a:t>
            </a:r>
            <a:r>
              <a:rPr lang="en-US" sz="2000" dirty="0"/>
              <a:t>no</a:t>
            </a:r>
            <a:r>
              <a:rPr lang="cs-CZ" sz="2000" dirty="0"/>
              <a:t> 27.11. 2011</a:t>
            </a:r>
            <a:r>
              <a:rPr lang="en-US" sz="2000" dirty="0"/>
              <a:t> </a:t>
            </a:r>
            <a:r>
              <a:rPr lang="en-US" sz="2000" dirty="0" smtClean="0"/>
              <a:t>]</a:t>
            </a:r>
            <a:endParaRPr lang="cs-CZ" sz="2000" dirty="0" smtClean="0"/>
          </a:p>
          <a:p>
            <a:r>
              <a:rPr lang="cs-CZ" sz="2000" smtClean="0"/>
              <a:t>7. </a:t>
            </a:r>
            <a:r>
              <a:rPr lang="cs-CZ" sz="2000" dirty="0" smtClean="0"/>
              <a:t>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cs.wikipedia.org/wiki/Soubor:Corn_Zea_mays_Plant_Row_2000px.jpg </a:t>
            </a:r>
            <a:r>
              <a:rPr lang="en-US" sz="2000" dirty="0"/>
              <a:t>[ citov</a:t>
            </a:r>
            <a:r>
              <a:rPr lang="cs-CZ" sz="2000" dirty="0"/>
              <a:t>á</a:t>
            </a:r>
            <a:r>
              <a:rPr lang="en-US" sz="2000" dirty="0"/>
              <a:t>no</a:t>
            </a:r>
            <a:r>
              <a:rPr lang="cs-CZ" sz="2000" dirty="0"/>
              <a:t> 27.11. 2011</a:t>
            </a:r>
            <a:r>
              <a:rPr lang="en-US" sz="2000" dirty="0"/>
              <a:t> </a:t>
            </a:r>
            <a:r>
              <a:rPr lang="en-US" sz="2000" dirty="0" smtClean="0"/>
              <a:t>]</a:t>
            </a:r>
            <a:endParaRPr lang="cs-CZ" sz="20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2142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376</Words>
  <Application>Microsoft Office PowerPoint</Application>
  <PresentationFormat>Předvádění na obrazovce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VY_52_INOVACE_54_Životní prostředí ČR</vt:lpstr>
      <vt:lpstr>Snímek 2</vt:lpstr>
      <vt:lpstr>Životní prostředí ČR</vt:lpstr>
      <vt:lpstr>Změny reliéfu</vt:lpstr>
      <vt:lpstr>Změny ovzduší</vt:lpstr>
      <vt:lpstr>Změny hydrosféry</vt:lpstr>
      <vt:lpstr>Změny půdy</vt:lpstr>
      <vt:lpstr>Změny bioty</vt:lpstr>
      <vt:lpstr>Zdroje použitých obrázků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VY_52_INOVACE_54_Životní prosrředí ČR</dc:title>
  <dc:creator>Vagnerova</dc:creator>
  <cp:lastModifiedBy>expert</cp:lastModifiedBy>
  <cp:revision>16</cp:revision>
  <dcterms:created xsi:type="dcterms:W3CDTF">2012-02-01T14:32:48Z</dcterms:created>
  <dcterms:modified xsi:type="dcterms:W3CDTF">2012-03-14T15:03:56Z</dcterms:modified>
</cp:coreProperties>
</file>