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5D30DC-2455-4DBC-B504-E5C97DC8B05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1D3156-219B-438A-A85F-123BB9C3A4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5D30DC-2455-4DBC-B504-E5C97DC8B05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1D3156-219B-438A-A85F-123BB9C3A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5D30DC-2455-4DBC-B504-E5C97DC8B05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1D3156-219B-438A-A85F-123BB9C3A4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5D30DC-2455-4DBC-B504-E5C97DC8B05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1D3156-219B-438A-A85F-123BB9C3A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5D30DC-2455-4DBC-B504-E5C97DC8B05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1D3156-219B-438A-A85F-123BB9C3A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5D30DC-2455-4DBC-B504-E5C97DC8B05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1D3156-219B-438A-A85F-123BB9C3A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5D30DC-2455-4DBC-B504-E5C97DC8B05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1D3156-219B-438A-A85F-123BB9C3A4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5D30DC-2455-4DBC-B504-E5C97DC8B05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1D3156-219B-438A-A85F-123BB9C3A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5D30DC-2455-4DBC-B504-E5C97DC8B05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1D3156-219B-438A-A85F-123BB9C3A4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5D30DC-2455-4DBC-B504-E5C97DC8B05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1D3156-219B-438A-A85F-123BB9C3A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5D30DC-2455-4DBC-B504-E5C97DC8B05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1D3156-219B-438A-A85F-123BB9C3A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AF5D30DC-2455-4DBC-B504-E5C97DC8B05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A1D3156-219B-438A-A85F-123BB9C3A4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xKKkCxceHt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0" descr="logo EU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979712" y="404664"/>
            <a:ext cx="5760720" cy="8509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691720" y="1255564"/>
            <a:ext cx="6336704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latin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latin typeface="Arial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3747" y="2111745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685607416"/>
              </p:ext>
            </p:extLst>
          </p:nvPr>
        </p:nvGraphicFramePr>
        <p:xfrm>
          <a:off x="1691720" y="3212976"/>
          <a:ext cx="6912769" cy="3024337"/>
        </p:xfrm>
        <a:graphic>
          <a:graphicData uri="http://schemas.openxmlformats.org/drawingml/2006/table">
            <a:tbl>
              <a:tblPr/>
              <a:tblGrid>
                <a:gridCol w="1297073"/>
                <a:gridCol w="124711"/>
                <a:gridCol w="5490985"/>
              </a:tblGrid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0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Nikola</a:t>
                      </a:r>
                      <a:r>
                        <a:rPr lang="cs-CZ" sz="13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Košťálová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VY_32_INOVACE_8A_10_Národní</a:t>
                      </a:r>
                      <a:r>
                        <a:rPr lang="cs-CZ" sz="13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obrození - úvod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8A_ČJ8.ročník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321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VM byl ověřen 30.1.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2013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 8.B</a:t>
                      </a:r>
                      <a:endParaRPr lang="cs-CZ" sz="1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79822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s </a:t>
                      </a: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historickými</a:t>
                      </a:r>
                      <a:r>
                        <a:rPr lang="cs-CZ" sz="13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fakty a vznikem prvních literárních památek</a:t>
                      </a: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3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Pochopení učiva si prověří na závěrečných cvičeních.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5864108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Národní obrození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711440" cy="17526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70. léta 18. st. – 50. léta 19. st.</a:t>
            </a:r>
          </a:p>
          <a:p>
            <a:r>
              <a:rPr lang="cs-CZ" sz="4800" dirty="0" smtClean="0"/>
              <a:t>Úvod</a:t>
            </a:r>
            <a:endParaRPr lang="cs-CZ" sz="4800" dirty="0"/>
          </a:p>
        </p:txBody>
      </p:sp>
      <p:pic>
        <p:nvPicPr>
          <p:cNvPr id="4" name="Obrázek 3" descr="IVOR_V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79912" y="2564904"/>
            <a:ext cx="2907208" cy="406602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161608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Společenské hnutí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91072" y="1628800"/>
            <a:ext cx="8352928" cy="46196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 Národně osvobozený boj.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Národní a demokratické uvědomování lidu.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Formování novodobého českého národa.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Počátky novodobého českého kulturního života.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Označováno jako vzkříšení národa.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10462873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národního obrození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 Revoluční nálada lidu (vrcholí r. 1848)</a:t>
            </a:r>
          </a:p>
          <a:p>
            <a:r>
              <a:rPr lang="cs-CZ" dirty="0"/>
              <a:t> </a:t>
            </a:r>
            <a:r>
              <a:rPr lang="cs-CZ" dirty="0" smtClean="0"/>
              <a:t>Myšlenka slovanské vzájemnosti</a:t>
            </a:r>
          </a:p>
          <a:p>
            <a:r>
              <a:rPr lang="cs-CZ" dirty="0" smtClean="0"/>
              <a:t> Inspirace lidovou slovesností</a:t>
            </a:r>
          </a:p>
          <a:p>
            <a:r>
              <a:rPr lang="cs-CZ" dirty="0"/>
              <a:t> </a:t>
            </a:r>
            <a:r>
              <a:rPr lang="cs-CZ" dirty="0" smtClean="0"/>
              <a:t>Lidové zábavné čtení (V. M. Kramerius – Česká expedice)</a:t>
            </a:r>
          </a:p>
          <a:p>
            <a:r>
              <a:rPr lang="cs-CZ" dirty="0"/>
              <a:t> </a:t>
            </a:r>
            <a:r>
              <a:rPr lang="cs-CZ" dirty="0" smtClean="0"/>
              <a:t>Činnost drobné venkovské inteligence</a:t>
            </a:r>
          </a:p>
          <a:p>
            <a:r>
              <a:rPr lang="cs-CZ" dirty="0"/>
              <a:t> </a:t>
            </a:r>
            <a:r>
              <a:rPr lang="cs-CZ" dirty="0" smtClean="0"/>
              <a:t>Lidové divadlo</a:t>
            </a:r>
          </a:p>
          <a:p>
            <a:pPr>
              <a:buNone/>
            </a:pPr>
            <a:r>
              <a:rPr lang="cs-CZ" sz="1700" dirty="0" smtClean="0">
                <a:hlinkClick r:id="rId2"/>
              </a:rPr>
              <a:t>http://www.</a:t>
            </a:r>
            <a:r>
              <a:rPr lang="cs-CZ" sz="1700" dirty="0" err="1" smtClean="0">
                <a:hlinkClick r:id="rId2"/>
              </a:rPr>
              <a:t>youtube.com</a:t>
            </a:r>
            <a:r>
              <a:rPr lang="cs-CZ" sz="1700" dirty="0" smtClean="0">
                <a:hlinkClick r:id="rId2"/>
              </a:rPr>
              <a:t>/</a:t>
            </a:r>
            <a:r>
              <a:rPr lang="cs-CZ" sz="1700" dirty="0" err="1" smtClean="0">
                <a:hlinkClick r:id="rId2"/>
              </a:rPr>
              <a:t>watch</a:t>
            </a:r>
            <a:r>
              <a:rPr lang="cs-CZ" sz="1700" dirty="0" smtClean="0">
                <a:hlinkClick r:id="rId2"/>
              </a:rPr>
              <a:t>?v=</a:t>
            </a:r>
            <a:r>
              <a:rPr lang="cs-CZ" sz="1700" dirty="0" err="1" smtClean="0">
                <a:hlinkClick r:id="rId2"/>
              </a:rPr>
              <a:t>xKKkCxceHtg</a:t>
            </a:r>
            <a:endParaRPr lang="cs-CZ" sz="1700" dirty="0" smtClean="0"/>
          </a:p>
          <a:p>
            <a:r>
              <a:rPr lang="cs-CZ" dirty="0" smtClean="0"/>
              <a:t> Obrozenecká věda </a:t>
            </a:r>
          </a:p>
          <a:p>
            <a:pPr>
              <a:buNone/>
            </a:pPr>
            <a:r>
              <a:rPr lang="cs-CZ" sz="1700" dirty="0" smtClean="0">
                <a:hlinkClick r:id="rId2"/>
              </a:rPr>
              <a:t>http://www.</a:t>
            </a:r>
            <a:r>
              <a:rPr lang="cs-CZ" sz="1700" dirty="0" err="1" smtClean="0">
                <a:hlinkClick r:id="rId2"/>
              </a:rPr>
              <a:t>youtube.com</a:t>
            </a:r>
            <a:r>
              <a:rPr lang="cs-CZ" sz="1700" dirty="0" smtClean="0">
                <a:hlinkClick r:id="rId2"/>
              </a:rPr>
              <a:t>/</a:t>
            </a:r>
            <a:r>
              <a:rPr lang="cs-CZ" sz="1700" dirty="0" err="1" smtClean="0">
                <a:hlinkClick r:id="rId2"/>
              </a:rPr>
              <a:t>watch</a:t>
            </a:r>
            <a:r>
              <a:rPr lang="cs-CZ" sz="1700" dirty="0" smtClean="0">
                <a:hlinkClick r:id="rId2"/>
              </a:rPr>
              <a:t>?v=</a:t>
            </a:r>
            <a:r>
              <a:rPr lang="cs-CZ" sz="1700" dirty="0" err="1" smtClean="0">
                <a:hlinkClick r:id="rId2"/>
              </a:rPr>
              <a:t>xKKkCxceHtg</a:t>
            </a:r>
            <a:endParaRPr lang="cs-CZ" sz="1700" dirty="0" smtClean="0"/>
          </a:p>
          <a:p>
            <a:pPr>
              <a:buNone/>
            </a:pPr>
            <a:endParaRPr lang="cs-CZ" sz="1700" dirty="0" smtClean="0"/>
          </a:p>
          <a:p>
            <a:pPr>
              <a:buNone/>
            </a:pPr>
            <a:endParaRPr lang="cs-CZ" sz="1700" dirty="0" smtClean="0"/>
          </a:p>
          <a:p>
            <a:pPr>
              <a:buNone/>
            </a:pPr>
            <a:endParaRPr lang="cs-CZ" sz="1700" dirty="0"/>
          </a:p>
        </p:txBody>
      </p:sp>
    </p:spTree>
    <p:extLst>
      <p:ext uri="{BB962C8B-B14F-4D97-AF65-F5344CB8AC3E}">
        <p14:creationId xmlns="" xmlns:p14="http://schemas.microsoft.com/office/powerpoint/2010/main" val="24615657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Periodizace národního obrození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447800"/>
            <a:ext cx="8100392" cy="4800600"/>
          </a:xfrm>
        </p:spPr>
        <p:txBody>
          <a:bodyPr/>
          <a:lstStyle/>
          <a:p>
            <a:pPr marL="82296" indent="0">
              <a:buNone/>
            </a:pPr>
            <a:r>
              <a:rPr lang="cs-CZ" dirty="0" smtClean="0"/>
              <a:t>Činnost tří tvůrčích generací</a:t>
            </a:r>
          </a:p>
          <a:p>
            <a:pPr marL="82296" indent="0">
              <a:buNone/>
            </a:pPr>
            <a:endParaRPr lang="cs-CZ" dirty="0" smtClean="0"/>
          </a:p>
          <a:p>
            <a:pPr lvl="1"/>
            <a:r>
              <a:rPr lang="cs-CZ" dirty="0"/>
              <a:t> </a:t>
            </a:r>
            <a:r>
              <a:rPr lang="cs-CZ" dirty="0" smtClean="0"/>
              <a:t>1. fáze = obranná</a:t>
            </a:r>
            <a:r>
              <a:rPr lang="cs-CZ" sz="2400" dirty="0" smtClean="0"/>
              <a:t> od 70. let 18. st. do poč. 19. st.</a:t>
            </a:r>
          </a:p>
          <a:p>
            <a:pPr lvl="1"/>
            <a:endParaRPr lang="cs-CZ" sz="2400" dirty="0" smtClean="0"/>
          </a:p>
          <a:p>
            <a:pPr lvl="1"/>
            <a:r>
              <a:rPr lang="cs-CZ" sz="2400" dirty="0"/>
              <a:t> </a:t>
            </a:r>
            <a:r>
              <a:rPr lang="cs-CZ" dirty="0" smtClean="0"/>
              <a:t>2. fáze = ofenzivní </a:t>
            </a:r>
            <a:r>
              <a:rPr lang="cs-CZ" sz="2400" dirty="0" smtClean="0"/>
              <a:t>od poč. 19. st. do konce 20. let 19. st.</a:t>
            </a:r>
          </a:p>
          <a:p>
            <a:pPr lvl="1"/>
            <a:endParaRPr lang="cs-CZ" sz="2400" dirty="0" smtClean="0"/>
          </a:p>
          <a:p>
            <a:pPr lvl="1"/>
            <a:r>
              <a:rPr lang="cs-CZ" sz="2400" dirty="0"/>
              <a:t> </a:t>
            </a:r>
            <a:r>
              <a:rPr lang="cs-CZ" dirty="0" smtClean="0"/>
              <a:t>3. fáze = vyvrcholení obrozeneckých snah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41822247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0" descr="logo EU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979712" y="404664"/>
            <a:ext cx="5760720" cy="8509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799732" y="1255564"/>
            <a:ext cx="61206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050" dirty="0">
              <a:latin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2400" dirty="0">
              <a:latin typeface="Arial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3747" y="2137664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266085088"/>
              </p:ext>
            </p:extLst>
          </p:nvPr>
        </p:nvGraphicFramePr>
        <p:xfrm>
          <a:off x="1811458" y="3212976"/>
          <a:ext cx="6097228" cy="1437132"/>
        </p:xfrm>
        <a:graphic>
          <a:graphicData uri="http://schemas.openxmlformats.org/drawingml/2006/table">
            <a:tbl>
              <a:tblPr/>
              <a:tblGrid>
                <a:gridCol w="1144049"/>
                <a:gridCol w="109998"/>
                <a:gridCol w="4843181"/>
              </a:tblGrid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Použité </a:t>
                      </a:r>
                      <a:r>
                        <a:rPr lang="cs-CZ" sz="13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zdroje: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COMMONS, John. </a:t>
                      </a:r>
                      <a:r>
                        <a:rPr lang="cs-CZ" sz="1100" i="1" dirty="0" err="1" smtClean="0"/>
                        <a:t>wikipedia.org</a:t>
                      </a:r>
                      <a:r>
                        <a:rPr lang="cs-CZ" sz="1100" dirty="0" smtClean="0"/>
                        <a:t> [online]. [cit. 28.1.2013]. Dostupný na WWW: http://cs.wikipedia.org/wiki/Soubor:%C5%BDivor_v_Praze_koncem_18._stolet%C3%AD.jpg</a:t>
                      </a:r>
                    </a:p>
                    <a:p>
                      <a:endParaRPr lang="cs-CZ" sz="1300" dirty="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50" dirty="0" smtClean="0"/>
                        <a:t>DOROVSKÁ, Dagmar; ŘEŘICHOVÁ, Vlasta. </a:t>
                      </a:r>
                      <a:r>
                        <a:rPr lang="cs-CZ" sz="1050" i="1" dirty="0" smtClean="0"/>
                        <a:t>Čítanka 8</a:t>
                      </a:r>
                      <a:r>
                        <a:rPr lang="cs-CZ" sz="1050" dirty="0" smtClean="0"/>
                        <a:t>. Český Těšín: Pedagogické nakladatelství, 2005, ISBN 80-7230-065-2.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/>
                        <a:t>SOCHROVÁ</a:t>
                      </a:r>
                      <a:r>
                        <a:rPr lang="fr-FR" sz="1050" dirty="0" smtClean="0"/>
                        <a:t>, Marie. </a:t>
                      </a:r>
                      <a:r>
                        <a:rPr lang="fr-FR" sz="1050" i="1" dirty="0" smtClean="0"/>
                        <a:t>Literatura v kostce</a:t>
                      </a:r>
                      <a:r>
                        <a:rPr lang="fr-FR" sz="1050" dirty="0" smtClean="0"/>
                        <a:t>. Praha: Fragment, 2008, ISBN 80-253-0652-6. </a:t>
                      </a:r>
                      <a:endParaRPr lang="cs-CZ" sz="1050" dirty="0" smtClean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50" dirty="0">
                        <a:solidFill>
                          <a:srgbClr val="000000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8932285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30</TotalTime>
  <Words>292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Snímek 1</vt:lpstr>
      <vt:lpstr>Národní obrození</vt:lpstr>
      <vt:lpstr>Společenské hnutí</vt:lpstr>
      <vt:lpstr>Zdroje národního obrození</vt:lpstr>
      <vt:lpstr>Periodizace národního obrození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Kratochvílová Zdeňka</dc:creator>
  <cp:lastModifiedBy>kostalova</cp:lastModifiedBy>
  <cp:revision>6</cp:revision>
  <dcterms:created xsi:type="dcterms:W3CDTF">2013-05-25T15:10:50Z</dcterms:created>
  <dcterms:modified xsi:type="dcterms:W3CDTF">2013-05-26T12:46:32Z</dcterms:modified>
</cp:coreProperties>
</file>