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4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0E65A733-3346-4E39-8A80-EDD9071D5311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2E42C27-D6CB-4B43-A921-1496899FA8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5A733-3346-4E39-8A80-EDD9071D5311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2E42C27-D6CB-4B43-A921-1496899FA8F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5A733-3346-4E39-8A80-EDD9071D5311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12E42C27-D6CB-4B43-A921-1496899FA8F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0E65A733-3346-4E39-8A80-EDD9071D5311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12E42C27-D6CB-4B43-A921-1496899FA8F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0E65A733-3346-4E39-8A80-EDD9071D5311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12E42C27-D6CB-4B43-A921-1496899FA8F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cs-CZ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5A733-3346-4E39-8A80-EDD9071D5311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2E42C27-D6CB-4B43-A921-1496899FA8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5A733-3346-4E39-8A80-EDD9071D5311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2E42C27-D6CB-4B43-A921-1496899FA8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5A733-3346-4E39-8A80-EDD9071D5311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2E42C27-D6CB-4B43-A921-1496899FA8F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0E65A733-3346-4E39-8A80-EDD9071D5311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12E42C27-D6CB-4B43-A921-1496899FA8F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65A733-3346-4E39-8A80-EDD9071D5311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E42C27-D6CB-4B43-A921-1496899FA8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0E65A733-3346-4E39-8A80-EDD9071D5311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12E42C27-D6CB-4B43-A921-1496899FA8F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0E65A733-3346-4E39-8A80-EDD9071D5311}" type="datetimeFigureOut">
              <a:rPr lang="cs-CZ" smtClean="0"/>
              <a:pPr/>
              <a:t>26.5.2013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12E42C27-D6CB-4B43-A921-1496899FA8F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0" descr="logo E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91680" y="548680"/>
            <a:ext cx="5762625" cy="847725"/>
          </a:xfrm>
          <a:prstGeom prst="rect">
            <a:avLst/>
          </a:prstGeom>
          <a:noFill/>
        </p:spPr>
      </p:pic>
      <p:sp>
        <p:nvSpPr>
          <p:cNvPr id="4" name="Obdélník 3"/>
          <p:cNvSpPr/>
          <p:nvPr/>
        </p:nvSpPr>
        <p:spPr>
          <a:xfrm>
            <a:off x="2699792" y="1340768"/>
            <a:ext cx="6264696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fontAlgn="base">
              <a:spcBef>
                <a:spcPct val="0"/>
              </a:spcBef>
              <a:spcAft>
                <a:spcPct val="0"/>
              </a:spcAft>
            </a:pP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latin typeface="Arial" pitchFamily="34" charset="0"/>
            </a:endParaRPr>
          </a:p>
          <a:p>
            <a:pPr lvl="0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latin typeface="Arial" pitchFamily="34" charset="0"/>
            </a:endParaRPr>
          </a:p>
        </p:txBody>
      </p:sp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6667" y="2204864"/>
            <a:ext cx="2152650" cy="781050"/>
          </a:xfrm>
          <a:prstGeom prst="rect">
            <a:avLst/>
          </a:prstGeom>
          <a:noFill/>
        </p:spPr>
      </p:pic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481675020"/>
              </p:ext>
            </p:extLst>
          </p:nvPr>
        </p:nvGraphicFramePr>
        <p:xfrm>
          <a:off x="1116607" y="3284984"/>
          <a:ext cx="6912769" cy="3024337"/>
        </p:xfrm>
        <a:graphic>
          <a:graphicData uri="http://schemas.openxmlformats.org/drawingml/2006/table">
            <a:tbl>
              <a:tblPr/>
              <a:tblGrid>
                <a:gridCol w="1297073"/>
                <a:gridCol w="124711"/>
                <a:gridCol w="5490985"/>
              </a:tblGrid>
              <a:tr h="3387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 školy: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Základní škola a Mateřská škola, Hradec Králové, Úprkova 1</a:t>
                      </a:r>
                      <a:endParaRPr lang="cs-CZ" sz="100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87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Autor: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Nikola</a:t>
                      </a:r>
                      <a:r>
                        <a:rPr lang="cs-CZ" sz="13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Košťálová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87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Název: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VY_32_INOVACE_8A_11_</a:t>
                      </a:r>
                      <a:r>
                        <a:rPr lang="cs-CZ" sz="13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1. fáze národního obrození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87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Téma: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8A_ČJ8.ročník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53215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Datum ověření: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VM byl ověřen 6.12.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2012 </a:t>
                      </a:r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Calibri"/>
                          <a:ea typeface="Calibri"/>
                          <a:cs typeface="Times New Roman"/>
                        </a:rPr>
                        <a:t> v 8.B</a:t>
                      </a:r>
                      <a:endParaRPr lang="cs-CZ" sz="14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33879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Číslo projektu: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>
                          <a:solidFill>
                            <a:schemeClr val="tx1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CZ.1.07/1.4.00/21.3215 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79822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Anotace: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DUM je určen k výkladu učiva. Žáci se seznamují s </a:t>
                      </a:r>
                      <a:r>
                        <a:rPr lang="cs-CZ" sz="130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první</a:t>
                      </a:r>
                      <a:r>
                        <a:rPr lang="cs-CZ" sz="1300" baseline="0" dirty="0" smtClean="0">
                          <a:solidFill>
                            <a:schemeClr val="tx1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 obranou fází národního obrození, s osobnostmi, které svou činností vytvářely základy pro rozvinutí českého jazyka.</a:t>
                      </a:r>
                      <a:endParaRPr lang="cs-CZ" sz="1000" dirty="0">
                        <a:solidFill>
                          <a:schemeClr val="tx1"/>
                        </a:solidFill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37391887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99592" y="1844824"/>
            <a:ext cx="6768752" cy="2133600"/>
          </a:xfrm>
        </p:spPr>
        <p:txBody>
          <a:bodyPr>
            <a:noAutofit/>
          </a:bodyPr>
          <a:lstStyle/>
          <a:p>
            <a:r>
              <a:rPr lang="cs-CZ" sz="5400" dirty="0" smtClean="0"/>
              <a:t>1. fáze národního obrození</a:t>
            </a:r>
            <a:endParaRPr lang="cs-CZ" sz="54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8629316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Obranná fáze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 cíl</a:t>
            </a:r>
          </a:p>
          <a:p>
            <a:pPr lvl="1"/>
            <a:r>
              <a:rPr lang="cs-CZ" dirty="0"/>
              <a:t>čelit germanizaci</a:t>
            </a:r>
          </a:p>
          <a:p>
            <a:pPr lvl="1"/>
            <a:r>
              <a:rPr lang="cs-CZ" dirty="0"/>
              <a:t> zachránit a obnovit český jazyk</a:t>
            </a:r>
          </a:p>
          <a:p>
            <a:pPr lvl="1"/>
            <a:r>
              <a:rPr lang="cs-CZ" dirty="0"/>
              <a:t> zájem o českou kulturu a </a:t>
            </a:r>
            <a:r>
              <a:rPr lang="cs-CZ" dirty="0" smtClean="0"/>
              <a:t>dějiny</a:t>
            </a:r>
          </a:p>
          <a:p>
            <a:r>
              <a:rPr lang="cs-CZ" dirty="0"/>
              <a:t> </a:t>
            </a:r>
            <a:r>
              <a:rPr lang="cs-CZ" dirty="0" smtClean="0"/>
              <a:t>jazykověda</a:t>
            </a:r>
          </a:p>
          <a:p>
            <a:r>
              <a:rPr lang="cs-CZ" dirty="0"/>
              <a:t> </a:t>
            </a:r>
            <a:r>
              <a:rPr lang="cs-CZ" dirty="0" smtClean="0"/>
              <a:t>historie</a:t>
            </a:r>
          </a:p>
          <a:p>
            <a:r>
              <a:rPr lang="cs-CZ" dirty="0"/>
              <a:t> </a:t>
            </a:r>
            <a:r>
              <a:rPr lang="cs-CZ" dirty="0" smtClean="0"/>
              <a:t>počátky českého básnictví</a:t>
            </a:r>
          </a:p>
          <a:p>
            <a:r>
              <a:rPr lang="cs-CZ" dirty="0"/>
              <a:t> </a:t>
            </a:r>
            <a:r>
              <a:rPr lang="cs-CZ" dirty="0" smtClean="0"/>
              <a:t>počátky obrozeneckého divadla</a:t>
            </a:r>
          </a:p>
          <a:p>
            <a:pPr lvl="2"/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5067013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Jazykověda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07504" y="1600200"/>
            <a:ext cx="9036496" cy="4495800"/>
          </a:xfrm>
        </p:spPr>
        <p:txBody>
          <a:bodyPr/>
          <a:lstStyle/>
          <a:p>
            <a:r>
              <a:rPr lang="cs-CZ" dirty="0" smtClean="0"/>
              <a:t> vydána Balbínova obrana českého jazyka</a:t>
            </a:r>
          </a:p>
          <a:p>
            <a:r>
              <a:rPr lang="cs-CZ" dirty="0"/>
              <a:t> </a:t>
            </a:r>
            <a:r>
              <a:rPr lang="cs-CZ" dirty="0" smtClean="0"/>
              <a:t>vydána obrana jazyka od Karla Ignáce Tháma</a:t>
            </a:r>
          </a:p>
          <a:p>
            <a:r>
              <a:rPr lang="cs-CZ" dirty="0"/>
              <a:t> </a:t>
            </a:r>
            <a:r>
              <a:rPr lang="cs-CZ" dirty="0" smtClean="0"/>
              <a:t>Josef Dobrovský 1753 – 1829</a:t>
            </a:r>
          </a:p>
          <a:p>
            <a:pPr lvl="1"/>
            <a:r>
              <a:rPr lang="cs-CZ" dirty="0"/>
              <a:t> </a:t>
            </a:r>
            <a:r>
              <a:rPr lang="cs-CZ" dirty="0" smtClean="0"/>
              <a:t>Podrobná mluvnice češtiny – 1. vědecká mluvnice</a:t>
            </a:r>
          </a:p>
          <a:p>
            <a:pPr lvl="1"/>
            <a:r>
              <a:rPr lang="cs-CZ" dirty="0"/>
              <a:t> </a:t>
            </a:r>
            <a:r>
              <a:rPr lang="cs-CZ" dirty="0" smtClean="0"/>
              <a:t>Německo-český slovník</a:t>
            </a:r>
          </a:p>
          <a:p>
            <a:pPr lvl="1"/>
            <a:r>
              <a:rPr lang="cs-CZ" dirty="0"/>
              <a:t> </a:t>
            </a:r>
            <a:r>
              <a:rPr lang="cs-CZ" dirty="0" smtClean="0"/>
              <a:t>Dějiny české řeči a literatury</a:t>
            </a:r>
          </a:p>
          <a:p>
            <a:pPr lvl="1"/>
            <a:r>
              <a:rPr lang="cs-CZ" dirty="0"/>
              <a:t> </a:t>
            </a:r>
            <a:r>
              <a:rPr lang="cs-CZ" dirty="0" smtClean="0"/>
              <a:t>Základy jazyka staroslověnského</a:t>
            </a:r>
            <a:endParaRPr lang="cs-CZ" dirty="0"/>
          </a:p>
        </p:txBody>
      </p:sp>
      <p:pic>
        <p:nvPicPr>
          <p:cNvPr id="4" name="Obrázek 3" descr="491px-Josef_Dobrovsky_Vilimek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580112" y="3645024"/>
            <a:ext cx="2664296" cy="3106316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1474769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Historie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251520" y="1628800"/>
            <a:ext cx="8153400" cy="4495800"/>
          </a:xfrm>
        </p:spPr>
        <p:txBody>
          <a:bodyPr/>
          <a:lstStyle/>
          <a:p>
            <a:r>
              <a:rPr lang="cs-CZ" dirty="0" smtClean="0"/>
              <a:t> vznik Královské české společnosti nauk (1784), Českého muzea (1818), vznik Matice české (1831)</a:t>
            </a:r>
          </a:p>
          <a:p>
            <a:r>
              <a:rPr lang="cs-CZ" dirty="0"/>
              <a:t> </a:t>
            </a:r>
            <a:r>
              <a:rPr lang="cs-CZ" dirty="0" err="1" smtClean="0"/>
              <a:t>Gelasius</a:t>
            </a:r>
            <a:r>
              <a:rPr lang="cs-CZ" dirty="0" smtClean="0"/>
              <a:t> </a:t>
            </a:r>
            <a:r>
              <a:rPr lang="cs-CZ" dirty="0" err="1" smtClean="0"/>
              <a:t>Dobner</a:t>
            </a:r>
            <a:r>
              <a:rPr lang="cs-CZ" dirty="0" smtClean="0"/>
              <a:t> (1719 – 1790)</a:t>
            </a:r>
          </a:p>
          <a:p>
            <a:pPr lvl="2"/>
            <a:r>
              <a:rPr lang="cs-CZ" dirty="0" smtClean="0"/>
              <a:t>propagátor </a:t>
            </a:r>
            <a:r>
              <a:rPr lang="cs-CZ" dirty="0"/>
              <a:t>kritické metody v </a:t>
            </a:r>
            <a:r>
              <a:rPr lang="cs-CZ" dirty="0" smtClean="0"/>
              <a:t>dějepisectví</a:t>
            </a:r>
          </a:p>
          <a:p>
            <a:r>
              <a:rPr lang="cs-CZ" dirty="0"/>
              <a:t> </a:t>
            </a:r>
            <a:r>
              <a:rPr lang="cs-CZ" dirty="0" smtClean="0"/>
              <a:t>František Martin </a:t>
            </a:r>
            <a:r>
              <a:rPr lang="cs-CZ" dirty="0" err="1" smtClean="0"/>
              <a:t>Pelcl</a:t>
            </a:r>
            <a:endParaRPr lang="cs-CZ" dirty="0" smtClean="0"/>
          </a:p>
          <a:p>
            <a:pPr lvl="2"/>
            <a:r>
              <a:rPr lang="cs-CZ" dirty="0"/>
              <a:t> </a:t>
            </a:r>
            <a:r>
              <a:rPr lang="cs-CZ" dirty="0" smtClean="0"/>
              <a:t>dějepisec a první profesor českého jazyka</a:t>
            </a:r>
          </a:p>
          <a:p>
            <a:pPr lvl="2"/>
            <a:r>
              <a:rPr lang="cs-CZ" dirty="0" smtClean="0"/>
              <a:t> na pražské univerzitě</a:t>
            </a:r>
          </a:p>
        </p:txBody>
      </p:sp>
      <p:pic>
        <p:nvPicPr>
          <p:cNvPr id="4" name="Obrázek 3" descr="DOBNE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732240" y="2564904"/>
            <a:ext cx="2088232" cy="2520280"/>
          </a:xfrm>
          <a:prstGeom prst="rect">
            <a:avLst/>
          </a:prstGeom>
        </p:spPr>
      </p:pic>
      <p:pic>
        <p:nvPicPr>
          <p:cNvPr id="5" name="Obrázek 4" descr="450px-Pelcl_Rychnov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283968" y="4509120"/>
            <a:ext cx="1872208" cy="2135899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2285573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Počátky novočeského básnictví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 Václav Thám</a:t>
            </a:r>
          </a:p>
          <a:p>
            <a:pPr lvl="1"/>
            <a:r>
              <a:rPr lang="cs-CZ" dirty="0" smtClean="0"/>
              <a:t>Básně </a:t>
            </a:r>
            <a:r>
              <a:rPr lang="cs-CZ" dirty="0"/>
              <a:t>v řeči vázané – původní tvorba i překlady</a:t>
            </a:r>
          </a:p>
          <a:p>
            <a:endParaRPr lang="cs-CZ" dirty="0" smtClean="0"/>
          </a:p>
          <a:p>
            <a:r>
              <a:rPr lang="cs-CZ" dirty="0"/>
              <a:t> </a:t>
            </a:r>
            <a:r>
              <a:rPr lang="cs-CZ" dirty="0" smtClean="0"/>
              <a:t>Antonín Jaroslav </a:t>
            </a:r>
            <a:r>
              <a:rPr lang="cs-CZ" dirty="0" err="1" smtClean="0"/>
              <a:t>Puchmajer</a:t>
            </a:r>
            <a:endParaRPr lang="cs-CZ" dirty="0" smtClean="0"/>
          </a:p>
          <a:p>
            <a:pPr lvl="1"/>
            <a:r>
              <a:rPr lang="cs-CZ" dirty="0" smtClean="0"/>
              <a:t> Sebrání básní a zpěvů</a:t>
            </a:r>
          </a:p>
          <a:p>
            <a:pPr lvl="1"/>
            <a:r>
              <a:rPr lang="cs-CZ" dirty="0"/>
              <a:t> </a:t>
            </a:r>
            <a:r>
              <a:rPr lang="cs-CZ" dirty="0" smtClean="0"/>
              <a:t>Óda na Jana Žižku </a:t>
            </a:r>
          </a:p>
        </p:txBody>
      </p:sp>
      <p:pic>
        <p:nvPicPr>
          <p:cNvPr id="4" name="Obrázek 3" descr="450px-A-Puchmajer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436096" y="3140968"/>
            <a:ext cx="2520280" cy="3360373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0295755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Počátky obrozeneckého divadla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23528" y="1628800"/>
            <a:ext cx="8153400" cy="4495800"/>
          </a:xfrm>
        </p:spPr>
        <p:txBody>
          <a:bodyPr/>
          <a:lstStyle/>
          <a:p>
            <a:r>
              <a:rPr lang="cs-CZ" dirty="0" smtClean="0"/>
              <a:t> Úkoly</a:t>
            </a:r>
          </a:p>
          <a:p>
            <a:pPr lvl="1"/>
            <a:r>
              <a:rPr lang="cs-CZ" dirty="0"/>
              <a:t>zajistit pravidelná představení</a:t>
            </a:r>
          </a:p>
          <a:p>
            <a:pPr lvl="1"/>
            <a:r>
              <a:rPr lang="cs-CZ" dirty="0"/>
              <a:t> vychovat české herce</a:t>
            </a:r>
          </a:p>
          <a:p>
            <a:pPr lvl="1"/>
            <a:r>
              <a:rPr lang="cs-CZ" dirty="0"/>
              <a:t> vytvořit české hry</a:t>
            </a:r>
          </a:p>
          <a:p>
            <a:pPr lvl="1"/>
            <a:r>
              <a:rPr lang="cs-CZ" dirty="0"/>
              <a:t> vliv na národní uvědomování lidu</a:t>
            </a:r>
          </a:p>
          <a:p>
            <a:r>
              <a:rPr lang="cs-CZ" dirty="0" smtClean="0"/>
              <a:t>První scény: v Kotcích (1738), Stavovské divadlo (1783), Bouda (1786 – 1789)</a:t>
            </a:r>
          </a:p>
          <a:p>
            <a:r>
              <a:rPr lang="cs-CZ" dirty="0"/>
              <a:t> </a:t>
            </a:r>
            <a:r>
              <a:rPr lang="cs-CZ" dirty="0" smtClean="0"/>
              <a:t>Prokop Šedivý, Václav Thám</a:t>
            </a:r>
          </a:p>
          <a:p>
            <a:pPr marL="365760" lvl="1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  <p:pic>
        <p:nvPicPr>
          <p:cNvPr id="4" name="Obrázek 3" descr="799PX-~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508104" y="1556792"/>
            <a:ext cx="3445197" cy="2582819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3220350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0" descr="logo EU.JPG"/>
          <p:cNvPicPr/>
          <p:nvPr/>
        </p:nvPicPr>
        <p:blipFill>
          <a:blip r:embed="rId2" cstate="print"/>
          <a:stretch>
            <a:fillRect/>
          </a:stretch>
        </p:blipFill>
        <p:spPr>
          <a:xfrm>
            <a:off x="1979712" y="404664"/>
            <a:ext cx="5760720" cy="850900"/>
          </a:xfrm>
          <a:prstGeom prst="rect">
            <a:avLst/>
          </a:prstGeom>
        </p:spPr>
      </p:pic>
      <p:sp>
        <p:nvSpPr>
          <p:cNvPr id="3" name="Obdélník 2"/>
          <p:cNvSpPr/>
          <p:nvPr/>
        </p:nvSpPr>
        <p:spPr>
          <a:xfrm>
            <a:off x="1727684" y="1255564"/>
            <a:ext cx="6264776" cy="43088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 fontAlgn="base">
              <a:spcBef>
                <a:spcPct val="0"/>
              </a:spcBef>
              <a:spcAft>
                <a:spcPct val="0"/>
              </a:spcAft>
            </a:pP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Tento materi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l byl vytvořen 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 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r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mci projektu EU pen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ze 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kol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m</a:t>
            </a:r>
            <a:endParaRPr lang="cs-CZ" sz="1100" dirty="0">
              <a:latin typeface="Arial" pitchFamily="34" charset="0"/>
            </a:endParaRPr>
          </a:p>
          <a:p>
            <a:pPr lvl="0" algn="ctr" eaLnBrk="0" fontAlgn="base" hangingPunct="0">
              <a:spcBef>
                <a:spcPct val="0"/>
              </a:spcBef>
              <a:spcAft>
                <a:spcPct val="0"/>
              </a:spcAft>
            </a:pP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Operačn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ho programu Vzděl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v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á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n</a:t>
            </a:r>
            <a:r>
              <a:rPr lang="cs-CZ" sz="1100" dirty="0">
                <a:latin typeface="Calibri"/>
                <a:ea typeface="Calibri" pitchFamily="34" charset="0"/>
                <a:cs typeface="Times New Roman" pitchFamily="18" charset="0"/>
              </a:rPr>
              <a:t>í</a:t>
            </a:r>
            <a:r>
              <a:rPr lang="cs-CZ" sz="1100" dirty="0">
                <a:latin typeface="Times New Roman" pitchFamily="18" charset="0"/>
                <a:ea typeface="Calibri" pitchFamily="34" charset="0"/>
                <a:cs typeface="Times New Roman" pitchFamily="18" charset="0"/>
              </a:rPr>
              <a:t> pro konkurenceschopnost</a:t>
            </a:r>
            <a:endParaRPr lang="cs-CZ" sz="1100" dirty="0">
              <a:latin typeface="Arial" pitchFamily="34" charset="0"/>
            </a:endParaRPr>
          </a:p>
        </p:txBody>
      </p:sp>
      <p:pic>
        <p:nvPicPr>
          <p:cNvPr id="4" name="Obrázek 3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83747" y="1987054"/>
            <a:ext cx="2152650" cy="781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3777646923"/>
              </p:ext>
            </p:extLst>
          </p:nvPr>
        </p:nvGraphicFramePr>
        <p:xfrm>
          <a:off x="1475656" y="3140968"/>
          <a:ext cx="6120680" cy="2432304"/>
        </p:xfrm>
        <a:graphic>
          <a:graphicData uri="http://schemas.openxmlformats.org/drawingml/2006/table">
            <a:tbl>
              <a:tblPr/>
              <a:tblGrid>
                <a:gridCol w="1144049"/>
                <a:gridCol w="109998"/>
                <a:gridCol w="4866633"/>
              </a:tblGrid>
              <a:tr h="2973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Použité </a:t>
                      </a:r>
                      <a:r>
                        <a:rPr lang="cs-CZ" sz="1300" b="1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zdroje: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cs-CZ" sz="1200" dirty="0" smtClean="0"/>
                    </a:p>
                    <a:p>
                      <a:pPr algn="l"/>
                      <a:r>
                        <a:rPr lang="cs-CZ" sz="1200" dirty="0" smtClean="0"/>
                        <a:t>SAPFAN. </a:t>
                      </a:r>
                      <a:r>
                        <a:rPr lang="cs-CZ" sz="1200" i="1" dirty="0" err="1" smtClean="0"/>
                        <a:t>wikipedia.org</a:t>
                      </a:r>
                      <a:r>
                        <a:rPr lang="cs-CZ" sz="1200" dirty="0" smtClean="0"/>
                        <a:t> [online]. [cit. 3.12.2012]. Dostupný na WWW: http://cs.wikipedia.org/wiki/Soubor:Josef_Dobrovsky_Vilimek.jpg</a:t>
                      </a:r>
                    </a:p>
                    <a:p>
                      <a:pPr algn="l"/>
                      <a:r>
                        <a:rPr lang="cs-CZ" sz="1200" dirty="0" smtClean="0"/>
                        <a:t>SEVELA.P. </a:t>
                      </a:r>
                      <a:r>
                        <a:rPr lang="cs-CZ" sz="1200" i="1" dirty="0" err="1" smtClean="0"/>
                        <a:t>wikipedia.org</a:t>
                      </a:r>
                      <a:r>
                        <a:rPr lang="cs-CZ" sz="1200" dirty="0" smtClean="0"/>
                        <a:t> [online]. [cit. 3.12.2012]. Dostupný na WWW: http://cs.wikipedia.org/wiki/Soubor:DOBNER.JPG </a:t>
                      </a:r>
                    </a:p>
                    <a:p>
                      <a:pPr algn="l"/>
                      <a:r>
                        <a:rPr lang="cs-CZ" sz="1200" dirty="0" smtClean="0"/>
                        <a:t>MANKA. </a:t>
                      </a:r>
                      <a:r>
                        <a:rPr lang="cs-CZ" sz="1200" i="1" dirty="0" err="1" smtClean="0"/>
                        <a:t>wikipedia.org</a:t>
                      </a:r>
                      <a:r>
                        <a:rPr lang="cs-CZ" sz="1200" dirty="0" smtClean="0"/>
                        <a:t> [online]. [cit. 3.12.2012]. Dostupný na WWW: http://cs.wikipedia.org/wiki/Soubor:Pelcl_Rychnov.jpg </a:t>
                      </a:r>
                    </a:p>
                    <a:p>
                      <a:pPr algn="l"/>
                      <a:r>
                        <a:rPr lang="nl-NL" sz="1200" dirty="0" smtClean="0"/>
                        <a:t>BORIS7. </a:t>
                      </a:r>
                      <a:r>
                        <a:rPr lang="nl-NL" sz="1200" i="1" dirty="0" smtClean="0"/>
                        <a:t>wikipedia.org</a:t>
                      </a:r>
                      <a:r>
                        <a:rPr lang="nl-NL" sz="1200" dirty="0" smtClean="0"/>
                        <a:t> [online]. [cit. </a:t>
                      </a:r>
                      <a:r>
                        <a:rPr lang="cs-CZ" sz="1200" dirty="0" smtClean="0"/>
                        <a:t>3.122012</a:t>
                      </a:r>
                      <a:r>
                        <a:rPr lang="nl-NL" sz="1200" dirty="0" smtClean="0"/>
                        <a:t>]. Dostupný na WWW: http://cs.wikipedia.org/wiki/Soubor:A-Puchmajer.JPG</a:t>
                      </a:r>
                      <a:endParaRPr lang="cs-CZ" sz="1200" dirty="0" smtClean="0"/>
                    </a:p>
                    <a:p>
                      <a:pPr algn="l"/>
                      <a:r>
                        <a:rPr lang="nl-NL" sz="1200" dirty="0" smtClean="0"/>
                        <a:t>VITVIT. </a:t>
                      </a:r>
                      <a:r>
                        <a:rPr lang="nl-NL" sz="1200" i="1" dirty="0" smtClean="0"/>
                        <a:t>wikipedia.org</a:t>
                      </a:r>
                      <a:r>
                        <a:rPr lang="nl-NL" sz="1200" dirty="0" smtClean="0"/>
                        <a:t> [online]. [cit. </a:t>
                      </a:r>
                      <a:r>
                        <a:rPr lang="cs-CZ" sz="1200" smtClean="0"/>
                        <a:t>3.12.2012</a:t>
                      </a:r>
                      <a:r>
                        <a:rPr lang="nl-NL" sz="1200" smtClean="0"/>
                        <a:t>]. </a:t>
                      </a:r>
                      <a:r>
                        <a:rPr lang="nl-NL" sz="1200" dirty="0" smtClean="0"/>
                        <a:t>Dostupný na WWW: http://cs.wikipedia.org/wiki/Soubor:Stavovsk%C3%A9_divadlo_1.JPG</a:t>
                      </a:r>
                      <a:endParaRPr lang="cs-CZ" sz="1200" dirty="0">
                        <a:solidFill>
                          <a:srgbClr val="000000"/>
                        </a:solidFill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  <a:tr h="29730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b="1">
                          <a:solidFill>
                            <a:srgbClr val="000000"/>
                          </a:solidFill>
                          <a:latin typeface="Calibri"/>
                          <a:ea typeface="Times New Roman"/>
                          <a:cs typeface="Times New Roman"/>
                        </a:rPr>
                        <a:t>Citace: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2299" marR="42299" marT="0" marB="0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99FF66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/>
                        <a:t>DOROVSKÁ, Dagmar; ŘEŘICHOVÁ, Vlasta. </a:t>
                      </a:r>
                      <a:r>
                        <a:rPr lang="cs-CZ" sz="1200" i="1" dirty="0" smtClean="0"/>
                        <a:t>Čítanka 8</a:t>
                      </a:r>
                      <a:r>
                        <a:rPr lang="cs-CZ" sz="1200" dirty="0" smtClean="0"/>
                        <a:t>. Český Těšín: Pedagogické nakladatelství, 2005, ISBN 80-7230-065-2.</a:t>
                      </a:r>
                      <a:endParaRPr lang="cs-CZ" sz="1200" dirty="0">
                        <a:solidFill>
                          <a:srgbClr val="000000"/>
                        </a:solidFill>
                        <a:latin typeface="Arial"/>
                        <a:ea typeface="Times New Roman"/>
                        <a:cs typeface="Times New Roman"/>
                      </a:endParaRPr>
                    </a:p>
                  </a:txBody>
                  <a:tcPr marL="42299" marR="42299" marT="0" marB="0" anchor="b">
                    <a:lnL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44435174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án">
  <a:themeElements>
    <a:clrScheme name="Medián">
      <a:dk1>
        <a:sysClr val="windowText" lastClr="000000"/>
      </a:dk1>
      <a:lt1>
        <a:sysClr val="window" lastClr="FFFFFF"/>
      </a:lt1>
      <a:dk2>
        <a:srgbClr val="775F55"/>
      </a:dk2>
      <a:lt2>
        <a:srgbClr val="EBDDC3"/>
      </a:lt2>
      <a:accent1>
        <a:srgbClr val="94B6D2"/>
      </a:accent1>
      <a:accent2>
        <a:srgbClr val="DD8047"/>
      </a:accent2>
      <a:accent3>
        <a:srgbClr val="A5AB81"/>
      </a:accent3>
      <a:accent4>
        <a:srgbClr val="D8B25C"/>
      </a:accent4>
      <a:accent5>
        <a:srgbClr val="7BA79D"/>
      </a:accent5>
      <a:accent6>
        <a:srgbClr val="968C8C"/>
      </a:accent6>
      <a:hlink>
        <a:srgbClr val="F7B615"/>
      </a:hlink>
      <a:folHlink>
        <a:srgbClr val="704404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57</TotalTime>
  <Words>386</Words>
  <Application>Microsoft Office PowerPoint</Application>
  <PresentationFormat>Předvádění na obrazovce (4:3)</PresentationFormat>
  <Paragraphs>68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Medián</vt:lpstr>
      <vt:lpstr>Snímek 1</vt:lpstr>
      <vt:lpstr>1. fáze národního obrození</vt:lpstr>
      <vt:lpstr>Obranná fáze</vt:lpstr>
      <vt:lpstr>Jazykověda</vt:lpstr>
      <vt:lpstr>Historie</vt:lpstr>
      <vt:lpstr>Počátky novočeského básnictví</vt:lpstr>
      <vt:lpstr>Počátky obrozeneckého divadla</vt:lpstr>
      <vt:lpstr>Snímek 8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Kratochvílová Zdeňka</dc:creator>
  <cp:lastModifiedBy>kostalova</cp:lastModifiedBy>
  <cp:revision>8</cp:revision>
  <dcterms:created xsi:type="dcterms:W3CDTF">2013-05-25T15:34:10Z</dcterms:created>
  <dcterms:modified xsi:type="dcterms:W3CDTF">2013-05-26T12:48:07Z</dcterms:modified>
</cp:coreProperties>
</file>