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91BEAA3-5A52-4923-A166-029CFC00765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6590DB0-F9C2-4AA1-9398-D343490FC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logo 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48680"/>
            <a:ext cx="5762625" cy="847725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771800" y="1412776"/>
            <a:ext cx="38154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latin typeface="Arial" pitchFamily="34" charset="0"/>
            </a:endParaRPr>
          </a:p>
        </p:txBody>
      </p:sp>
      <p:pic>
        <p:nvPicPr>
          <p:cNvPr id="4" name="obrázek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6667" y="2042736"/>
            <a:ext cx="2152650" cy="781050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14385460"/>
              </p:ext>
            </p:extLst>
          </p:nvPr>
        </p:nvGraphicFramePr>
        <p:xfrm>
          <a:off x="1259632" y="3429000"/>
          <a:ext cx="6912769" cy="3137463"/>
        </p:xfrm>
        <a:graphic>
          <a:graphicData uri="http://schemas.openxmlformats.org/drawingml/2006/table">
            <a:tbl>
              <a:tblPr/>
              <a:tblGrid>
                <a:gridCol w="1297073"/>
                <a:gridCol w="124711"/>
                <a:gridCol w="5490985"/>
              </a:tblGrid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0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3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VY_32_INOVACE_8A_12_2.</a:t>
                      </a:r>
                      <a:r>
                        <a:rPr lang="cs-CZ" sz="13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fáze národního obrození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8A_ČJ8.ročník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5321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VM byl ověřen 13.12.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2012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 8.B</a:t>
                      </a:r>
                      <a:endParaRPr lang="cs-CZ" sz="1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79822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druhou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ofenzivní fází národního obrození a s osobnostmi, které svou činností vytvářely základy pro rozvinutí českého jazyka.</a:t>
                      </a:r>
                      <a:endParaRPr lang="cs-CZ" sz="14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5172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420888"/>
            <a:ext cx="8208912" cy="18288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2. Fáze národního obrození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8239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856984" cy="44958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rozvoj básnického i odborného jazyka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rozšíření slovní zásoby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historismus (kult dávnověku, rehabilitace husitství)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slovanský humanismus (propagace slovanské myšlenky)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preromantické nadšení a víra v budoucnost národa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1720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vědecká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1628800"/>
            <a:ext cx="8153400" cy="4495800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/>
              <a:t>Josef Jungmann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jazykovědec, překladatel, básník, propagátor češtiny</a:t>
            </a:r>
          </a:p>
          <a:p>
            <a:pPr marL="365760" lvl="1" indent="0">
              <a:buNone/>
            </a:pPr>
            <a:r>
              <a:rPr lang="cs-CZ" dirty="0" smtClean="0"/>
              <a:t>Dílo: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Slovník česko-německý 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Rozmlouvání o jazyce českém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Slovesnost – učebnice literární teorie </a:t>
            </a:r>
          </a:p>
          <a:p>
            <a:pPr lvl="1">
              <a:buNone/>
            </a:pPr>
            <a:r>
              <a:rPr lang="cs-CZ" dirty="0" smtClean="0"/>
              <a:t>a poetiky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Historie literatury české – přehledné </a:t>
            </a:r>
          </a:p>
          <a:p>
            <a:pPr lvl="1">
              <a:buNone/>
            </a:pPr>
            <a:r>
              <a:rPr lang="cs-CZ" dirty="0" smtClean="0"/>
              <a:t>dějiny české literatury</a:t>
            </a:r>
            <a:endParaRPr lang="cs-CZ" dirty="0"/>
          </a:p>
        </p:txBody>
      </p:sp>
      <p:pic>
        <p:nvPicPr>
          <p:cNvPr id="4" name="Obrázek 3" descr="Josef_Jungmann_C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2636912"/>
            <a:ext cx="2619265" cy="33292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9925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57400"/>
            <a:ext cx="8586536" cy="54006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Pavel Josef Šafařík</a:t>
            </a:r>
          </a:p>
          <a:p>
            <a:pPr lvl="1"/>
            <a:r>
              <a:rPr lang="cs-CZ" dirty="0"/>
              <a:t>Slovák píšící česky, zakladatel slovanské archeologie</a:t>
            </a:r>
          </a:p>
          <a:p>
            <a:pPr marL="365760" lvl="1" indent="0">
              <a:buNone/>
            </a:pPr>
            <a:r>
              <a:rPr lang="cs-CZ" dirty="0"/>
              <a:t>Dílo:</a:t>
            </a:r>
          </a:p>
          <a:p>
            <a:pPr lvl="1"/>
            <a:r>
              <a:rPr lang="cs-CZ" dirty="0"/>
              <a:t> Slovanské starožitnosti, </a:t>
            </a:r>
            <a:endParaRPr lang="cs-CZ" dirty="0" smtClean="0"/>
          </a:p>
          <a:p>
            <a:pPr lvl="1">
              <a:buNone/>
            </a:pPr>
            <a:r>
              <a:rPr lang="cs-CZ" dirty="0" smtClean="0"/>
              <a:t>Dějiny </a:t>
            </a:r>
            <a:r>
              <a:rPr lang="cs-CZ" dirty="0"/>
              <a:t>slovanského </a:t>
            </a:r>
            <a:r>
              <a:rPr lang="cs-CZ" dirty="0" smtClean="0"/>
              <a:t>jazyka</a:t>
            </a:r>
          </a:p>
          <a:p>
            <a:pPr lvl="1">
              <a:buNone/>
            </a:pPr>
            <a:r>
              <a:rPr lang="cs-CZ" dirty="0" smtClean="0"/>
              <a:t> </a:t>
            </a:r>
            <a:r>
              <a:rPr lang="cs-CZ" dirty="0"/>
              <a:t>a literatury ve všech </a:t>
            </a:r>
            <a:r>
              <a:rPr lang="cs-CZ" dirty="0" smtClean="0"/>
              <a:t>nářečích</a:t>
            </a:r>
          </a:p>
          <a:p>
            <a:pPr lvl="1"/>
            <a:endParaRPr lang="cs-CZ" dirty="0" smtClean="0"/>
          </a:p>
          <a:p>
            <a:r>
              <a:rPr lang="cs-CZ" dirty="0"/>
              <a:t> </a:t>
            </a:r>
            <a:r>
              <a:rPr lang="cs-CZ" b="1" dirty="0" smtClean="0"/>
              <a:t>František Palacký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historik, zakladatel Matice české, </a:t>
            </a:r>
          </a:p>
          <a:p>
            <a:pPr lvl="1">
              <a:buNone/>
            </a:pPr>
            <a:r>
              <a:rPr lang="cs-CZ" dirty="0" smtClean="0"/>
              <a:t>organizátor Českého muzea</a:t>
            </a:r>
          </a:p>
          <a:p>
            <a:pPr marL="365760" lvl="1" indent="0">
              <a:buNone/>
            </a:pPr>
            <a:r>
              <a:rPr lang="cs-CZ" dirty="0" smtClean="0"/>
              <a:t>Dílo: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Dějiny národu českého v Čechách a v Moravě</a:t>
            </a:r>
          </a:p>
          <a:p>
            <a:pPr lvl="1"/>
            <a:endParaRPr lang="cs-CZ" dirty="0"/>
          </a:p>
        </p:txBody>
      </p:sp>
      <p:pic>
        <p:nvPicPr>
          <p:cNvPr id="4" name="Obrázek 3" descr="493px-Pavel_Jozef_Safar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2348880"/>
            <a:ext cx="2129997" cy="2592288"/>
          </a:xfrm>
          <a:prstGeom prst="rect">
            <a:avLst/>
          </a:prstGeom>
        </p:spPr>
      </p:pic>
      <p:pic>
        <p:nvPicPr>
          <p:cNvPr id="6" name="Obrázek 5" descr="430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3356992"/>
            <a:ext cx="2096210" cy="29249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62790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umělecká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Ján Kollár</a:t>
            </a:r>
          </a:p>
          <a:p>
            <a:pPr lvl="1"/>
            <a:r>
              <a:rPr lang="cs-CZ" dirty="0"/>
              <a:t> Slovák, tvůrce myšlenek </a:t>
            </a:r>
            <a:endParaRPr lang="cs-CZ" dirty="0" smtClean="0"/>
          </a:p>
          <a:p>
            <a:pPr lvl="1">
              <a:buNone/>
            </a:pPr>
            <a:r>
              <a:rPr lang="cs-CZ" dirty="0" smtClean="0"/>
              <a:t>slovanské </a:t>
            </a:r>
            <a:r>
              <a:rPr lang="cs-CZ" dirty="0"/>
              <a:t>vzájemnosti</a:t>
            </a:r>
          </a:p>
          <a:p>
            <a:pPr marL="365760" lvl="1" indent="0">
              <a:buNone/>
            </a:pPr>
            <a:r>
              <a:rPr lang="cs-CZ" dirty="0"/>
              <a:t>Dílo:</a:t>
            </a:r>
          </a:p>
          <a:p>
            <a:pPr lvl="1"/>
            <a:r>
              <a:rPr lang="cs-CZ" dirty="0"/>
              <a:t> Slávy dcera 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b="1" dirty="0" smtClean="0"/>
              <a:t>František Ladislav Čelakovský</a:t>
            </a:r>
          </a:p>
          <a:p>
            <a:pPr lvl="1"/>
            <a:r>
              <a:rPr lang="cs-CZ" dirty="0" smtClean="0"/>
              <a:t> sběratel lidové tvorby</a:t>
            </a:r>
            <a:endParaRPr lang="cs-CZ" dirty="0"/>
          </a:p>
          <a:p>
            <a:pPr marL="365760" lvl="1" indent="0">
              <a:buNone/>
            </a:pPr>
            <a:r>
              <a:rPr lang="cs-CZ" dirty="0" smtClean="0"/>
              <a:t>Dílo: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Ohlasy písní ruských, </a:t>
            </a:r>
          </a:p>
          <a:p>
            <a:pPr lvl="1"/>
            <a:r>
              <a:rPr lang="cs-CZ" dirty="0" smtClean="0"/>
              <a:t>Ohlasy písní českých</a:t>
            </a:r>
          </a:p>
        </p:txBody>
      </p:sp>
      <p:pic>
        <p:nvPicPr>
          <p:cNvPr id="4" name="Obrázek 3" descr="Kollar_j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124744"/>
            <a:ext cx="2228596" cy="2711574"/>
          </a:xfrm>
          <a:prstGeom prst="rect">
            <a:avLst/>
          </a:prstGeom>
        </p:spPr>
      </p:pic>
      <p:pic>
        <p:nvPicPr>
          <p:cNvPr id="5" name="Obrázek 4" descr="440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3701104"/>
            <a:ext cx="2160240" cy="29408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0043680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logo 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48680"/>
            <a:ext cx="5762625" cy="847725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475655" y="1396405"/>
            <a:ext cx="61946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050" dirty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050" dirty="0">
              <a:latin typeface="Arial" pitchFamily="34" charset="0"/>
            </a:endParaRPr>
          </a:p>
        </p:txBody>
      </p:sp>
      <p:pic>
        <p:nvPicPr>
          <p:cNvPr id="4" name="obrázek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6666" y="2276872"/>
            <a:ext cx="2152650" cy="781050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82687000"/>
              </p:ext>
            </p:extLst>
          </p:nvPr>
        </p:nvGraphicFramePr>
        <p:xfrm>
          <a:off x="1578421" y="3356992"/>
          <a:ext cx="6097228" cy="3272915"/>
        </p:xfrm>
        <a:graphic>
          <a:graphicData uri="http://schemas.openxmlformats.org/drawingml/2006/table">
            <a:tbl>
              <a:tblPr/>
              <a:tblGrid>
                <a:gridCol w="1144049"/>
                <a:gridCol w="109998"/>
                <a:gridCol w="4843181"/>
              </a:tblGrid>
              <a:tr h="2973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Použité </a:t>
                      </a:r>
                      <a:r>
                        <a:rPr lang="cs-CZ" sz="13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zdroje: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MORMEGIL.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10.12.2012]. Dostupný na WWW: http://cs.wikipedia.org/wiki/Soubor:Josef_Jungmann_CT.jpg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HELIX84.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10.12.2012]. Dostupný na WWW: http://cs.wikipedia.org/wiki/Soubor:Pavel_Jozef_Safarik.jpg</a:t>
                      </a:r>
                    </a:p>
                    <a:p>
                      <a:r>
                        <a:rPr lang="cs-CZ" sz="1100" dirty="0" smtClean="0"/>
                        <a:t>JEDUDEDEK.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10.12.2012]. Dostupný na WWW: http://cs.wikipedia.org/wiki/Soubor:Jan_Vil%C3%ADmek_-_Franti%C5%A1ek_Palack%C3%BD.jpg</a:t>
                      </a:r>
                    </a:p>
                    <a:p>
                      <a:r>
                        <a:rPr lang="cs-CZ" sz="1100" dirty="0" smtClean="0"/>
                        <a:t>ARTMECHANIC.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10.12.2012]. Dostupný na WWW: http://cs.wikipedia.org/wiki/Soubor:Kollar_jan.jpg</a:t>
                      </a:r>
                    </a:p>
                    <a:p>
                      <a:r>
                        <a:rPr lang="cs-CZ" sz="1100" dirty="0" smtClean="0"/>
                        <a:t>JEDUDEDEK.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10.12.2012]. Dostupný na WWW: http://cs.wikipedia.org/wiki/Soubor:Jan_Vil%C3%ADmek_-_Franti%C5%A1ek_Ladislav_%C4%8Celakovsk%C3%BD.jpg</a:t>
                      </a:r>
                      <a:endParaRPr lang="cs-CZ" sz="11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973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DOROVSKÁ, Dagmar; ŘEŘICHOVÁ, Vlasta. </a:t>
                      </a:r>
                      <a:r>
                        <a:rPr lang="cs-CZ" sz="1100" i="1" dirty="0" smtClean="0"/>
                        <a:t>Čítanka 8</a:t>
                      </a:r>
                      <a:r>
                        <a:rPr lang="cs-CZ" sz="1100" dirty="0" smtClean="0"/>
                        <a:t>. Český Těšín: Pedagogické nakladatelství, 2005, ISBN 80-7230-065-2.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SOCHROVÁ</a:t>
                      </a:r>
                      <a:r>
                        <a:rPr lang="fr-FR" sz="1100" dirty="0" smtClean="0"/>
                        <a:t>, Marie. </a:t>
                      </a:r>
                      <a:r>
                        <a:rPr lang="fr-FR" sz="1100" i="1" dirty="0" smtClean="0"/>
                        <a:t>Literatura v kostce</a:t>
                      </a:r>
                      <a:r>
                        <a:rPr lang="fr-FR" sz="1100" dirty="0" smtClean="0"/>
                        <a:t>. Praha: Fragment, 2008, ISBN 80-253-0652-6. </a:t>
                      </a:r>
                      <a:endParaRPr lang="cs-CZ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973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5260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72</TotalTime>
  <Words>374</Words>
  <Application>Microsoft Office PowerPoint</Application>
  <PresentationFormat>Předvádění na obrazovce (4:3)</PresentationFormat>
  <Paragraphs>73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Medián</vt:lpstr>
      <vt:lpstr>Snímek 1</vt:lpstr>
      <vt:lpstr>2. Fáze národního obrození</vt:lpstr>
      <vt:lpstr>Znaky období</vt:lpstr>
      <vt:lpstr>Literatura vědecká</vt:lpstr>
      <vt:lpstr>Historická literatura</vt:lpstr>
      <vt:lpstr>Literatura umělecká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Fáze národního obrození</dc:title>
  <dc:creator>Kratochvílová Zdeňka</dc:creator>
  <cp:lastModifiedBy>kostalova</cp:lastModifiedBy>
  <cp:revision>10</cp:revision>
  <dcterms:created xsi:type="dcterms:W3CDTF">2013-05-25T16:16:35Z</dcterms:created>
  <dcterms:modified xsi:type="dcterms:W3CDTF">2013-05-26T10:36:56Z</dcterms:modified>
</cp:coreProperties>
</file>