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CD4409-4804-4933-9C18-D000B7F5184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8E8F3A7-8359-453A-AC84-FF17E5A18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771800" y="1124744"/>
            <a:ext cx="388843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3284984"/>
          <a:ext cx="6912769" cy="3137463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VY_32_INOVACE_8A_14_Světový romantismus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13.3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2013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 významem nového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uměleckého směru 19. století. S jeho hlavními znaky a s autory tvořícími právě v období romantismu.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198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Světový romantismus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902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964488" cy="462560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přelom 18. a 19. století</a:t>
            </a:r>
          </a:p>
          <a:p>
            <a:pPr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b="1" dirty="0" smtClean="0"/>
              <a:t>NOVALIS</a:t>
            </a:r>
            <a:r>
              <a:rPr lang="cs-CZ" dirty="0" smtClean="0"/>
              <a:t> (1772 – 1801)</a:t>
            </a:r>
          </a:p>
          <a:p>
            <a:r>
              <a:rPr lang="cs-CZ" dirty="0"/>
              <a:t> </a:t>
            </a:r>
            <a:r>
              <a:rPr lang="cs-CZ" dirty="0" smtClean="0"/>
              <a:t>sb. Hymny noci – kontrast dne, života a dne, noci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b="1" dirty="0" smtClean="0"/>
              <a:t>Bratři GRIMMOVÉ </a:t>
            </a:r>
            <a:r>
              <a:rPr lang="cs-CZ" dirty="0" smtClean="0"/>
              <a:t>(Jakob a Wilhelm)</a:t>
            </a:r>
          </a:p>
          <a:p>
            <a:r>
              <a:rPr lang="cs-CZ" dirty="0"/>
              <a:t> </a:t>
            </a:r>
            <a:r>
              <a:rPr lang="cs-CZ" dirty="0" smtClean="0"/>
              <a:t>vztah k lidové tvorbě s germánské mytologie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b="1" dirty="0" smtClean="0"/>
              <a:t>HEINRICH HEINE </a:t>
            </a:r>
            <a:r>
              <a:rPr lang="cs-CZ" dirty="0" smtClean="0"/>
              <a:t>(1797 – 1856)</a:t>
            </a:r>
          </a:p>
          <a:p>
            <a:r>
              <a:rPr lang="cs-CZ" dirty="0"/>
              <a:t> </a:t>
            </a:r>
            <a:r>
              <a:rPr lang="cs-CZ" dirty="0" smtClean="0"/>
              <a:t>Kniha písní – lyrická sbírka o 5 částech</a:t>
            </a:r>
          </a:p>
        </p:txBody>
      </p:sp>
    </p:spTree>
    <p:extLst>
      <p:ext uri="{BB962C8B-B14F-4D97-AF65-F5344CB8AC3E}">
        <p14:creationId xmlns="" xmlns:p14="http://schemas.microsoft.com/office/powerpoint/2010/main" val="399141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036496" cy="4966177"/>
          </a:xfrm>
        </p:spPr>
        <p:txBody>
          <a:bodyPr>
            <a:normAutofit lnSpcReduction="10000"/>
          </a:bodyPr>
          <a:lstStyle/>
          <a:p>
            <a:pPr marL="118872" indent="0">
              <a:buNone/>
            </a:pPr>
            <a:r>
              <a:rPr lang="cs-CZ" b="1" dirty="0" smtClean="0"/>
              <a:t>GEORGE GORDON BYRON </a:t>
            </a:r>
          </a:p>
          <a:p>
            <a:pPr marL="118872" indent="0">
              <a:buNone/>
            </a:pPr>
            <a:r>
              <a:rPr lang="cs-CZ" dirty="0" smtClean="0"/>
              <a:t>(1788 – 1824)</a:t>
            </a:r>
          </a:p>
          <a:p>
            <a:r>
              <a:rPr lang="cs-CZ" dirty="0"/>
              <a:t> </a:t>
            </a:r>
            <a:r>
              <a:rPr lang="cs-CZ" dirty="0" smtClean="0"/>
              <a:t>otec romantismu</a:t>
            </a:r>
          </a:p>
          <a:p>
            <a:r>
              <a:rPr lang="cs-CZ" dirty="0"/>
              <a:t> </a:t>
            </a:r>
            <a:r>
              <a:rPr lang="cs-CZ" dirty="0" smtClean="0"/>
              <a:t>epos </a:t>
            </a:r>
            <a:r>
              <a:rPr lang="cs-CZ" dirty="0" err="1" smtClean="0"/>
              <a:t>Childe</a:t>
            </a:r>
            <a:r>
              <a:rPr lang="cs-CZ" dirty="0" smtClean="0"/>
              <a:t> </a:t>
            </a:r>
            <a:r>
              <a:rPr lang="cs-CZ" dirty="0" err="1" smtClean="0"/>
              <a:t>Haroldova</a:t>
            </a:r>
            <a:r>
              <a:rPr lang="cs-CZ" dirty="0" smtClean="0"/>
              <a:t> pouť </a:t>
            </a:r>
          </a:p>
          <a:p>
            <a:pPr>
              <a:buNone/>
            </a:pPr>
            <a:r>
              <a:rPr lang="cs-CZ" dirty="0" smtClean="0"/>
              <a:t>autobiograf. rysy, byronismus </a:t>
            </a:r>
          </a:p>
          <a:p>
            <a:pPr>
              <a:buNone/>
            </a:pPr>
            <a:r>
              <a:rPr lang="cs-CZ" dirty="0" smtClean="0"/>
              <a:t>spor hrdiny se světem</a:t>
            </a:r>
          </a:p>
          <a:p>
            <a:endParaRPr lang="cs-CZ" dirty="0"/>
          </a:p>
          <a:p>
            <a:pPr marL="118872" indent="0">
              <a:buNone/>
            </a:pPr>
            <a:r>
              <a:rPr lang="cs-CZ" b="1" dirty="0" smtClean="0"/>
              <a:t>WALTER SCOTT</a:t>
            </a:r>
          </a:p>
          <a:p>
            <a:pPr marL="118872" indent="0">
              <a:buNone/>
            </a:pPr>
            <a:r>
              <a:rPr lang="cs-CZ" dirty="0" smtClean="0"/>
              <a:t>(1771 – 1832)</a:t>
            </a:r>
          </a:p>
          <a:p>
            <a:r>
              <a:rPr lang="cs-CZ" dirty="0"/>
              <a:t> </a:t>
            </a:r>
            <a:r>
              <a:rPr lang="cs-CZ" dirty="0" err="1" smtClean="0"/>
              <a:t>Ivanhoe</a:t>
            </a:r>
            <a:r>
              <a:rPr lang="cs-CZ" dirty="0" smtClean="0"/>
              <a:t> – děj z anglické historie z konce 12. stol.</a:t>
            </a:r>
            <a:endParaRPr lang="cs-CZ" dirty="0"/>
          </a:p>
        </p:txBody>
      </p:sp>
      <p:pic>
        <p:nvPicPr>
          <p:cNvPr id="4" name="Obrázek 3" descr="500px-Lord_Byr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404664"/>
            <a:ext cx="2321308" cy="2780927"/>
          </a:xfrm>
          <a:prstGeom prst="rect">
            <a:avLst/>
          </a:prstGeom>
        </p:spPr>
      </p:pic>
      <p:pic>
        <p:nvPicPr>
          <p:cNvPr id="5" name="Obrázek 4" descr="501px-Sir_Walter_Scott_-_Raebur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2924944"/>
            <a:ext cx="2085043" cy="24928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3588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b="1" dirty="0" smtClean="0"/>
              <a:t>VICTOR HUGO </a:t>
            </a:r>
            <a:r>
              <a:rPr lang="cs-CZ" dirty="0" smtClean="0"/>
              <a:t>(1802 – 1885)</a:t>
            </a:r>
          </a:p>
          <a:p>
            <a:r>
              <a:rPr lang="cs-CZ" dirty="0"/>
              <a:t> </a:t>
            </a:r>
            <a:r>
              <a:rPr lang="cs-CZ" dirty="0" smtClean="0"/>
              <a:t>básník, prozaik, dramatik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romány: Chrám Matky Boží v Paříži</a:t>
            </a:r>
          </a:p>
          <a:p>
            <a:pPr marL="118872" indent="0">
              <a:buNone/>
            </a:pPr>
            <a:r>
              <a:rPr lang="cs-CZ" dirty="0"/>
              <a:t>	 </a:t>
            </a:r>
            <a:r>
              <a:rPr lang="cs-CZ" dirty="0" smtClean="0"/>
              <a:t>         Bídnici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b="1" dirty="0" smtClean="0"/>
              <a:t>STEDHAL</a:t>
            </a:r>
            <a:r>
              <a:rPr lang="cs-CZ" dirty="0" smtClean="0"/>
              <a:t> (1783 – 1842)</a:t>
            </a:r>
          </a:p>
          <a:p>
            <a:r>
              <a:rPr lang="cs-CZ" dirty="0"/>
              <a:t> </a:t>
            </a:r>
            <a:r>
              <a:rPr lang="cs-CZ" dirty="0" smtClean="0"/>
              <a:t>psychologická próza</a:t>
            </a:r>
          </a:p>
          <a:p>
            <a:pPr marL="118872" indent="0">
              <a:buNone/>
            </a:pPr>
            <a:r>
              <a:rPr lang="cs-CZ" dirty="0" smtClean="0"/>
              <a:t>Román Červený a černý</a:t>
            </a:r>
            <a:endParaRPr lang="cs-CZ" dirty="0"/>
          </a:p>
        </p:txBody>
      </p:sp>
      <p:pic>
        <p:nvPicPr>
          <p:cNvPr id="4" name="Obrázek 3" descr="220px-Bonnat_Hugo001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1484784"/>
            <a:ext cx="2372761" cy="2976736"/>
          </a:xfrm>
          <a:prstGeom prst="rect">
            <a:avLst/>
          </a:prstGeom>
        </p:spPr>
      </p:pic>
      <p:pic>
        <p:nvPicPr>
          <p:cNvPr id="5" name="Obrázek 4" descr="463px-Stendh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91150" y="3789039"/>
            <a:ext cx="2229122" cy="288389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8620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771800" y="1052736"/>
            <a:ext cx="374441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140968"/>
          <a:ext cx="6097228" cy="2305050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KELSON.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10.3.2013]. Dostupný na WWW: http://cs.wikipedia.org/wiki/Soubor:Lord_Byron.jpg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ARKESTEIJN, Jan.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10.3.2013]. Dostupný na WWW: http://cs.wikipedia.org/wiki/Soubor:Sir_Walter_Scott_-_Raeburn.jpg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ENMERKAR.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10.3.2013]. Dostupný na WWW: http://cs.wikipedia.org/wiki/Soubor:Bonnat_Hugo001z.jpg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PHROOD.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10.3.2013]. Dostupný na WWW: http://cs.wikipedia.org/wiki/Soubor:Stendhal.jpg 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DOROVSKÁ, Dagmar; ŘEŘICHOVÁ, Vlasta. </a:t>
                      </a:r>
                      <a:r>
                        <a:rPr lang="cs-CZ" sz="1100" i="1" dirty="0" smtClean="0">
                          <a:solidFill>
                            <a:schemeClr val="tx1"/>
                          </a:solidFill>
                        </a:rPr>
                        <a:t>Čítanka 8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SOCHROVÁ</a:t>
                      </a:r>
                      <a:r>
                        <a:rPr lang="fr-FR" sz="1100" dirty="0" smtClean="0">
                          <a:solidFill>
                            <a:schemeClr val="tx1"/>
                          </a:solidFill>
                        </a:rPr>
                        <a:t>, Marie. </a:t>
                      </a:r>
                      <a:r>
                        <a:rPr lang="fr-FR" sz="1100" i="1" dirty="0" smtClean="0">
                          <a:solidFill>
                            <a:schemeClr val="tx1"/>
                          </a:solidFill>
                        </a:rPr>
                        <a:t>Literatura v kostce</a:t>
                      </a:r>
                      <a:r>
                        <a:rPr lang="fr-FR" sz="1100" dirty="0" smtClean="0">
                          <a:solidFill>
                            <a:schemeClr val="tx1"/>
                          </a:solidFill>
                        </a:rPr>
                        <a:t>. Praha: Fragment, 2008, ISBN 80-253-0652-6. </a:t>
                      </a:r>
                      <a:endParaRPr lang="cs-CZ" sz="110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47</TotalTime>
  <Words>332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Modul</vt:lpstr>
      <vt:lpstr>Snímek 1</vt:lpstr>
      <vt:lpstr>Světový romantismus</vt:lpstr>
      <vt:lpstr>Německo</vt:lpstr>
      <vt:lpstr>Anglie</vt:lpstr>
      <vt:lpstr>Francie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6</cp:revision>
  <dcterms:created xsi:type="dcterms:W3CDTF">2013-05-25T17:01:08Z</dcterms:created>
  <dcterms:modified xsi:type="dcterms:W3CDTF">2013-05-26T11:05:59Z</dcterms:modified>
</cp:coreProperties>
</file>