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8" r:id="rId4"/>
    <p:sldId id="259" r:id="rId5"/>
    <p:sldId id="260" r:id="rId6"/>
    <p:sldId id="263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D11F9-8F31-4A39-AD8D-FBD666BC042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A1335-1450-4AF8-AEEA-83542EB39D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D11F9-8F31-4A39-AD8D-FBD666BC042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A1335-1450-4AF8-AEEA-83542EB39D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D11F9-8F31-4A39-AD8D-FBD666BC042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A1335-1450-4AF8-AEEA-83542EB3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D11F9-8F31-4A39-AD8D-FBD666BC042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A1335-1450-4AF8-AEEA-83542EB3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D11F9-8F31-4A39-AD8D-FBD666BC042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A1335-1450-4AF8-AEEA-83542EB3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D11F9-8F31-4A39-AD8D-FBD666BC042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A1335-1450-4AF8-AEEA-83542EB3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D11F9-8F31-4A39-AD8D-FBD666BC042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A1335-1450-4AF8-AEEA-83542EB3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D11F9-8F31-4A39-AD8D-FBD666BC042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A1335-1450-4AF8-AEEA-83542EB3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D11F9-8F31-4A39-AD8D-FBD666BC042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A1335-1450-4AF8-AEEA-83542EB3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D11F9-8F31-4A39-AD8D-FBD666BC042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A1335-1450-4AF8-AEEA-83542EB3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D11F9-8F31-4A39-AD8D-FBD666BC042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A1335-1450-4AF8-AEEA-83542EB3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ACCD11F9-8F31-4A39-AD8D-FBD666BC0425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DB4A1335-1450-4AF8-AEEA-83542EB39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8"/>
            <a:ext cx="5762625" cy="84772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555776" y="1124744"/>
            <a:ext cx="3888432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4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772816"/>
            <a:ext cx="2152650" cy="781050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640" y="3140968"/>
          <a:ext cx="6912769" cy="3127176"/>
        </p:xfrm>
        <a:graphic>
          <a:graphicData uri="http://schemas.openxmlformats.org/drawingml/2006/table">
            <a:tbl>
              <a:tblPr/>
              <a:tblGrid>
                <a:gridCol w="1297073"/>
                <a:gridCol w="124711"/>
                <a:gridCol w="5490985"/>
              </a:tblGrid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3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VY_32_INOVACE_8A_15_Ruský</a:t>
                      </a:r>
                      <a:r>
                        <a:rPr lang="cs-CZ" sz="1300" baseline="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romantismus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8A_ČJ8.ročník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321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VM byl ověřen 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20.3.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2013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 8.B</a:t>
                      </a:r>
                      <a:endParaRPr lang="cs-CZ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bg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982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 významem nového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uměleckého směru 19. století. 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Dozvídají se ruské národní škole a spisovatelích ruského romantismu.</a:t>
                      </a:r>
                      <a:endParaRPr lang="cs-CZ" sz="14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919141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RUSKÝ ROMANTISMUS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1013703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Alexandr Sergejevič </a:t>
            </a:r>
            <a:r>
              <a:rPr lang="cs-CZ" dirty="0" err="1" smtClean="0"/>
              <a:t>puškin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556792"/>
            <a:ext cx="7924800" cy="41148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(1799 – 1837) - básník, prozaik, dramatik</a:t>
            </a:r>
          </a:p>
          <a:p>
            <a:r>
              <a:rPr lang="cs-CZ" sz="2800" dirty="0" smtClean="0"/>
              <a:t>z bohaté šlechtické rodiny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vystudoval vojenskou školou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odsunut na Kavkaz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zahynul v souboji (střelecký souboj) – schválně jej vyprovokoval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zbytečný člověk</a:t>
            </a:r>
            <a:endParaRPr lang="cs-CZ" sz="2800" dirty="0"/>
          </a:p>
        </p:txBody>
      </p:sp>
      <p:pic>
        <p:nvPicPr>
          <p:cNvPr id="4" name="Obrázek 3" descr="484px-AleksandrPushki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28184" y="404664"/>
            <a:ext cx="2712494" cy="3356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10020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Puškinovo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 b. </a:t>
            </a:r>
            <a:r>
              <a:rPr lang="cs-CZ" sz="2800" dirty="0" smtClean="0">
                <a:solidFill>
                  <a:schemeClr val="tx2"/>
                </a:solidFill>
              </a:rPr>
              <a:t>Kavkazský zajatec </a:t>
            </a:r>
            <a:r>
              <a:rPr lang="cs-CZ" sz="2800" dirty="0" smtClean="0"/>
              <a:t>– popisuje pocity zajatce</a:t>
            </a:r>
          </a:p>
          <a:p>
            <a:r>
              <a:rPr lang="cs-CZ" sz="2800" dirty="0">
                <a:solidFill>
                  <a:schemeClr val="tx2"/>
                </a:solidFill>
              </a:rPr>
              <a:t> </a:t>
            </a:r>
            <a:r>
              <a:rPr lang="cs-CZ" sz="2800" dirty="0" smtClean="0">
                <a:solidFill>
                  <a:schemeClr val="tx2"/>
                </a:solidFill>
              </a:rPr>
              <a:t>Cikáni </a:t>
            </a:r>
            <a:r>
              <a:rPr lang="cs-CZ" sz="2800" dirty="0" smtClean="0"/>
              <a:t>– rozsáhlá báseň, ve které obdivuje svobodomyslnost, svobodu života cikánů</a:t>
            </a:r>
          </a:p>
          <a:p>
            <a:r>
              <a:rPr lang="cs-CZ" sz="2800" dirty="0">
                <a:solidFill>
                  <a:schemeClr val="tx2"/>
                </a:solidFill>
              </a:rPr>
              <a:t> </a:t>
            </a:r>
            <a:r>
              <a:rPr lang="cs-CZ" sz="2800" dirty="0" smtClean="0">
                <a:solidFill>
                  <a:schemeClr val="tx2"/>
                </a:solidFill>
              </a:rPr>
              <a:t>Kapitánská dcerka </a:t>
            </a:r>
            <a:r>
              <a:rPr lang="cs-CZ" sz="2800" dirty="0" smtClean="0"/>
              <a:t>– historický román z druhé poloviny 18. stol.</a:t>
            </a:r>
          </a:p>
          <a:p>
            <a:r>
              <a:rPr lang="cs-CZ" sz="2800" dirty="0">
                <a:solidFill>
                  <a:schemeClr val="tx2"/>
                </a:solidFill>
              </a:rPr>
              <a:t> </a:t>
            </a:r>
            <a:r>
              <a:rPr lang="cs-CZ" sz="2800" dirty="0" smtClean="0">
                <a:solidFill>
                  <a:schemeClr val="tx2"/>
                </a:solidFill>
              </a:rPr>
              <a:t>Evžen Oněgin </a:t>
            </a:r>
            <a:r>
              <a:rPr lang="cs-CZ" sz="2800" dirty="0" smtClean="0"/>
              <a:t>– pocity ústředního hrdiny jako zbytečného člověka, šlechtic plný předsevzetí a úmyslů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542345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Taťánin dopis </a:t>
            </a:r>
            <a:r>
              <a:rPr lang="cs-CZ" dirty="0" err="1" smtClean="0"/>
              <a:t>oněginovi</a:t>
            </a:r>
            <a:r>
              <a:rPr lang="cs-CZ" dirty="0" smtClean="0"/>
              <a:t> - úryvek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5651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1800" dirty="0" smtClean="0"/>
              <a:t>„</a:t>
            </a:r>
            <a:r>
              <a:rPr lang="cs-CZ" sz="1800" dirty="0" smtClean="0"/>
              <a:t>Já píši vám - co mohu více? Co ještě mohu </a:t>
            </a:r>
            <a:r>
              <a:rPr lang="cs-CZ" sz="1800" dirty="0" err="1" smtClean="0"/>
              <a:t>dodati</a:t>
            </a:r>
            <a:r>
              <a:rPr lang="cs-CZ" sz="1800" dirty="0" smtClean="0"/>
              <a:t>? Teď vím, že máte právo sice mne pohrdáním </a:t>
            </a:r>
            <a:r>
              <a:rPr lang="cs-CZ" sz="1800" dirty="0" err="1" smtClean="0"/>
              <a:t>trestati</a:t>
            </a:r>
            <a:r>
              <a:rPr lang="cs-CZ" sz="1800" dirty="0" smtClean="0"/>
              <a:t>, leč ještě věřím, nešťastnice, že mne váš milosrdný soud nemůže přece zavrhnout. Já nejdřív mlčeti jsem chtěla; a věřte: nebyl byste znal nikdy můj ostýchavý žal, kdybych jen stín naděje měla, že třeba jednou za týden vás u nás na vsi uzřím jen, abych vám slůvko mohla říci a v duchu vaši tvář a hlas než znovu navštívíte nás, dnem nocí abych mohla </a:t>
            </a:r>
            <a:r>
              <a:rPr lang="cs-CZ" sz="1800" dirty="0" err="1" smtClean="0"/>
              <a:t>stříci</a:t>
            </a:r>
            <a:r>
              <a:rPr lang="cs-CZ" sz="1800" dirty="0" smtClean="0"/>
              <a:t>… Však řekli, že jste samotář. Že na vsi nudíte se, víme. A z nás věru nejde zář, třebaže ze srdce vás ctíme. Proč jenom, proč jste přišel k nám? Já v žalu opuštěné vsi té bych neznala vás, jak vás znám, ba ani žal, jejž pochopíte. Mé zármutky, v tmách duše skryté, by smířil čas, pak (kdož to ví?) bych zadala se mužovi a byla mu i věrnou ženou, i ctnostnou matkou usmířenou. Jiného? </a:t>
            </a:r>
            <a:r>
              <a:rPr lang="cs-CZ" sz="1800" dirty="0" err="1" smtClean="0"/>
              <a:t>Né</a:t>
            </a:r>
            <a:r>
              <a:rPr lang="cs-CZ" sz="1800" dirty="0" smtClean="0"/>
              <a:t> již, v světě ráda již nemohu mít já, tak si to prozřetelnost žádá, tak chtějí nebesa. Jsem tvá! Můj celý život mi tě slíbil, tys musel, </a:t>
            </a:r>
            <a:r>
              <a:rPr lang="cs-CZ" sz="1800" dirty="0" err="1" smtClean="0"/>
              <a:t>musel</a:t>
            </a:r>
            <a:r>
              <a:rPr lang="cs-CZ" sz="1800" dirty="0" smtClean="0"/>
              <a:t> </a:t>
            </a:r>
            <a:r>
              <a:rPr lang="cs-CZ" sz="1800" dirty="0" err="1" smtClean="0"/>
              <a:t>přijíti</a:t>
            </a:r>
            <a:r>
              <a:rPr lang="cs-CZ" sz="1800" dirty="0" smtClean="0"/>
              <a:t>, tys ten jenž bohem seslán mi byl, až do hrobu mě </a:t>
            </a:r>
            <a:r>
              <a:rPr lang="cs-CZ" sz="1800" dirty="0" err="1" smtClean="0"/>
              <a:t>chrániti</a:t>
            </a:r>
            <a:r>
              <a:rPr lang="cs-CZ" sz="1800" dirty="0" smtClean="0"/>
              <a:t>. Byls vidinou mých nočních snění, už drahý mi, ač nezřený, Tvůj zrak mě mučil plameny, tvůj hlas zněl v touhy rozeznění, a nebyl to jen sen, jak zvon!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2195416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Adaptace Románu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/>
              <a:t>Hudba</a:t>
            </a:r>
          </a:p>
          <a:p>
            <a:r>
              <a:rPr lang="cs-CZ" dirty="0" smtClean="0"/>
              <a:t>Podle románu složil ruský skladatel </a:t>
            </a:r>
            <a:r>
              <a:rPr lang="cs-CZ" b="1" dirty="0" smtClean="0"/>
              <a:t>Petr </a:t>
            </a:r>
            <a:r>
              <a:rPr lang="cs-CZ" b="1" dirty="0" err="1" smtClean="0"/>
              <a:t>Iljič</a:t>
            </a:r>
            <a:r>
              <a:rPr lang="cs-CZ" b="1" dirty="0" smtClean="0"/>
              <a:t> Čajkovskij </a:t>
            </a:r>
            <a:r>
              <a:rPr lang="cs-CZ" dirty="0" smtClean="0"/>
              <a:t>stejnojmennou </a:t>
            </a:r>
            <a:r>
              <a:rPr lang="cs-CZ" dirty="0" smtClean="0"/>
              <a:t>operu.</a:t>
            </a:r>
          </a:p>
          <a:p>
            <a:r>
              <a:rPr lang="cs-CZ" dirty="0" smtClean="0"/>
              <a:t> </a:t>
            </a:r>
            <a:r>
              <a:rPr lang="cs-CZ" dirty="0" smtClean="0"/>
              <a:t>Obsáhlou scénickou hudbu k dramatizaci románu napsal </a:t>
            </a:r>
            <a:r>
              <a:rPr lang="cs-CZ" b="1" dirty="0" smtClean="0"/>
              <a:t>Sergej </a:t>
            </a:r>
            <a:r>
              <a:rPr lang="cs-CZ" b="1" dirty="0" err="1" smtClean="0"/>
              <a:t>Prokofjev</a:t>
            </a:r>
            <a:r>
              <a:rPr lang="cs-CZ" dirty="0" smtClean="0"/>
              <a:t>.</a:t>
            </a:r>
          </a:p>
          <a:p>
            <a:r>
              <a:rPr lang="cs-CZ" sz="3200" b="1" dirty="0" smtClean="0"/>
              <a:t> </a:t>
            </a:r>
            <a:r>
              <a:rPr lang="cs-CZ" sz="3200" b="1" dirty="0" smtClean="0"/>
              <a:t>Divadlo</a:t>
            </a:r>
            <a:endParaRPr lang="cs-CZ" sz="3200" b="1" dirty="0" smtClean="0"/>
          </a:p>
          <a:p>
            <a:r>
              <a:rPr lang="cs-CZ" i="1" dirty="0" smtClean="0"/>
              <a:t>Evžen </a:t>
            </a:r>
            <a:r>
              <a:rPr lang="cs-CZ" i="1" dirty="0" err="1" smtClean="0"/>
              <a:t>Oněgin</a:t>
            </a:r>
            <a:r>
              <a:rPr lang="cs-CZ" dirty="0" smtClean="0"/>
              <a:t> (2011), ČR, </a:t>
            </a:r>
            <a:r>
              <a:rPr lang="cs-CZ" dirty="0" err="1" smtClean="0"/>
              <a:t>Anfas</a:t>
            </a:r>
            <a:r>
              <a:rPr lang="cs-CZ" dirty="0" smtClean="0"/>
              <a:t> Divadlo</a:t>
            </a:r>
          </a:p>
          <a:p>
            <a:r>
              <a:rPr lang="cs-CZ" i="1" dirty="0" smtClean="0"/>
              <a:t>Evžen </a:t>
            </a:r>
            <a:r>
              <a:rPr lang="cs-CZ" i="1" dirty="0" err="1" smtClean="0"/>
              <a:t>Oněgin</a:t>
            </a:r>
            <a:r>
              <a:rPr lang="cs-CZ" dirty="0" smtClean="0"/>
              <a:t> (2007), ČR, Divadlo Petra </a:t>
            </a:r>
            <a:r>
              <a:rPr lang="cs-CZ" dirty="0" err="1" smtClean="0"/>
              <a:t>Bezruče</a:t>
            </a:r>
            <a:endParaRPr lang="cs-CZ" dirty="0" smtClean="0"/>
          </a:p>
          <a:p>
            <a:r>
              <a:rPr lang="cs-CZ" sz="3200" b="1" dirty="0" smtClean="0"/>
              <a:t> </a:t>
            </a:r>
            <a:r>
              <a:rPr lang="cs-CZ" sz="3200" b="1" dirty="0" smtClean="0"/>
              <a:t>Film</a:t>
            </a:r>
          </a:p>
          <a:p>
            <a:r>
              <a:rPr lang="cs-CZ" i="1" dirty="0" smtClean="0"/>
              <a:t>Evžen </a:t>
            </a:r>
            <a:r>
              <a:rPr lang="cs-CZ" i="1" dirty="0" err="1" smtClean="0"/>
              <a:t>Oněgin</a:t>
            </a:r>
            <a:r>
              <a:rPr lang="cs-CZ" i="1" dirty="0" smtClean="0"/>
              <a:t> (film, 1994)</a:t>
            </a:r>
            <a:r>
              <a:rPr lang="cs-CZ" dirty="0" smtClean="0"/>
              <a:t> </a:t>
            </a:r>
          </a:p>
          <a:p>
            <a:r>
              <a:rPr lang="cs-CZ" i="1" dirty="0" smtClean="0"/>
              <a:t>Evžen </a:t>
            </a:r>
            <a:r>
              <a:rPr lang="cs-CZ" i="1" dirty="0" err="1" smtClean="0"/>
              <a:t>Oněgin</a:t>
            </a:r>
            <a:r>
              <a:rPr lang="cs-CZ" i="1" dirty="0" smtClean="0"/>
              <a:t> (film, </a:t>
            </a:r>
            <a:r>
              <a:rPr lang="cs-CZ" i="1" dirty="0" smtClean="0"/>
              <a:t>1999</a:t>
            </a:r>
            <a:r>
              <a:rPr lang="cs-CZ" i="1" dirty="0" smtClean="0"/>
              <a:t>)</a:t>
            </a:r>
            <a:r>
              <a:rPr lang="cs-CZ" dirty="0" smtClean="0"/>
              <a:t> </a:t>
            </a:r>
            <a:r>
              <a:rPr lang="cs-CZ" dirty="0" smtClean="0"/>
              <a:t>USA, režie Martha </a:t>
            </a:r>
            <a:r>
              <a:rPr lang="cs-CZ" dirty="0" err="1" smtClean="0"/>
              <a:t>Fiennesová</a:t>
            </a:r>
            <a:endParaRPr lang="cs-CZ" dirty="0" smtClean="0"/>
          </a:p>
          <a:p>
            <a:endParaRPr lang="cs-CZ" sz="3200" b="1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Michail </a:t>
            </a:r>
            <a:r>
              <a:rPr lang="cs-CZ" dirty="0" err="1" smtClean="0"/>
              <a:t>jurjevič</a:t>
            </a:r>
            <a:r>
              <a:rPr lang="cs-CZ" dirty="0" smtClean="0"/>
              <a:t> </a:t>
            </a:r>
            <a:r>
              <a:rPr lang="cs-CZ" dirty="0" err="1" smtClean="0"/>
              <a:t>lermontov</a:t>
            </a:r>
            <a:r>
              <a:rPr lang="cs-CZ" dirty="0" smtClean="0"/>
              <a:t> (1814 – 1841)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 básník, prozaik, dramatik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poema </a:t>
            </a:r>
            <a:r>
              <a:rPr lang="cs-CZ" sz="3200" dirty="0" smtClean="0">
                <a:solidFill>
                  <a:schemeClr val="tx2"/>
                </a:solidFill>
              </a:rPr>
              <a:t>Démon</a:t>
            </a:r>
            <a:r>
              <a:rPr lang="cs-CZ" sz="3200" dirty="0" smtClean="0"/>
              <a:t> – romantická básnická povídka s filozofickou úvahou o dobru a zlu. Báseň o Démonovi, který touží po lásce, zalíbí se mu princezna, ta ale odchází do kláštera.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psychologický román </a:t>
            </a:r>
            <a:r>
              <a:rPr lang="cs-CZ" sz="3200" dirty="0" smtClean="0">
                <a:solidFill>
                  <a:schemeClr val="tx2"/>
                </a:solidFill>
              </a:rPr>
              <a:t>Hrdina naší doby – </a:t>
            </a:r>
            <a:r>
              <a:rPr lang="cs-CZ" sz="3200" dirty="0" smtClean="0"/>
              <a:t>postava zbytečného člověka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569574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8"/>
            <a:ext cx="5762625" cy="84772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699792" y="1196752"/>
            <a:ext cx="396044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4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988840"/>
            <a:ext cx="2152650" cy="781050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3284984"/>
          <a:ext cx="6097228" cy="1760601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43181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SHAKKO.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wikipedia.org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18.3.2013]. Dostupný na WWW: http://cs.wikipedia.org/wiki/Soubor:AleksandrPushkin.jpg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Evžen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Oněgin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18.3.2013]. Dostupný na WWW: http://cs.wikipedia.org/wiki/Ev%C5%BEen_On%C4%9Bgin#Uk.C3.A1zka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az-Cyrl-AZ" sz="1100" dirty="0" smtClean="0">
                          <a:solidFill>
                            <a:schemeClr val="bg1"/>
                          </a:solidFill>
                        </a:rPr>
                        <a:t>ЧЕЛОВЕК, Чръный.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wikipedia.org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18.3.2013]. Dostupný na WWW: http://cs.wikipedia.org/wiki/Soubor:Mikhail_lermontov.jpg 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DOROVSKÁ, Dagmar; ŘEŘICHOVÁ, Vlasta.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Čítanka 8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. Český Těšín: Pedagogické nakladatelství, 2005, ISBN 80-7230-065-2.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SOCHROVÁ</a:t>
                      </a:r>
                      <a:r>
                        <a:rPr lang="fr-FR" sz="1100" dirty="0" smtClean="0">
                          <a:solidFill>
                            <a:schemeClr val="bg1"/>
                          </a:solidFill>
                        </a:rPr>
                        <a:t>, Marie. </a:t>
                      </a:r>
                      <a:r>
                        <a:rPr lang="fr-FR" sz="1100" i="1" dirty="0" smtClean="0">
                          <a:solidFill>
                            <a:schemeClr val="bg1"/>
                          </a:solidFill>
                        </a:rPr>
                        <a:t>Literatura v kostce</a:t>
                      </a:r>
                      <a:r>
                        <a:rPr lang="fr-FR" sz="1100" dirty="0" smtClean="0">
                          <a:solidFill>
                            <a:schemeClr val="bg1"/>
                          </a:solidFill>
                        </a:rPr>
                        <a:t>. Praha: Fragment, 2008, ISBN 80-253-0652-6. </a:t>
                      </a:r>
                      <a:endParaRPr lang="cs-CZ" sz="1100" dirty="0" smtClean="0">
                        <a:solidFill>
                          <a:schemeClr val="bg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30</TotalTime>
  <Words>411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Horizont</vt:lpstr>
      <vt:lpstr>Snímek 1</vt:lpstr>
      <vt:lpstr>RUSKÝ ROMANTISMUS</vt:lpstr>
      <vt:lpstr>Alexandr Sergejevič puškin</vt:lpstr>
      <vt:lpstr>Puškinovo Dílo</vt:lpstr>
      <vt:lpstr>Taťánin dopis oněginovi - úryvek</vt:lpstr>
      <vt:lpstr>Adaptace Románu</vt:lpstr>
      <vt:lpstr>Michail jurjevič lermontov (1814 – 1841)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Kratochvílová Zdeňka</dc:creator>
  <cp:lastModifiedBy>kostalova</cp:lastModifiedBy>
  <cp:revision>4</cp:revision>
  <dcterms:created xsi:type="dcterms:W3CDTF">2013-05-25T17:21:47Z</dcterms:created>
  <dcterms:modified xsi:type="dcterms:W3CDTF">2013-05-26T11:05:53Z</dcterms:modified>
</cp:coreProperties>
</file>