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8" r:id="rId2"/>
    <p:sldId id="256" r:id="rId3"/>
    <p:sldId id="259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-1" y="2545080"/>
            <a:ext cx="9144000" cy="3255264"/>
          </a:xfrm>
          <a:prstGeom prst="rect">
            <a:avLst/>
          </a:prstGeom>
          <a:solidFill>
            <a:srgbClr val="FFFFFF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-1" y="2667000"/>
            <a:ext cx="9144000" cy="2739571"/>
          </a:xfrm>
          <a:prstGeom prst="rect">
            <a:avLst/>
          </a:prstGeom>
          <a:solidFill>
            <a:schemeClr val="accent2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-1" y="5479143"/>
            <a:ext cx="9144000" cy="235857"/>
          </a:xfrm>
          <a:prstGeom prst="rect">
            <a:avLst/>
          </a:prstGeom>
          <a:solidFill>
            <a:schemeClr val="accent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599" y="2819400"/>
            <a:ext cx="8686800" cy="1470025"/>
          </a:xfrm>
        </p:spPr>
        <p:txBody>
          <a:bodyPr anchor="b">
            <a:noAutofit/>
          </a:bodyPr>
          <a:lstStyle>
            <a:lvl1pPr>
              <a:defRPr sz="7200" b="0" cap="none" spc="0">
                <a:ln w="13970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71499" y="4800600"/>
            <a:ext cx="8001000" cy="5334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CC1E0C-B11B-4AC8-BE16-2261411FA497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791200" y="6356350"/>
            <a:ext cx="2895600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11" name="TextBox 10"/>
          <p:cNvSpPr txBox="1"/>
          <p:nvPr/>
        </p:nvSpPr>
        <p:spPr>
          <a:xfrm>
            <a:off x="3148584" y="4261104"/>
            <a:ext cx="1219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3200" spc="150" dirty="0" smtClean="0">
                <a:solidFill>
                  <a:schemeClr val="accent1"/>
                </a:solidFill>
                <a:sym typeface="Wingdings"/>
              </a:rPr>
              <a:t></a:t>
            </a:r>
            <a:endParaRPr lang="en-US" sz="3200" spc="150" dirty="0">
              <a:solidFill>
                <a:schemeClr val="accent1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3962399" y="4392168"/>
            <a:ext cx="1219200" cy="365125"/>
          </a:xfrm>
        </p:spPr>
        <p:txBody>
          <a:bodyPr/>
          <a:lstStyle>
            <a:lvl1pPr algn="ctr">
              <a:defRPr sz="2400">
                <a:latin typeface="+mj-lt"/>
              </a:defRPr>
            </a:lvl1pPr>
          </a:lstStyle>
          <a:p>
            <a:fld id="{6CC29E79-7870-4A22-8542-D052766B3D1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TextBox 14"/>
          <p:cNvSpPr txBox="1"/>
          <p:nvPr/>
        </p:nvSpPr>
        <p:spPr>
          <a:xfrm>
            <a:off x="4818888" y="4261104"/>
            <a:ext cx="1219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3200" spc="150" dirty="0" smtClean="0">
                <a:solidFill>
                  <a:schemeClr val="accent1"/>
                </a:solidFill>
                <a:sym typeface="Wingdings"/>
              </a:rPr>
              <a:t></a:t>
            </a:r>
            <a:endParaRPr lang="en-US" sz="3200" spc="150" dirty="0">
              <a:solidFill>
                <a:schemeClr val="accent1"/>
              </a:solidFill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CC1E0C-B11B-4AC8-BE16-2261411FA497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C29E79-7870-4A22-8542-D052766B3D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1" y="2545080"/>
            <a:ext cx="9144000" cy="3255264"/>
          </a:xfrm>
          <a:prstGeom prst="rect">
            <a:avLst/>
          </a:prstGeom>
          <a:solidFill>
            <a:srgbClr val="FFFFFF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-1" y="2667000"/>
            <a:ext cx="9144000" cy="2739571"/>
          </a:xfrm>
          <a:prstGeom prst="rect">
            <a:avLst/>
          </a:prstGeom>
          <a:solidFill>
            <a:schemeClr val="accent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-1" y="5479143"/>
            <a:ext cx="9144000" cy="235857"/>
          </a:xfrm>
          <a:prstGeom prst="rect">
            <a:avLst/>
          </a:prstGeom>
          <a:solidFill>
            <a:schemeClr val="accent2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599" y="2819400"/>
            <a:ext cx="8686800" cy="1463040"/>
          </a:xfrm>
        </p:spPr>
        <p:txBody>
          <a:bodyPr anchor="b" anchorCtr="0">
            <a:noAutofit/>
          </a:bodyPr>
          <a:lstStyle>
            <a:lvl1pPr algn="ctr">
              <a:defRPr sz="72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71499" y="4800600"/>
            <a:ext cx="8001000" cy="548640"/>
          </a:xfrm>
        </p:spPr>
        <p:txBody>
          <a:bodyPr anchor="b"/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CC1E0C-B11B-4AC8-BE16-2261411FA497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791200" y="6356350"/>
            <a:ext cx="28956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3959352" y="4389120"/>
            <a:ext cx="1216152" cy="365125"/>
          </a:xfrm>
        </p:spPr>
        <p:txBody>
          <a:bodyPr/>
          <a:lstStyle>
            <a:lvl1pPr algn="ctr">
              <a:defRPr sz="2400">
                <a:solidFill>
                  <a:srgbClr val="FFFFFF"/>
                </a:solidFill>
              </a:defRPr>
            </a:lvl1pPr>
          </a:lstStyle>
          <a:p>
            <a:fld id="{6CC29E79-7870-4A22-8542-D052766B3D1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TextBox 10"/>
          <p:cNvSpPr txBox="1"/>
          <p:nvPr/>
        </p:nvSpPr>
        <p:spPr>
          <a:xfrm>
            <a:off x="4818888" y="4261104"/>
            <a:ext cx="1219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3200" spc="150" dirty="0" smtClean="0">
                <a:solidFill>
                  <a:srgbClr val="FFFFFF"/>
                </a:solidFill>
                <a:sym typeface="Wingdings"/>
              </a:rPr>
              <a:t></a:t>
            </a:r>
            <a:endParaRPr lang="en-US" sz="3200" spc="150" dirty="0">
              <a:solidFill>
                <a:srgbClr val="FFFFFF"/>
              </a:solidFill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3148584" y="4261104"/>
            <a:ext cx="1219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3200" spc="150" dirty="0" smtClean="0">
                <a:solidFill>
                  <a:srgbClr val="FFFFFF"/>
                </a:solidFill>
                <a:sym typeface="Wingdings"/>
              </a:rPr>
              <a:t></a:t>
            </a:r>
            <a:endParaRPr lang="en-US" sz="3200" spc="150" dirty="0">
              <a:solidFill>
                <a:srgbClr val="FFFFFF"/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CC1E0C-B11B-4AC8-BE16-2261411FA497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C29E79-7870-4A22-8542-D052766B3D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CC1E0C-B11B-4AC8-BE16-2261411FA497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C29E79-7870-4A22-8542-D052766B3D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CC1E0C-B11B-4AC8-BE16-2261411FA497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C29E79-7870-4A22-8542-D052766B3D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CC1E0C-B11B-4AC8-BE16-2261411FA497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C29E79-7870-4A22-8542-D052766B3D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5638800" cy="946150"/>
          </a:xfrm>
        </p:spPr>
        <p:txBody>
          <a:bodyPr anchor="ctr">
            <a:noAutofit/>
          </a:bodyPr>
          <a:lstStyle>
            <a:lvl1pPr algn="l">
              <a:defRPr sz="40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8912" y="1719072"/>
            <a:ext cx="8247888" cy="453542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CC1E0C-B11B-4AC8-BE16-2261411FA497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C29E79-7870-4A22-8542-D052766B3D1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6172200" y="161544"/>
            <a:ext cx="2971800" cy="115214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48400" y="274320"/>
            <a:ext cx="2743200" cy="944880"/>
          </a:xfrm>
        </p:spPr>
        <p:txBody>
          <a:bodyPr anchor="ctr">
            <a:normAutofit/>
          </a:bodyPr>
          <a:lstStyle>
            <a:lvl1pPr marL="0" indent="0">
              <a:buNone/>
              <a:defRPr sz="16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Rectangle 8"/>
          <p:cNvSpPr/>
          <p:nvPr/>
        </p:nvSpPr>
        <p:spPr>
          <a:xfrm>
            <a:off x="6144768" y="134112"/>
            <a:ext cx="76200" cy="12192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6144768" y="134112"/>
            <a:ext cx="76200" cy="12192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36880" y="1717040"/>
            <a:ext cx="8249920" cy="4531360"/>
          </a:xfrm>
          <a:solidFill>
            <a:schemeClr val="bg2">
              <a:lumMod val="60000"/>
              <a:lumOff val="40000"/>
            </a:schemeClr>
          </a:solidFill>
          <a:effectLst>
            <a:outerShdw blurRad="76200" dist="38100" dir="3600000" algn="ctr" rotWithShape="0">
              <a:srgbClr val="000000">
                <a:alpha val="50000"/>
              </a:srgb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CC1E0C-B11B-4AC8-BE16-2261411FA497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C29E79-7870-4A22-8542-D052766B3D1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6172200" y="161544"/>
            <a:ext cx="2971800" cy="115214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6144768" y="134112"/>
            <a:ext cx="76200" cy="12192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228600"/>
            <a:ext cx="5638800" cy="1005840"/>
          </a:xfrm>
        </p:spPr>
        <p:txBody>
          <a:bodyPr anchor="ctr">
            <a:noAutofit/>
          </a:bodyPr>
          <a:lstStyle>
            <a:lvl1pPr algn="l">
              <a:defRPr sz="40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48400" y="228600"/>
            <a:ext cx="2819400" cy="1005840"/>
          </a:xfrm>
        </p:spPr>
        <p:txBody>
          <a:bodyPr anchor="ctr">
            <a:normAutofit/>
          </a:bodyPr>
          <a:lstStyle>
            <a:lvl1pPr marL="0" indent="0">
              <a:buNone/>
              <a:defRPr sz="16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Rectangle 10"/>
          <p:cNvSpPr/>
          <p:nvPr/>
        </p:nvSpPr>
        <p:spPr>
          <a:xfrm>
            <a:off x="6144768" y="134112"/>
            <a:ext cx="76200" cy="12192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CC1E0C-B11B-4AC8-BE16-2261411FA497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C29E79-7870-4A22-8542-D052766B3D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 rot="5400000">
            <a:off x="4591050" y="2409824"/>
            <a:ext cx="6858000" cy="2038351"/>
          </a:xfrm>
          <a:prstGeom prst="rect">
            <a:avLst/>
          </a:prstGeom>
          <a:solidFill>
            <a:srgbClr val="FFFFFF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 rot="5400000">
            <a:off x="4668203" y="2570797"/>
            <a:ext cx="6858000" cy="1716405"/>
          </a:xfrm>
          <a:prstGeom prst="rect">
            <a:avLst/>
          </a:prstGeom>
          <a:solidFill>
            <a:schemeClr val="accent2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15200" y="274638"/>
            <a:ext cx="1447800" cy="5851525"/>
          </a:xfrm>
        </p:spPr>
        <p:txBody>
          <a:bodyPr vert="eaVert"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199" y="274638"/>
            <a:ext cx="6353175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CC1E0C-B11B-4AC8-BE16-2261411FA497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096000" y="6356350"/>
            <a:ext cx="762000" cy="365125"/>
          </a:xfrm>
        </p:spPr>
        <p:txBody>
          <a:bodyPr/>
          <a:lstStyle/>
          <a:p>
            <a:fld id="{6CC29E79-7870-4A22-8542-D052766B3D1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Rectangle 8"/>
          <p:cNvSpPr/>
          <p:nvPr/>
        </p:nvSpPr>
        <p:spPr>
          <a:xfrm rot="5400000">
            <a:off x="3681476" y="3354324"/>
            <a:ext cx="6858000" cy="149352"/>
          </a:xfrm>
          <a:prstGeom prst="rect">
            <a:avLst/>
          </a:prstGeom>
          <a:solidFill>
            <a:schemeClr val="accent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100584"/>
            <a:ext cx="9144000" cy="1453896"/>
          </a:xfrm>
          <a:prstGeom prst="rect">
            <a:avLst/>
          </a:prstGeom>
          <a:solidFill>
            <a:srgbClr val="FFFFFF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0" y="167641"/>
            <a:ext cx="9144000" cy="1154314"/>
          </a:xfrm>
          <a:prstGeom prst="rect">
            <a:avLst/>
          </a:prstGeom>
          <a:solidFill>
            <a:schemeClr val="accent2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82880"/>
            <a:ext cx="8229600" cy="111166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BACC1E0C-B11B-4AC8-BE16-2261411FA497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6CC29E79-7870-4A22-8542-D052766B3D1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0" y="1368552"/>
            <a:ext cx="9144000" cy="149352"/>
          </a:xfrm>
          <a:prstGeom prst="rect">
            <a:avLst/>
          </a:prstGeom>
          <a:solidFill>
            <a:schemeClr val="accent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5400" b="0" kern="1200" cap="none" spc="0">
          <a:ln w="13970" cmpd="sng">
            <a:solidFill>
              <a:srgbClr val="FFFFFF"/>
            </a:solidFill>
            <a:prstDash val="solid"/>
          </a:ln>
          <a:solidFill>
            <a:srgbClr val="FFFFFF"/>
          </a:solidFill>
          <a:effectLst>
            <a:outerShdw blurRad="63500" dir="3600000" algn="tl" rotWithShape="0">
              <a:srgbClr val="000000">
                <a:alpha val="7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Clr>
          <a:schemeClr val="accent1"/>
        </a:buClr>
        <a:buSzPct val="75000"/>
        <a:buFont typeface="Wingdings" pitchFamily="2" charset="2"/>
        <a:buChar char="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Courier New" pitchFamily="49" charset="0"/>
        <a:buChar char="o"/>
        <a:defRPr sz="20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0" descr="logo EU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260648"/>
            <a:ext cx="5762625" cy="847725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2771800" y="1052736"/>
            <a:ext cx="3816424" cy="4308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11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100" dirty="0" smtClean="0"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1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100" dirty="0" smtClean="0">
                <a:latin typeface="Calibri"/>
                <a:ea typeface="Calibri" pitchFamily="34" charset="0"/>
                <a:cs typeface="Times New Roman" pitchFamily="18" charset="0"/>
              </a:rPr>
              <a:t> v </a:t>
            </a:r>
            <a:r>
              <a:rPr lang="cs-CZ" sz="11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100" dirty="0" smtClean="0"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1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100" dirty="0" smtClean="0"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1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100" dirty="0" smtClean="0"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1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100" dirty="0" smtClean="0"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1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 dirty="0" smtClean="0">
              <a:latin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1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100" dirty="0" smtClean="0"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1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100" dirty="0" smtClean="0"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1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100" dirty="0" smtClean="0"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1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100" dirty="0" smtClean="0"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1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 dirty="0">
              <a:latin typeface="Arial" pitchFamily="34" charset="0"/>
            </a:endParaRPr>
          </a:p>
        </p:txBody>
      </p:sp>
      <p:pic>
        <p:nvPicPr>
          <p:cNvPr id="4" name="obrázek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872" y="1772816"/>
            <a:ext cx="2152650" cy="781050"/>
          </a:xfrm>
          <a:prstGeom prst="rect">
            <a:avLst/>
          </a:prstGeom>
          <a:noFill/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187624" y="3212976"/>
          <a:ext cx="6912769" cy="3137463"/>
        </p:xfrm>
        <a:graphic>
          <a:graphicData uri="http://schemas.openxmlformats.org/drawingml/2006/table">
            <a:tbl>
              <a:tblPr/>
              <a:tblGrid>
                <a:gridCol w="1297073"/>
                <a:gridCol w="124711"/>
                <a:gridCol w="5490985"/>
              </a:tblGrid>
              <a:tr h="33879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b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0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3879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Nikola</a:t>
                      </a:r>
                      <a:r>
                        <a:rPr lang="cs-CZ" sz="13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Košťálová</a:t>
                      </a:r>
                      <a:endParaRPr lang="cs-CZ" sz="10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3879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VY_32_INOVACE_8A_17_B.</a:t>
                      </a:r>
                      <a:r>
                        <a:rPr lang="cs-CZ" sz="1300" baseline="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 Němcová</a:t>
                      </a:r>
                      <a:endParaRPr lang="cs-CZ" sz="10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3879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8A_ČJ8.ročník</a:t>
                      </a:r>
                      <a:endParaRPr lang="cs-CZ" sz="10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53215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VM byl ověřen 7.5.2013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v 8.B</a:t>
                      </a:r>
                      <a:endParaRPr lang="cs-CZ" sz="14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3879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0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79822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DUM je určen k výkladu učiva. Žáci se seznamují s osobností české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 literatury – Boženou Němcovou, jejím životem, dílem. Výukový materiál je zaměřen na rozbor románu Babička.</a:t>
                      </a:r>
                      <a:endParaRPr lang="cs-CZ" sz="1400" dirty="0" smtClean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177987753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8800" dirty="0" smtClean="0"/>
              <a:t>Božena Němcová</a:t>
            </a:r>
            <a:endParaRPr lang="cs-CZ" sz="8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r>
              <a:rPr lang="cs-CZ" sz="4000" dirty="0" smtClean="0"/>
              <a:t>1820 - 1862</a:t>
            </a:r>
            <a:endParaRPr lang="cs-CZ" sz="4000" dirty="0"/>
          </a:p>
        </p:txBody>
      </p:sp>
    </p:spTree>
    <p:extLst>
      <p:ext uri="{BB962C8B-B14F-4D97-AF65-F5344CB8AC3E}">
        <p14:creationId xmlns="" xmlns:p14="http://schemas.microsoft.com/office/powerpoint/2010/main" val="7282966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Život Boženy Němcové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600200"/>
            <a:ext cx="8928992" cy="4853136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 </a:t>
            </a:r>
            <a:r>
              <a:rPr lang="cs-CZ" sz="2800" dirty="0" smtClean="0"/>
              <a:t>Narozena ve Vídni.</a:t>
            </a:r>
          </a:p>
          <a:p>
            <a:pPr marL="0" indent="0">
              <a:buNone/>
            </a:pPr>
            <a:endParaRPr lang="cs-CZ" sz="2800" dirty="0" smtClean="0"/>
          </a:p>
          <a:p>
            <a:r>
              <a:rPr lang="cs-CZ" sz="2800" dirty="0"/>
              <a:t> </a:t>
            </a:r>
            <a:r>
              <a:rPr lang="cs-CZ" sz="2800" dirty="0" smtClean="0"/>
              <a:t>Mládí prožila v Ratibořicích na Náchodsku – sloužila u kněžny Zaháňské.</a:t>
            </a:r>
          </a:p>
          <a:p>
            <a:pPr marL="0" indent="0">
              <a:buNone/>
            </a:pPr>
            <a:endParaRPr lang="cs-CZ" sz="2800" dirty="0" smtClean="0"/>
          </a:p>
          <a:p>
            <a:r>
              <a:rPr lang="cs-CZ" sz="2800" dirty="0"/>
              <a:t> </a:t>
            </a:r>
            <a:r>
              <a:rPr lang="cs-CZ" sz="2800" dirty="0" smtClean="0"/>
              <a:t>Vlastním jménem Barbora Panklová.</a:t>
            </a:r>
          </a:p>
          <a:p>
            <a:pPr marL="0" indent="0">
              <a:buNone/>
            </a:pPr>
            <a:endParaRPr lang="cs-CZ" sz="2800" dirty="0" smtClean="0"/>
          </a:p>
          <a:p>
            <a:r>
              <a:rPr lang="cs-CZ" sz="2800" dirty="0"/>
              <a:t> </a:t>
            </a:r>
            <a:r>
              <a:rPr lang="cs-CZ" sz="2800" dirty="0" smtClean="0"/>
              <a:t>Provdána za úředníka Josefa Němce.</a:t>
            </a:r>
          </a:p>
          <a:p>
            <a:pPr marL="0" indent="0">
              <a:buNone/>
            </a:pPr>
            <a:endParaRPr lang="cs-CZ" sz="2800" dirty="0" smtClean="0"/>
          </a:p>
          <a:p>
            <a:r>
              <a:rPr lang="cs-CZ" sz="2800" dirty="0"/>
              <a:t> </a:t>
            </a:r>
            <a:r>
              <a:rPr lang="cs-CZ" sz="2800" dirty="0" smtClean="0"/>
              <a:t>Manželství nebylo rovnoprávné.</a:t>
            </a:r>
            <a:endParaRPr lang="cs-CZ" sz="2800" dirty="0"/>
          </a:p>
        </p:txBody>
      </p:sp>
      <p:pic>
        <p:nvPicPr>
          <p:cNvPr id="6" name="Obrázek 5" descr="450px-Pelcl_Rychnov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444208" y="3140968"/>
            <a:ext cx="2247714" cy="2996952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1846601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Sběratelská činnost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 Sbírala lidovou ústní slovesnost.</a:t>
            </a:r>
          </a:p>
          <a:p>
            <a:r>
              <a:rPr lang="cs-CZ" dirty="0" smtClean="0"/>
              <a:t> </a:t>
            </a:r>
            <a:r>
              <a:rPr lang="cs-CZ" b="1" dirty="0" smtClean="0"/>
              <a:t>Poznala mnoho různých míst </a:t>
            </a:r>
            <a:r>
              <a:rPr lang="cs-CZ" dirty="0" smtClean="0"/>
              <a:t>– Chodsko, Červený Kostelec, Litomyšl, Polsko, Slovensko</a:t>
            </a:r>
          </a:p>
          <a:p>
            <a:endParaRPr lang="cs-CZ" dirty="0" smtClean="0"/>
          </a:p>
          <a:p>
            <a:r>
              <a:rPr lang="cs-CZ" dirty="0"/>
              <a:t> </a:t>
            </a:r>
            <a:r>
              <a:rPr lang="cs-CZ" b="1" dirty="0" smtClean="0"/>
              <a:t>Národní báchorky a pověsti</a:t>
            </a:r>
          </a:p>
          <a:p>
            <a:r>
              <a:rPr lang="cs-CZ" b="1" dirty="0"/>
              <a:t> </a:t>
            </a:r>
            <a:r>
              <a:rPr lang="cs-CZ" b="1" dirty="0" smtClean="0"/>
              <a:t>Slovenské pohádky</a:t>
            </a:r>
          </a:p>
          <a:p>
            <a:endParaRPr lang="cs-CZ" dirty="0" smtClean="0"/>
          </a:p>
          <a:p>
            <a:r>
              <a:rPr lang="cs-CZ" dirty="0"/>
              <a:t> </a:t>
            </a:r>
            <a:r>
              <a:rPr lang="cs-CZ" b="1" dirty="0" smtClean="0"/>
              <a:t>České pohádky </a:t>
            </a:r>
            <a:r>
              <a:rPr lang="cs-CZ" dirty="0" smtClean="0"/>
              <a:t>– Princezna se zlatou hvězdou, Chytrá horákyně, O dvanácti měsíčkách, O Honzovi</a:t>
            </a:r>
          </a:p>
          <a:p>
            <a:r>
              <a:rPr lang="cs-CZ" dirty="0"/>
              <a:t> </a:t>
            </a:r>
            <a:r>
              <a:rPr lang="cs-CZ" b="1" dirty="0" smtClean="0"/>
              <a:t>Zkoumala život lidí na venkově </a:t>
            </a:r>
            <a:r>
              <a:rPr lang="cs-CZ" dirty="0" smtClean="0"/>
              <a:t>– Národopisné studie z okolí Domažlic – Obrazy z okolí domažlického</a:t>
            </a:r>
          </a:p>
        </p:txBody>
      </p:sp>
    </p:spTree>
    <p:extLst>
      <p:ext uri="{BB962C8B-B14F-4D97-AF65-F5344CB8AC3E}">
        <p14:creationId xmlns="" xmlns:p14="http://schemas.microsoft.com/office/powerpoint/2010/main" val="22876030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Vlastní dílo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89248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Povídky – stojí na hranici romantismu a realismu, často příběhy idealizuje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Divá Bára</a:t>
            </a:r>
          </a:p>
          <a:p>
            <a:r>
              <a:rPr lang="cs-CZ" dirty="0" smtClean="0"/>
              <a:t>Karla</a:t>
            </a:r>
          </a:p>
          <a:p>
            <a:r>
              <a:rPr lang="cs-CZ" dirty="0" err="1" smtClean="0"/>
              <a:t>Chyže</a:t>
            </a:r>
            <a:r>
              <a:rPr lang="cs-CZ" dirty="0" smtClean="0"/>
              <a:t> pod horami (Slovensko)</a:t>
            </a:r>
          </a:p>
          <a:p>
            <a:r>
              <a:rPr lang="cs-CZ" dirty="0" smtClean="0"/>
              <a:t>Pan učitel (Česká Skalice)</a:t>
            </a:r>
          </a:p>
          <a:p>
            <a:r>
              <a:rPr lang="cs-CZ" dirty="0" smtClean="0"/>
              <a:t>Chudí lidé (Červený Kostelec) </a:t>
            </a:r>
            <a:endParaRPr lang="cs-CZ" dirty="0"/>
          </a:p>
        </p:txBody>
      </p:sp>
      <p:pic>
        <p:nvPicPr>
          <p:cNvPr id="4" name="Obrázek 3" descr="20041027-Nemcov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860032" y="2564904"/>
            <a:ext cx="3240360" cy="3384376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7804327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Babička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/>
          <a:lstStyle/>
          <a:p>
            <a:r>
              <a:rPr lang="cs-CZ" dirty="0" smtClean="0"/>
              <a:t> Vznik po smrti syna Hynka.</a:t>
            </a:r>
          </a:p>
          <a:p>
            <a:r>
              <a:rPr lang="cs-CZ" dirty="0"/>
              <a:t> </a:t>
            </a:r>
            <a:r>
              <a:rPr lang="cs-CZ" dirty="0" smtClean="0"/>
              <a:t>Měla hmotný nedostatek – vzpomínky na dětství</a:t>
            </a:r>
          </a:p>
          <a:p>
            <a:r>
              <a:rPr lang="cs-CZ" dirty="0"/>
              <a:t> </a:t>
            </a:r>
            <a:r>
              <a:rPr lang="cs-CZ" dirty="0" smtClean="0"/>
              <a:t>Cílem díla je ukázat harmonický život prostých lidí, vzor dokonalosti člověka.</a:t>
            </a:r>
          </a:p>
          <a:p>
            <a:pPr marL="0" indent="0">
              <a:buNone/>
            </a:pPr>
            <a:endParaRPr lang="cs-CZ" dirty="0" smtClean="0"/>
          </a:p>
        </p:txBody>
      </p:sp>
      <p:pic>
        <p:nvPicPr>
          <p:cNvPr id="4" name="Obrázek 3" descr="171237_big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932040" y="3140968"/>
            <a:ext cx="2741290" cy="3240360"/>
          </a:xfrm>
          <a:prstGeom prst="rect">
            <a:avLst/>
          </a:prstGeom>
        </p:spPr>
      </p:pic>
      <p:pic>
        <p:nvPicPr>
          <p:cNvPr id="5" name="Obrázek 4" descr="BOENA_~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04928" y="3429000"/>
            <a:ext cx="3698237" cy="252028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0803518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Postavy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Postavy z venkovského </a:t>
            </a:r>
            <a:r>
              <a:rPr lang="cs-CZ" dirty="0" smtClean="0"/>
              <a:t>prostředí</a:t>
            </a:r>
          </a:p>
          <a:p>
            <a:pPr lvl="1"/>
            <a:r>
              <a:rPr lang="cs-CZ" dirty="0"/>
              <a:t>Babička Magdalena Novotná</a:t>
            </a:r>
          </a:p>
          <a:p>
            <a:pPr lvl="1"/>
            <a:r>
              <a:rPr lang="cs-CZ" dirty="0"/>
              <a:t>Barunčini rodiče – Proškovi</a:t>
            </a:r>
          </a:p>
          <a:p>
            <a:pPr lvl="1"/>
            <a:r>
              <a:rPr lang="cs-CZ" dirty="0"/>
              <a:t>Děti: Barunka, Jan, Vilém, Adélka</a:t>
            </a:r>
          </a:p>
          <a:p>
            <a:pPr lvl="1"/>
            <a:r>
              <a:rPr lang="cs-CZ" dirty="0"/>
              <a:t>Mlynář, Kristla a Jakub, rodina </a:t>
            </a:r>
            <a:r>
              <a:rPr lang="cs-CZ" dirty="0" smtClean="0"/>
              <a:t>Kudrnova</a:t>
            </a:r>
          </a:p>
          <a:p>
            <a:pPr lvl="1"/>
            <a:r>
              <a:rPr lang="cs-CZ" dirty="0" smtClean="0"/>
              <a:t>příběh Viktorky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Postavy z panského světa</a:t>
            </a:r>
            <a:endParaRPr lang="cs-CZ" dirty="0"/>
          </a:p>
          <a:p>
            <a:pPr lvl="1"/>
            <a:r>
              <a:rPr lang="cs-CZ" dirty="0"/>
              <a:t>Paní kněžna, komtesa </a:t>
            </a:r>
            <a:r>
              <a:rPr lang="cs-CZ" dirty="0" err="1"/>
              <a:t>Hortencie</a:t>
            </a:r>
            <a:r>
              <a:rPr lang="cs-CZ" dirty="0"/>
              <a:t> </a:t>
            </a:r>
          </a:p>
          <a:p>
            <a:endParaRPr lang="cs-CZ" dirty="0"/>
          </a:p>
        </p:txBody>
      </p:sp>
      <p:pic>
        <p:nvPicPr>
          <p:cNvPr id="4" name="Obrázek 3" descr="SOUSO_~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724128" y="1268760"/>
            <a:ext cx="3251974" cy="2160240"/>
          </a:xfrm>
          <a:prstGeom prst="rect">
            <a:avLst/>
          </a:prstGeom>
        </p:spPr>
      </p:pic>
      <p:pic>
        <p:nvPicPr>
          <p:cNvPr id="5" name="Obrázek 4" descr="458px-Wilhelmine_von_Sagan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076056" y="3717032"/>
            <a:ext cx="2287673" cy="2996952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20687374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0" descr="logo EU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260648"/>
            <a:ext cx="5762625" cy="847725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2771800" y="1124744"/>
            <a:ext cx="3960440" cy="4308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11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100" dirty="0" smtClean="0"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1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100" dirty="0" smtClean="0"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1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100" dirty="0" smtClean="0"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1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100" dirty="0" smtClean="0"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1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100" dirty="0" smtClean="0"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1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100" dirty="0" smtClean="0"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1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 dirty="0" smtClean="0">
              <a:latin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1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100" dirty="0" smtClean="0"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1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100" dirty="0" smtClean="0"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1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100" dirty="0" smtClean="0"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1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100" dirty="0" smtClean="0"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1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 dirty="0">
              <a:latin typeface="Arial" pitchFamily="34" charset="0"/>
            </a:endParaRPr>
          </a:p>
        </p:txBody>
      </p:sp>
      <p:pic>
        <p:nvPicPr>
          <p:cNvPr id="4" name="obrázek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872" y="1772816"/>
            <a:ext cx="2152650" cy="781050"/>
          </a:xfrm>
          <a:prstGeom prst="rect">
            <a:avLst/>
          </a:prstGeom>
          <a:noFill/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475656" y="3068960"/>
          <a:ext cx="6097228" cy="3478530"/>
        </p:xfrm>
        <a:graphic>
          <a:graphicData uri="http://schemas.openxmlformats.org/drawingml/2006/table">
            <a:tbl>
              <a:tblPr/>
              <a:tblGrid>
                <a:gridCol w="1144049"/>
                <a:gridCol w="109998"/>
                <a:gridCol w="4843181"/>
              </a:tblGrid>
              <a:tr h="29730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b="1" dirty="0" smtClean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Použité </a:t>
                      </a:r>
                      <a:r>
                        <a:rPr lang="cs-CZ" sz="1300" b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zdroje: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/>
                        <a:t>KAREL K.. </a:t>
                      </a:r>
                      <a:r>
                        <a:rPr lang="cs-CZ" sz="1100" i="1" dirty="0" err="1" smtClean="0"/>
                        <a:t>wikipedia.org</a:t>
                      </a:r>
                      <a:r>
                        <a:rPr lang="cs-CZ" sz="1100" dirty="0" smtClean="0"/>
                        <a:t> [online]. [cit. </a:t>
                      </a:r>
                      <a:r>
                        <a:rPr lang="cs-CZ" sz="1100" dirty="0" smtClean="0"/>
                        <a:t>4.5.2013]. </a:t>
                      </a:r>
                      <a:r>
                        <a:rPr lang="cs-CZ" sz="1100" dirty="0" smtClean="0"/>
                        <a:t>Dostupný na WWW: http://cs.wikipedia.org/wiki/Soubor:Bo%C5%BEena_N%C4%9Bmcov%C3%A1_1850.jpg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it-IT" sz="1100" dirty="0" smtClean="0"/>
                        <a:t>TRČA, Stanislav. </a:t>
                      </a:r>
                      <a:r>
                        <a:rPr lang="it-IT" sz="1100" i="1" dirty="0" smtClean="0"/>
                        <a:t>www.avicenna.cz</a:t>
                      </a:r>
                      <a:r>
                        <a:rPr lang="it-IT" sz="1100" dirty="0" smtClean="0"/>
                        <a:t> [online]. [cit. </a:t>
                      </a:r>
                      <a:r>
                        <a:rPr lang="cs-CZ" sz="1100" dirty="0" smtClean="0"/>
                        <a:t>4.5.2013</a:t>
                      </a:r>
                      <a:r>
                        <a:rPr lang="it-IT" sz="1100" dirty="0" smtClean="0"/>
                        <a:t>]. </a:t>
                      </a:r>
                      <a:r>
                        <a:rPr lang="it-IT" sz="1100" dirty="0" smtClean="0"/>
                        <a:t>Dostupný na WWW: http://www.avicenna.cz/item/bozena-nemcova</a:t>
                      </a:r>
                      <a:endParaRPr lang="cs-CZ" sz="1100" dirty="0" smtClean="0"/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sz="1100" dirty="0" smtClean="0"/>
                        <a:t>AUTOR NEUVEDEN. </a:t>
                      </a:r>
                      <a:r>
                        <a:rPr lang="pt-BR" sz="1100" i="1" dirty="0" smtClean="0"/>
                        <a:t>www.kosmas.cz</a:t>
                      </a:r>
                      <a:r>
                        <a:rPr lang="pt-BR" sz="1100" dirty="0" smtClean="0"/>
                        <a:t> [online]. [cit. </a:t>
                      </a:r>
                      <a:r>
                        <a:rPr lang="cs-CZ" sz="1100" dirty="0" smtClean="0"/>
                        <a:t>4.5.2013</a:t>
                      </a:r>
                      <a:r>
                        <a:rPr lang="pt-BR" sz="1100" dirty="0" smtClean="0"/>
                        <a:t>]. </a:t>
                      </a:r>
                      <a:r>
                        <a:rPr lang="pt-BR" sz="1100" dirty="0" smtClean="0"/>
                        <a:t>Dostupný na WWW: http://www.kosmas.cz/knihy/171237/babicka/</a:t>
                      </a:r>
                      <a:r>
                        <a:rPr lang="it-IT" sz="1100" dirty="0" smtClean="0"/>
                        <a:t> </a:t>
                      </a:r>
                      <a:endParaRPr lang="cs-CZ" sz="1100" dirty="0" smtClean="0"/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/>
                        <a:t>HTO. </a:t>
                      </a:r>
                      <a:r>
                        <a:rPr lang="cs-CZ" sz="1100" i="1" dirty="0" err="1" smtClean="0"/>
                        <a:t>wikipedia.org</a:t>
                      </a:r>
                      <a:r>
                        <a:rPr lang="cs-CZ" sz="1100" dirty="0" smtClean="0"/>
                        <a:t> [online]. [cit. </a:t>
                      </a:r>
                      <a:r>
                        <a:rPr lang="cs-CZ" sz="1100" dirty="0" smtClean="0"/>
                        <a:t>4.5.2013]. </a:t>
                      </a:r>
                      <a:r>
                        <a:rPr lang="cs-CZ" sz="1100" dirty="0" smtClean="0"/>
                        <a:t>Dostupný na WWW: http://cs.wikipedia.org/wiki/Soubor:Bo%C5%BEena_N%C4%9Bmcov%C3%A1_s_d%C4%9Btmi_roku_1852.jpg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/>
                        <a:t>ŠJŮ. </a:t>
                      </a:r>
                      <a:r>
                        <a:rPr lang="cs-CZ" sz="1100" i="1" dirty="0" err="1" smtClean="0"/>
                        <a:t>wikipedia.org</a:t>
                      </a:r>
                      <a:r>
                        <a:rPr lang="cs-CZ" sz="1100" dirty="0" smtClean="0"/>
                        <a:t> [online]. [cit. </a:t>
                      </a:r>
                      <a:r>
                        <a:rPr lang="cs-CZ" sz="1100" dirty="0" smtClean="0"/>
                        <a:t>4.5.2013]. </a:t>
                      </a:r>
                      <a:r>
                        <a:rPr lang="cs-CZ" sz="1100" dirty="0" smtClean="0"/>
                        <a:t>Dostupný na WWW: http://cs.wikipedia.org/wiki/Soubor:Souso%C5%A1%C3%AD_Babi%C4%8Dky_v_Ratibo%C5%99ic%C3%ADch.jpg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/>
                        <a:t>SHAKKO. </a:t>
                      </a:r>
                      <a:r>
                        <a:rPr lang="cs-CZ" sz="1100" i="1" dirty="0" err="1" smtClean="0"/>
                        <a:t>wikipedia.org</a:t>
                      </a:r>
                      <a:r>
                        <a:rPr lang="cs-CZ" sz="1100" dirty="0" smtClean="0"/>
                        <a:t> [online]. [cit. </a:t>
                      </a:r>
                      <a:r>
                        <a:rPr lang="cs-CZ" sz="1100" dirty="0" smtClean="0"/>
                        <a:t>4.5.2013]. </a:t>
                      </a:r>
                      <a:r>
                        <a:rPr lang="cs-CZ" sz="1100" dirty="0" smtClean="0"/>
                        <a:t>Dostupný na WWW: http://cs.wikipedia.org/wiki/Soubor:Wilhelmine_von_Sagan.jpg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29730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</a:rPr>
                        <a:t>DOROVSKÁ, Dagmar; ŘEŘICHOVÁ, Vlasta. </a:t>
                      </a:r>
                      <a:r>
                        <a:rPr lang="cs-CZ" sz="1100" i="1" dirty="0" smtClean="0">
                          <a:solidFill>
                            <a:schemeClr val="tx1"/>
                          </a:solidFill>
                        </a:rPr>
                        <a:t>Čítanka 8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</a:rPr>
                        <a:t>. Český Těšín: Pedagogické nakladatelství, 2005, ISBN 80-7230-065-2.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</a:rPr>
                        <a:t>SOCHROVÁ</a:t>
                      </a:r>
                      <a:r>
                        <a:rPr lang="fr-FR" sz="1100" dirty="0" smtClean="0">
                          <a:solidFill>
                            <a:schemeClr val="tx1"/>
                          </a:solidFill>
                        </a:rPr>
                        <a:t>, Marie. </a:t>
                      </a:r>
                      <a:r>
                        <a:rPr lang="fr-FR" sz="1100" i="1" dirty="0" smtClean="0">
                          <a:solidFill>
                            <a:schemeClr val="tx1"/>
                          </a:solidFill>
                        </a:rPr>
                        <a:t>Literatura v kostce</a:t>
                      </a:r>
                      <a:r>
                        <a:rPr lang="fr-FR" sz="1100" dirty="0" smtClean="0">
                          <a:solidFill>
                            <a:schemeClr val="tx1"/>
                          </a:solidFill>
                        </a:rPr>
                        <a:t>. Praha: Fragment, 2008, ISBN 80-253-0652-6. </a:t>
                      </a:r>
                      <a:endParaRPr lang="cs-CZ" sz="1100" dirty="0" smtClean="0">
                        <a:solidFill>
                          <a:schemeClr val="tx1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solidFill>
                          <a:schemeClr val="tx1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ecatur">
  <a:themeElements>
    <a:clrScheme name="Decatur">
      <a:dk1>
        <a:sysClr val="windowText" lastClr="000000"/>
      </a:dk1>
      <a:lt1>
        <a:sysClr val="window" lastClr="FFFFFF"/>
      </a:lt1>
      <a:dk2>
        <a:srgbClr val="55554A"/>
      </a:dk2>
      <a:lt2>
        <a:srgbClr val="D7DAE1"/>
      </a:lt2>
      <a:accent1>
        <a:srgbClr val="F4680B"/>
      </a:accent1>
      <a:accent2>
        <a:srgbClr val="ABB19F"/>
      </a:accent2>
      <a:accent3>
        <a:srgbClr val="948774"/>
      </a:accent3>
      <a:accent4>
        <a:srgbClr val="7EB8E7"/>
      </a:accent4>
      <a:accent5>
        <a:srgbClr val="E3B651"/>
      </a:accent5>
      <a:accent6>
        <a:srgbClr val="96756C"/>
      </a:accent6>
      <a:hlink>
        <a:srgbClr val="66AACD"/>
      </a:hlink>
      <a:folHlink>
        <a:srgbClr val="809DB3"/>
      </a:folHlink>
    </a:clrScheme>
    <a:fontScheme name="Decatur">
      <a:majorFont>
        <a:latin typeface="Bodoni MT Condensed"/>
        <a:ea typeface=""/>
        <a:cs typeface=""/>
        <a:font script="Grek" typeface="Times New Roman"/>
        <a:font script="Cyrl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ecatur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  <a:satMod val="110000"/>
              </a:schemeClr>
            </a:gs>
            <a:gs pos="47500">
              <a:schemeClr val="phClr">
                <a:tint val="53000"/>
                <a:satMod val="120000"/>
              </a:schemeClr>
            </a:gs>
            <a:gs pos="58500">
              <a:schemeClr val="phClr">
                <a:tint val="53000"/>
                <a:satMod val="120000"/>
              </a:schemeClr>
            </a:gs>
            <a:gs pos="100000">
              <a:schemeClr val="phClr">
                <a:tint val="90000"/>
                <a:satMod val="110000"/>
              </a:schemeClr>
            </a:gs>
          </a:gsLst>
          <a:lin ang="3600000" scaled="1"/>
        </a:gradFill>
        <a:gradFill rotWithShape="1">
          <a:gsLst>
            <a:gs pos="0">
              <a:schemeClr val="phClr">
                <a:shade val="54000"/>
                <a:satMod val="105000"/>
              </a:schemeClr>
            </a:gs>
            <a:gs pos="47500">
              <a:schemeClr val="phClr">
                <a:shade val="88000"/>
                <a:satMod val="105000"/>
              </a:schemeClr>
            </a:gs>
            <a:gs pos="58500">
              <a:schemeClr val="phClr">
                <a:shade val="88000"/>
                <a:satMod val="105000"/>
              </a:schemeClr>
            </a:gs>
            <a:gs pos="100000">
              <a:schemeClr val="phClr">
                <a:shade val="54000"/>
                <a:satMod val="105000"/>
              </a:schemeClr>
            </a:gs>
          </a:gsLst>
          <a:lin ang="36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82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3600000" algn="r" rotWithShape="0">
              <a:srgbClr val="000000">
                <a:alpha val="30000"/>
              </a:srgbClr>
            </a:outerShdw>
          </a:effectLst>
        </a:effectStyle>
        <a:effectStyle>
          <a:effectLst>
            <a:outerShdw blurRad="63500" dist="25400" dir="3600000" algn="r" rotWithShape="0">
              <a:srgbClr val="000000">
                <a:alpha val="36000"/>
              </a:srgbClr>
            </a:outerShdw>
          </a:effectLst>
          <a:scene3d>
            <a:camera prst="orthographicFront">
              <a:rot lat="0" lon="0" rev="0"/>
            </a:camera>
            <a:lightRig rig="harsh" dir="tl">
              <a:rot lat="0" lon="0" rev="9000000"/>
            </a:lightRig>
          </a:scene3d>
          <a:sp3d prstMaterial="flat">
            <a:bevelT w="38100" h="50800" prst="softRound"/>
          </a:sp3d>
        </a:effectStyle>
        <a:effectStyle>
          <a:effectLst>
            <a:outerShdw blurRad="76200" dist="38100" dir="3600000" algn="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harsh" dir="tl">
              <a:rot lat="0" lon="0" rev="9000000"/>
            </a:lightRig>
          </a:scene3d>
          <a:sp3d contourW="44450" prstMaterial="flat">
            <a:bevelT w="38100" h="50800" prst="softRound"/>
            <a:contourClr>
              <a:schemeClr val="phClr">
                <a:tint val="5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52000"/>
                <a:satMod val="105000"/>
              </a:schemeClr>
            </a:gs>
            <a:gs pos="47500">
              <a:schemeClr val="phClr">
                <a:tint val="90000"/>
                <a:shade val="89000"/>
                <a:satMod val="105000"/>
              </a:schemeClr>
            </a:gs>
            <a:gs pos="58500">
              <a:schemeClr val="phClr">
                <a:tint val="85000"/>
                <a:shade val="89000"/>
                <a:satMod val="105000"/>
              </a:schemeClr>
            </a:gs>
            <a:gs pos="100000">
              <a:schemeClr val="phClr">
                <a:tint val="100000"/>
                <a:shade val="52000"/>
                <a:satMod val="105000"/>
              </a:schemeClr>
            </a:gs>
          </a:gsLst>
          <a:lin ang="36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8000"/>
              </a:schemeClr>
              <a:schemeClr val="phClr">
                <a:shade val="85000"/>
                <a:satMod val="120000"/>
              </a:schemeClr>
            </a:duotone>
          </a:blip>
          <a:tile tx="0" ty="0" sx="52000" sy="52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Decatur</Template>
  <TotalTime>43</TotalTime>
  <Words>454</Words>
  <Application>Microsoft Office PowerPoint</Application>
  <PresentationFormat>Předvádění na obrazovce (4:3)</PresentationFormat>
  <Paragraphs>71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Decatur</vt:lpstr>
      <vt:lpstr>Snímek 1</vt:lpstr>
      <vt:lpstr>Božena Němcová</vt:lpstr>
      <vt:lpstr>Život Boženy Němcové</vt:lpstr>
      <vt:lpstr>Sběratelská činnost</vt:lpstr>
      <vt:lpstr>Vlastní dílo</vt:lpstr>
      <vt:lpstr>Babička</vt:lpstr>
      <vt:lpstr>Postavy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Kratochvílová Zdeňka</dc:creator>
  <cp:lastModifiedBy>kostalova</cp:lastModifiedBy>
  <cp:revision>7</cp:revision>
  <dcterms:created xsi:type="dcterms:W3CDTF">2013-05-25T18:16:37Z</dcterms:created>
  <dcterms:modified xsi:type="dcterms:W3CDTF">2013-05-26T11:53:55Z</dcterms:modified>
</cp:coreProperties>
</file>